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7" r:id="rId6"/>
    <p:sldId id="266" r:id="rId7"/>
    <p:sldId id="268" r:id="rId8"/>
    <p:sldId id="259" r:id="rId9"/>
    <p:sldId id="269" r:id="rId10"/>
    <p:sldId id="270" r:id="rId11"/>
    <p:sldId id="271" r:id="rId12"/>
    <p:sldId id="260" r:id="rId13"/>
    <p:sldId id="261" r:id="rId14"/>
    <p:sldId id="264" r:id="rId15"/>
    <p:sldId id="274" r:id="rId16"/>
    <p:sldId id="273" r:id="rId17"/>
    <p:sldId id="272" r:id="rId18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8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73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554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5643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036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872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569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435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7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48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83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91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94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95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60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78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74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AA703-A0F7-41E3-95D5-3B42D433E543}" type="datetimeFigureOut">
              <a:rPr lang="fr-FR" smtClean="0"/>
              <a:t>22/06/2020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A14E3A-4A26-48D7-840B-4496DA96A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62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lesjeudis.com/comment-la-big-data-a-change-le-marketing-daujourdhui" TargetMode="External"/><Relationship Id="rId2" Type="http://schemas.openxmlformats.org/officeDocument/2006/relationships/hyperlink" Target="https://www.hbrfrance.fr/chroniques-experts/2014/11/5243-comment-la-transformation-du-systeme-dinformation-impacte-lorganisation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oracle.com/fr/database/business-intelligence-definition.html" TargetMode="External"/><Relationship Id="rId4" Type="http://schemas.openxmlformats.org/officeDocument/2006/relationships/hyperlink" Target="https://www.magazine-decideurs.com/news/ameliorer-les-processus-interne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actu.orange.fr/finance/videos/piratage-informatique-un-fleau-qui-frappe-les-pme-CNT0000019CN9z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tvinfo.fr/internet/securite-sur-internet/piratage-informatique-une-entreprise-en-faillite_2384447.html" TargetMode="External"/><Relationship Id="rId2" Type="http://schemas.openxmlformats.org/officeDocument/2006/relationships/hyperlink" Target="https://www.capital.fr/entreprises-marches/le-producteur-daluminium-norsk-hydro-victime-dune-cyberattaque-1332056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24.com/fr/20200401-le-coronavirus-nouveau-cheval-de-troie-des-cybercriminels" TargetMode="External"/><Relationship Id="rId2" Type="http://schemas.openxmlformats.org/officeDocument/2006/relationships/hyperlink" Target="https://www.capital.fr/entreprises-marches/le-producteur-daluminium-norsk-hydro-victime-dune-cyberattaque-1332056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ance24.com/fr/&#233;co-tech/20200619-data-sur-ordonnance-comment-prot&#233;ger-nos-donn&#233;es-de-sant&#233;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254C30-8AA4-41F6-B55F-D4C5E4573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730" y="1192696"/>
            <a:ext cx="9144000" cy="3370816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Comment le système d’information (SI) peut créer </a:t>
            </a:r>
            <a:br>
              <a:rPr lang="fr-FR" b="1" dirty="0"/>
            </a:br>
            <a:r>
              <a:rPr lang="fr-FR" b="1" dirty="0"/>
              <a:t>de la valeur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2710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5FA516-7C34-4112-AA7E-BAF058053977}"/>
              </a:ext>
            </a:extLst>
          </p:cNvPr>
          <p:cNvSpPr/>
          <p:nvPr/>
        </p:nvSpPr>
        <p:spPr>
          <a:xfrm>
            <a:off x="475758" y="271835"/>
            <a:ext cx="8757693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sa relation avec ses clients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</a:p>
          <a:p>
            <a:endParaRPr lang="fr-FR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dirty="0"/>
              <a:t>l’introduction des objets communicants permet :</a:t>
            </a:r>
          </a:p>
          <a:p>
            <a:pPr algn="just"/>
            <a:r>
              <a:rPr lang="fr-FR" sz="2400" dirty="0"/>
              <a:t>- la gestion de la relation client (i.e. Customer</a:t>
            </a:r>
            <a:r>
              <a:rPr lang="fr-FR" sz="2400" i="1" dirty="0"/>
              <a:t> Relationship Management</a:t>
            </a:r>
            <a:r>
              <a:rPr lang="fr-FR" sz="2400" dirty="0"/>
              <a:t> – CRM) pour la fidélisation des clients : </a:t>
            </a:r>
          </a:p>
          <a:p>
            <a:pPr lvl="0" algn="just"/>
            <a:r>
              <a:rPr lang="fr-FR" sz="2200" dirty="0"/>
              <a:t>- De centraliser des informations et des échanges commerciaux grâce à un historique détaillé ( voir Big Data)</a:t>
            </a:r>
          </a:p>
          <a:p>
            <a:pPr lvl="0" algn="just"/>
            <a:r>
              <a:rPr lang="fr-FR" sz="2200" dirty="0"/>
              <a:t>- De cibler facilement les campagnes de prospection et fidélisation ; </a:t>
            </a:r>
          </a:p>
          <a:p>
            <a:pPr lvl="0" algn="just"/>
            <a:r>
              <a:rPr lang="fr-FR" sz="2200" dirty="0"/>
              <a:t>- Retrouver et contrôler l’ensemble des actions effectuées sur chaque fiche client ou prospects ; </a:t>
            </a:r>
          </a:p>
          <a:p>
            <a:pPr lvl="0" algn="just"/>
            <a:r>
              <a:rPr lang="fr-FR" sz="2200" dirty="0"/>
              <a:t>- Piloter l’ensemble de l’activité commerciale en accédant à des tableaux de bord détaillés.... </a:t>
            </a:r>
          </a:p>
          <a:p>
            <a:pPr lvl="0" algn="just"/>
            <a:r>
              <a:rPr lang="fr-FR" sz="2200" dirty="0"/>
              <a:t>- Accélération du processus facturation client </a:t>
            </a:r>
            <a:r>
              <a:rPr lang="fr-FR" sz="2200" dirty="0" err="1"/>
              <a:t>BtoB</a:t>
            </a:r>
            <a:r>
              <a:rPr lang="fr-FR" sz="2200" dirty="0"/>
              <a:t>, baisse des coûts (et moins de papier)</a:t>
            </a:r>
          </a:p>
          <a:p>
            <a:endParaRPr lang="fr-FR" sz="2400" dirty="0"/>
          </a:p>
          <a:p>
            <a:r>
              <a:rPr lang="fr-FR" sz="2400" dirty="0"/>
              <a:t>La présentation des produits se verrait changée avec l’apport de la réalité augmentée ou virtuelle par exemple.</a:t>
            </a:r>
          </a:p>
          <a:p>
            <a:endParaRPr lang="fr-FR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441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1E0825-D8C9-48CF-BC63-32D356F6BE4C}"/>
              </a:ext>
            </a:extLst>
          </p:cNvPr>
          <p:cNvSpPr/>
          <p:nvPr/>
        </p:nvSpPr>
        <p:spPr>
          <a:xfrm>
            <a:off x="614907" y="445092"/>
            <a:ext cx="825079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 relation avec ses concurrents :</a:t>
            </a:r>
          </a:p>
          <a:p>
            <a:endParaRPr lang="fr-FR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400" dirty="0"/>
              <a:t>l’intelligence économique ou </a:t>
            </a:r>
            <a:r>
              <a:rPr lang="fr-FR" sz="2400" i="1" dirty="0"/>
              <a:t>Business Intelligence</a:t>
            </a:r>
            <a:r>
              <a:rPr lang="fr-FR" sz="2400" dirty="0"/>
              <a:t> (BI) serait le point fort de ce genre de SI basé sur la gouvernance des données massives (</a:t>
            </a:r>
            <a:r>
              <a:rPr lang="fr-FR" sz="2400" dirty="0" err="1"/>
              <a:t>Khatri</a:t>
            </a:r>
            <a:r>
              <a:rPr lang="fr-FR" sz="2400" dirty="0"/>
              <a:t> et Brown, 2010). Le BI serait étendu dans sa capacité à </a:t>
            </a:r>
            <a:r>
              <a:rPr lang="fr-FR" sz="2400" u="sng" dirty="0"/>
              <a:t>anticiper la concurrence et la mutation des marchés</a:t>
            </a:r>
            <a:r>
              <a:rPr lang="fr-FR" sz="2400" dirty="0"/>
              <a:t>.</a:t>
            </a:r>
          </a:p>
          <a:p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4F10E7-2584-4B7D-92AF-74C4DBBF97FC}"/>
              </a:ext>
            </a:extLst>
          </p:cNvPr>
          <p:cNvSpPr/>
          <p:nvPr/>
        </p:nvSpPr>
        <p:spPr>
          <a:xfrm>
            <a:off x="465482" y="3769262"/>
            <a:ext cx="9304683" cy="2971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 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https://www.hbrfrance.fr/chroniques-experts/2014/11/5243-comment-la-transformation-du-systeme-dinformation-impacte-lorganisation/</a:t>
            </a:r>
            <a:endParaRPr lang="fr-FR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https://blog.lesjeudis.com/comment-la-big-data-a-change-le-marketing-daujourdhui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https://www.magazine-decideurs.com/news/ameliorer-les-processus-internes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https://www.oracle.com/fr/database/business-intelligence-definition.html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423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4296E1-745F-434A-874C-711D3BB45E04}"/>
              </a:ext>
            </a:extLst>
          </p:cNvPr>
          <p:cNvSpPr/>
          <p:nvPr/>
        </p:nvSpPr>
        <p:spPr>
          <a:xfrm>
            <a:off x="2343890" y="2576040"/>
            <a:ext cx="7054560" cy="7811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risques générés par le SI</a:t>
            </a:r>
            <a:endParaRPr lang="fr-FR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409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9A44A9-745C-4E0E-B9C3-84224F9A2D9D}"/>
              </a:ext>
            </a:extLst>
          </p:cNvPr>
          <p:cNvSpPr/>
          <p:nvPr/>
        </p:nvSpPr>
        <p:spPr>
          <a:xfrm>
            <a:off x="1486894" y="318218"/>
            <a:ext cx="5723370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sécurité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3B3F435-8B97-4615-8F95-5E41FF40D8B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4198" y="1951050"/>
            <a:ext cx="9144001" cy="2832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73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CD26E6-D28B-44D2-A7F4-962EF5D1071A}"/>
              </a:ext>
            </a:extLst>
          </p:cNvPr>
          <p:cNvSpPr/>
          <p:nvPr/>
        </p:nvSpPr>
        <p:spPr>
          <a:xfrm>
            <a:off x="529816" y="282472"/>
            <a:ext cx="909707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conséquences : </a:t>
            </a:r>
          </a:p>
          <a:p>
            <a:endParaRPr lang="fr-FR" sz="2800" b="1" dirty="0"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b="1" u="sng" dirty="0">
                <a:latin typeface="Times New Roman" panose="02020603050405020304" pitchFamily="18" charset="0"/>
              </a:rPr>
              <a:t>Des risques juridiques </a:t>
            </a:r>
            <a:r>
              <a:rPr lang="fr-FR" sz="2800" b="1" dirty="0">
                <a:latin typeface="Times New Roman" panose="02020603050405020304" pitchFamily="18" charset="0"/>
              </a:rPr>
              <a:t>: </a:t>
            </a:r>
            <a:r>
              <a:rPr lang="fr-FR" alt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fr-FR" alt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Airbus victime d'une cyberattaque, des donn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 personnelles d'employ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ont 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consult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fr-FR" alt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 31/01/2019</a:t>
            </a:r>
          </a:p>
          <a:p>
            <a:pPr algn="just"/>
            <a:endParaRPr lang="fr-FR" altLang="fr-F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Des sanctions : 50 Millions d’euros pour Google par la CNIL ; L'autorité estime que le géant américain du Web n'informe pas assez les internautes sur le traitement de leurs données.</a:t>
            </a:r>
          </a:p>
          <a:p>
            <a:pPr algn="just"/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>
              <a:latin typeface="Times New Roman" panose="02020603050405020304" pitchFamily="18" charset="0"/>
            </a:endParaRPr>
          </a:p>
          <a:p>
            <a:endParaRPr lang="fr-FR" sz="28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2EC9D9-1847-4FFD-9FC0-04D65492B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73D6E85B-BB45-4E77-92B0-7E7FE0C55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9424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69D6ACE-F210-4787-8D8D-2A084FEE22E3}"/>
              </a:ext>
            </a:extLst>
          </p:cNvPr>
          <p:cNvSpPr txBox="1"/>
          <p:nvPr/>
        </p:nvSpPr>
        <p:spPr>
          <a:xfrm>
            <a:off x="755374" y="4595854"/>
            <a:ext cx="7919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2"/>
              </a:rPr>
              <a:t>https://actu.orange.fr/finance/videos/piratage-informatique-un-fleau-qui-frappe-les-pme-CNT0000019CN9z.html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7328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117CFC-1CB1-4833-BD26-DAFEA6221D69}"/>
              </a:ext>
            </a:extLst>
          </p:cNvPr>
          <p:cNvSpPr/>
          <p:nvPr/>
        </p:nvSpPr>
        <p:spPr>
          <a:xfrm>
            <a:off x="604298" y="1955190"/>
            <a:ext cx="93268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visioconférences dangereuses pour le SI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Zoom : les mots de passe de 500 000 comptes piratés et mis en vente sur le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dark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Interdiction d’utiliser Zoom, WhatsApp… dans le cadre du télétravail dans une grande ESN.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836C2C2-6884-468D-826F-5CEDB5ABB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904" y="4256895"/>
            <a:ext cx="4778030" cy="260110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CBE6C82-C9CA-4039-9A28-DC7A0469A225}"/>
              </a:ext>
            </a:extLst>
          </p:cNvPr>
          <p:cNvSpPr txBox="1"/>
          <p:nvPr/>
        </p:nvSpPr>
        <p:spPr>
          <a:xfrm>
            <a:off x="492979" y="238540"/>
            <a:ext cx="88418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Risques accrus de piratage avec l’épidémie de </a:t>
            </a:r>
            <a:r>
              <a:rPr lang="fr-FR" sz="2800" dirty="0" err="1"/>
              <a:t>covid</a:t>
            </a:r>
            <a:r>
              <a:rPr lang="fr-FR" sz="2800" dirty="0"/>
              <a:t>. </a:t>
            </a:r>
          </a:p>
          <a:p>
            <a:r>
              <a:rPr lang="fr-FR" sz="2400" dirty="0"/>
              <a:t>Peu d’équipements en pc portable donc les salariés utilisent leur pc personnel pour le télétravail, pc qui sont corrompus. De plus les réseaux ne sont pas sécurisés. Pas de VPN.</a:t>
            </a: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9C55C669-68AA-47CC-8911-55CEC1FE938A}"/>
              </a:ext>
            </a:extLst>
          </p:cNvPr>
          <p:cNvSpPr/>
          <p:nvPr/>
        </p:nvSpPr>
        <p:spPr>
          <a:xfrm>
            <a:off x="4102873" y="3331597"/>
            <a:ext cx="421419" cy="5247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395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59137F-6300-43D3-89FB-C19407632F07}"/>
              </a:ext>
            </a:extLst>
          </p:cNvPr>
          <p:cNvSpPr/>
          <p:nvPr/>
        </p:nvSpPr>
        <p:spPr>
          <a:xfrm>
            <a:off x="413468" y="628153"/>
            <a:ext cx="873053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b="1" u="sng" dirty="0">
                <a:latin typeface="Times New Roman" panose="02020603050405020304" pitchFamily="18" charset="0"/>
              </a:rPr>
              <a:t>Des risques financiers </a:t>
            </a:r>
            <a:r>
              <a:rPr lang="fr-FR" sz="2800" b="1" dirty="0">
                <a:latin typeface="Times New Roman" panose="02020603050405020304" pitchFamily="18" charset="0"/>
              </a:rPr>
              <a:t>: perte de chiffres d’affaire, perte de visibilité voire fermeture d’entreprises, déstabilisation de marchés</a:t>
            </a:r>
          </a:p>
          <a:p>
            <a:endParaRPr lang="fr-FR" sz="2800" b="1" dirty="0">
              <a:latin typeface="Times New Roman" panose="02020603050405020304" pitchFamily="18" charset="0"/>
            </a:endParaRPr>
          </a:p>
          <a:p>
            <a:r>
              <a:rPr lang="fr-FR" b="1" dirty="0">
                <a:latin typeface="Times New Roman" panose="02020603050405020304" pitchFamily="18" charset="0"/>
                <a:hlinkClick r:id="rId2"/>
              </a:rPr>
              <a:t>https://www.capital.fr/entreprises-marches/le-producteur-daluminium-norsk-hydro-victime-dune-cyberattaque-1332056</a:t>
            </a:r>
            <a:endParaRPr lang="fr-FR" b="1" dirty="0">
              <a:latin typeface="Times New Roman" panose="02020603050405020304" pitchFamily="18" charset="0"/>
            </a:endParaRPr>
          </a:p>
          <a:p>
            <a:endParaRPr lang="fr-FR" b="1" dirty="0">
              <a:latin typeface="Times New Roman" panose="02020603050405020304" pitchFamily="18" charset="0"/>
            </a:endParaRPr>
          </a:p>
          <a:p>
            <a:endParaRPr lang="fr-FR" b="1" dirty="0">
              <a:latin typeface="Times New Roman" panose="02020603050405020304" pitchFamily="18" charset="0"/>
            </a:endParaRPr>
          </a:p>
          <a:p>
            <a:pPr algn="just"/>
            <a:r>
              <a:rPr lang="fr-FR" b="1" dirty="0"/>
              <a:t>Attaque informatique sur le  groupe norvégien Norsk Hydro, l'un des plus grands producteurs d'aluminium au monde               </a:t>
            </a:r>
          </a:p>
          <a:p>
            <a:pPr algn="just"/>
            <a:r>
              <a:rPr lang="fr-FR" b="1" dirty="0"/>
              <a:t>                                           production mondiale  perturbée </a:t>
            </a:r>
          </a:p>
          <a:p>
            <a:pPr algn="just"/>
            <a:r>
              <a:rPr lang="fr-FR" b="1" dirty="0"/>
              <a:t>							le cours de l'aluminium à la hausse.</a:t>
            </a:r>
          </a:p>
          <a:p>
            <a:pPr algn="just"/>
            <a:endParaRPr lang="fr-FR" b="1" dirty="0">
              <a:latin typeface="Times New Roman" panose="02020603050405020304" pitchFamily="18" charset="0"/>
            </a:endParaRPr>
          </a:p>
          <a:p>
            <a:pPr algn="just"/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pop-up alarmistes , les </a:t>
            </a:r>
            <a:r>
              <a:rPr lang="fr-F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crypto-virus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ransomware  </a:t>
            </a:r>
          </a:p>
          <a:p>
            <a:pPr algn="just"/>
            <a:r>
              <a:rPr lang="fr-FR" sz="2400" dirty="0">
                <a:solidFill>
                  <a:srgbClr val="FF0000"/>
                </a:solidFill>
              </a:rPr>
              <a:t>Voir cybermalveillance.gouv.fr</a:t>
            </a:r>
          </a:p>
          <a:p>
            <a:pPr algn="just"/>
            <a:endParaRPr lang="fr-FR" b="1" dirty="0">
              <a:latin typeface="Times New Roman" panose="02020603050405020304" pitchFamily="18" charset="0"/>
            </a:endParaRPr>
          </a:p>
          <a:p>
            <a:pPr algn="just"/>
            <a:r>
              <a:rPr lang="fr-FR" b="1" dirty="0">
                <a:latin typeface="Times New Roman" panose="02020603050405020304" pitchFamily="18" charset="0"/>
                <a:hlinkClick r:id="rId3"/>
              </a:rPr>
              <a:t>https://www.francetvinfo.fr/internet/securite-sur-internet/piratage-informatique-une-entreprise-en-faillite_2384447.html</a:t>
            </a:r>
            <a:endParaRPr lang="fr-FR" b="1" dirty="0">
              <a:latin typeface="Times New Roman" panose="02020603050405020304" pitchFamily="18" charset="0"/>
            </a:endParaRPr>
          </a:p>
          <a:p>
            <a:pPr algn="just"/>
            <a:endParaRPr lang="fr-FR" b="1" dirty="0">
              <a:latin typeface="Times New Roman" panose="02020603050405020304" pitchFamily="18" charset="0"/>
            </a:endParaRPr>
          </a:p>
        </p:txBody>
      </p:sp>
      <p:sp>
        <p:nvSpPr>
          <p:cNvPr id="4" name="Flèche : courbe vers la gauche 3">
            <a:extLst>
              <a:ext uri="{FF2B5EF4-FFF2-40B4-BE49-F238E27FC236}">
                <a16:creationId xmlns:a16="http://schemas.microsoft.com/office/drawing/2014/main" id="{0301FC58-4CBE-4ED4-B513-2E167D735217}"/>
              </a:ext>
            </a:extLst>
          </p:cNvPr>
          <p:cNvSpPr/>
          <p:nvPr/>
        </p:nvSpPr>
        <p:spPr>
          <a:xfrm rot="19171851">
            <a:off x="7399453" y="3913182"/>
            <a:ext cx="384513" cy="57893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Flèche : courbe vers la droite 4">
            <a:extLst>
              <a:ext uri="{FF2B5EF4-FFF2-40B4-BE49-F238E27FC236}">
                <a16:creationId xmlns:a16="http://schemas.microsoft.com/office/drawing/2014/main" id="{9B8B5E70-5ABE-47D3-8C85-392E2927D066}"/>
              </a:ext>
            </a:extLst>
          </p:cNvPr>
          <p:cNvSpPr/>
          <p:nvPr/>
        </p:nvSpPr>
        <p:spPr>
          <a:xfrm rot="17608653">
            <a:off x="2615571" y="3953920"/>
            <a:ext cx="441700" cy="9571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19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ED90E1-CDB2-443F-A9B0-F3FC34D17752}"/>
              </a:ext>
            </a:extLst>
          </p:cNvPr>
          <p:cNvSpPr/>
          <p:nvPr/>
        </p:nvSpPr>
        <p:spPr>
          <a:xfrm>
            <a:off x="666582" y="1169002"/>
            <a:ext cx="86503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3600" b="1" u="sng" dirty="0">
                <a:latin typeface="Times New Roman" panose="02020603050405020304" pitchFamily="18" charset="0"/>
              </a:rPr>
              <a:t>Des risques opérationnels</a:t>
            </a:r>
            <a:r>
              <a:rPr lang="fr-FR" sz="3600" b="1" dirty="0">
                <a:latin typeface="Times New Roman" panose="02020603050405020304" pitchFamily="18" charset="0"/>
              </a:rPr>
              <a:t> : un SI défaillant = des pertes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fr-FR" sz="3600" b="1" dirty="0">
              <a:latin typeface="Times New Roman" panose="02020603050405020304" pitchFamily="18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ü"/>
            </a:pPr>
            <a:r>
              <a:rPr lang="fr-F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risques sociaux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: transformation du SI mal vécue par les salariés surtout si cela entraine des licenciements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941B732-0B44-4043-9A30-C51C8320D87A}"/>
              </a:ext>
            </a:extLst>
          </p:cNvPr>
          <p:cNvSpPr txBox="1"/>
          <p:nvPr/>
        </p:nvSpPr>
        <p:spPr>
          <a:xfrm>
            <a:off x="691762" y="4929809"/>
            <a:ext cx="853970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Ressources </a:t>
            </a:r>
          </a:p>
          <a:p>
            <a:r>
              <a:rPr lang="fr-FR" sz="1200" u="sng" dirty="0">
                <a:hlinkClick r:id="rId2"/>
              </a:rPr>
              <a:t>https://www.capital.fr/entreprises-marches/le-producteur-daluminium-norsk-hydro-victime-dune-cyberattaque-1332056</a:t>
            </a:r>
            <a:endParaRPr lang="fr-FR" sz="1200" dirty="0"/>
          </a:p>
          <a:p>
            <a:r>
              <a:rPr lang="fr-FR" sz="1400" dirty="0">
                <a:hlinkClick r:id="rId3"/>
              </a:rPr>
              <a:t>https://www.france24.com/fr/20200401-le-coronavirus-nouveau-cheval-de-troie-des-cybercriminels</a:t>
            </a:r>
            <a:endParaRPr lang="fr-FR" sz="1400" dirty="0"/>
          </a:p>
          <a:p>
            <a:r>
              <a:rPr lang="fr-FR" sz="1400" u="sng" dirty="0">
                <a:hlinkClick r:id="rId4"/>
              </a:rPr>
              <a:t>https://www.france24.com/</a:t>
            </a:r>
            <a:r>
              <a:rPr lang="fr-FR" sz="1400" u="sng" dirty="0" err="1">
                <a:hlinkClick r:id="rId4"/>
              </a:rPr>
              <a:t>fr</a:t>
            </a:r>
            <a:r>
              <a:rPr lang="fr-FR" sz="1400" u="sng" dirty="0">
                <a:hlinkClick r:id="rId4"/>
              </a:rPr>
              <a:t>/éco-tech/20200619-data-sur-ordonnance-comment-protéger-nos-données-de-santé</a:t>
            </a:r>
            <a:endParaRPr lang="fr-FR" sz="1400" u="sng" dirty="0"/>
          </a:p>
          <a:p>
            <a:r>
              <a:rPr lang="fr-FR" sz="1400" dirty="0"/>
              <a:t>https://www.clubic.com/antivirus-securite-informatique/virus-hacker-piratage/hackers/actualite-891576-500-000-comptes-zoom-vendus-dark-web-forums-hackers.html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90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https://www.hbrfrance.fr/wp-content/uploads/2014/11/Capture-d%E2%80%99%C3%A9cran-2014-11-27-%C3%A0-16.53.26.png">
            <a:extLst>
              <a:ext uri="{FF2B5EF4-FFF2-40B4-BE49-F238E27FC236}">
                <a16:creationId xmlns:a16="http://schemas.microsoft.com/office/drawing/2014/main" id="{82BC5DBC-6A4E-49F1-A082-8E6ABA07E4C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22" y="695739"/>
            <a:ext cx="10933043" cy="57050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047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DAC4F7-847F-4728-8321-E94579C6AAA0}"/>
              </a:ext>
            </a:extLst>
          </p:cNvPr>
          <p:cNvSpPr/>
          <p:nvPr/>
        </p:nvSpPr>
        <p:spPr>
          <a:xfrm>
            <a:off x="367750" y="2099414"/>
            <a:ext cx="1054541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"/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fonction de la Direction des Systèmes d’Information (DSI)</a:t>
            </a:r>
          </a:p>
          <a:p>
            <a:pPr marL="447675" lvl="0"/>
            <a:r>
              <a:rPr lang="fr-FR" sz="2400" dirty="0"/>
              <a:t>- gestion du parc informatique </a:t>
            </a:r>
          </a:p>
          <a:p>
            <a:pPr marL="447675" lvl="0"/>
            <a:r>
              <a:rPr lang="fr-FR" sz="2400" dirty="0"/>
              <a:t>- gestion des compétences</a:t>
            </a:r>
          </a:p>
          <a:p>
            <a:pPr marL="790575" lvl="0" indent="-342900">
              <a:buFontTx/>
              <a:buChar char="-"/>
            </a:pPr>
            <a:r>
              <a:rPr lang="fr-FR" sz="2400" dirty="0"/>
              <a:t>gestion des coûts directs et indirects (i.e. </a:t>
            </a:r>
            <a:r>
              <a:rPr lang="fr-FR" sz="2400" i="1" dirty="0" err="1"/>
              <a:t>Pay</a:t>
            </a:r>
            <a:r>
              <a:rPr lang="fr-FR" sz="2400" i="1" dirty="0"/>
              <a:t> as </a:t>
            </a:r>
            <a:r>
              <a:rPr lang="fr-FR" sz="2400" i="1" dirty="0" err="1"/>
              <a:t>you</a:t>
            </a:r>
            <a:r>
              <a:rPr lang="fr-FR" sz="2400" i="1" dirty="0"/>
              <a:t> go</a:t>
            </a:r>
            <a:r>
              <a:rPr lang="fr-FR" sz="2400" dirty="0"/>
              <a:t>, coûts générés par l’achat et la maintenance des objets communicants, achat/vente des données, etc.).</a:t>
            </a:r>
          </a:p>
          <a:p>
            <a:pPr marL="790575" lvl="0" indent="-342900">
              <a:buFontTx/>
              <a:buChar char="-"/>
            </a:pPr>
            <a:r>
              <a:rPr lang="fr-FR" sz="2400" dirty="0"/>
              <a:t>Besoin de sécurisation des données accru.</a:t>
            </a:r>
          </a:p>
          <a:p>
            <a:pPr lvl="0"/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B6B3E7-D0C6-401B-AC66-0734E246B69A}"/>
              </a:ext>
            </a:extLst>
          </p:cNvPr>
          <p:cNvSpPr/>
          <p:nvPr/>
        </p:nvSpPr>
        <p:spPr>
          <a:xfrm>
            <a:off x="626167" y="469339"/>
            <a:ext cx="9471990" cy="991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interne, la transformation du SI entraine de profonds changements :</a:t>
            </a:r>
            <a:endParaRPr lang="fr-F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77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6BCE0E-7602-48CD-B7C6-FF244C258CBA}"/>
              </a:ext>
            </a:extLst>
          </p:cNvPr>
          <p:cNvSpPr/>
          <p:nvPr/>
        </p:nvSpPr>
        <p:spPr>
          <a:xfrm>
            <a:off x="238541" y="675862"/>
            <a:ext cx="90545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fonctionnement interne de l’organisation </a:t>
            </a: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(les changements génèrent des gains de productivité au niveau de toutes les activités : achat, stock, production, comptabilité, etc.).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C17523-F30C-4D7A-AD98-9420CA31C98A}"/>
              </a:ext>
            </a:extLst>
          </p:cNvPr>
          <p:cNvSpPr/>
          <p:nvPr/>
        </p:nvSpPr>
        <p:spPr>
          <a:xfrm>
            <a:off x="940904" y="2760892"/>
            <a:ext cx="7875105" cy="3689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gestion de la présence et la localisation des salariés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meilleure</a:t>
            </a: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communication 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intranets, réseaux sociaux, visioconférences, hologrammes, planification des réunions en ligne… et </a:t>
            </a: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partage des informations en temps réel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(synchrone), </a:t>
            </a: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circulation simplifiée, travail collaboratif, les objets connectés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31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E3B5C5-4A90-4BE8-A9E3-6195BA0633C9}"/>
              </a:ext>
            </a:extLst>
          </p:cNvPr>
          <p:cNvSpPr/>
          <p:nvPr/>
        </p:nvSpPr>
        <p:spPr>
          <a:xfrm>
            <a:off x="516835" y="1192697"/>
            <a:ext cx="88557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Remplacer, par exemple, le scan des codes barres par l’identification automatique des tags/codes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les produits informent alors eux-mêmes de leur présence dans les entrepôts par exemple (à leur arrivée ou lors d’un inventaire) </a:t>
            </a:r>
          </a:p>
          <a:p>
            <a:pPr lvl="1"/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L’indexation des dossiers administratifs et des factures (outil de GED)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Etiquettes à affichage digital qui se mettent à jour automatiquement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flexibilité qu’apportent PGI et Cloud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083010-269A-49F1-B5A8-54123E76272C}"/>
              </a:ext>
            </a:extLst>
          </p:cNvPr>
          <p:cNvSpPr/>
          <p:nvPr/>
        </p:nvSpPr>
        <p:spPr>
          <a:xfrm>
            <a:off x="1858943" y="709856"/>
            <a:ext cx="6287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réduction des coûts administratifs :   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992EA8C7-C481-4946-B86D-B2D02214BA3C}"/>
              </a:ext>
            </a:extLst>
          </p:cNvPr>
          <p:cNvSpPr/>
          <p:nvPr/>
        </p:nvSpPr>
        <p:spPr>
          <a:xfrm rot="5400000">
            <a:off x="4699221" y="2059388"/>
            <a:ext cx="381662" cy="52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84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C3CF738-1450-4D96-8697-8026EE5137D6}"/>
              </a:ext>
            </a:extLst>
          </p:cNvPr>
          <p:cNvSpPr/>
          <p:nvPr/>
        </p:nvSpPr>
        <p:spPr>
          <a:xfrm>
            <a:off x="685800" y="554795"/>
            <a:ext cx="8984973" cy="3762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Optimisation de la trésorerie, maîtrise des risques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Présence d’outils de pilotage de la performance tels que des tableaux de bords ou des outils prévisionnels, capables de fournir une forte valeur ajoutée au business =&gt;</a:t>
            </a:r>
            <a:r>
              <a:rPr lang="fr-FR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augmenter les marges. </a:t>
            </a: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 big data comme un moteur de croissance : de quoi mieux comprendre les tendances de marché, choisir la bonne stratégie financière et optimiser les rentes</a:t>
            </a:r>
          </a:p>
        </p:txBody>
      </p:sp>
    </p:spTree>
    <p:extLst>
      <p:ext uri="{BB962C8B-B14F-4D97-AF65-F5344CB8AC3E}">
        <p14:creationId xmlns:p14="http://schemas.microsoft.com/office/powerpoint/2010/main" val="311394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EF3CDB-8B64-454F-99BB-75EBD5E647E5}"/>
              </a:ext>
            </a:extLst>
          </p:cNvPr>
          <p:cNvSpPr/>
          <p:nvPr/>
        </p:nvSpPr>
        <p:spPr>
          <a:xfrm>
            <a:off x="407506" y="1368677"/>
            <a:ext cx="898497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bien être des employés :</a:t>
            </a:r>
          </a:p>
          <a:p>
            <a:endParaRPr lang="fr-FR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	</a:t>
            </a:r>
            <a:r>
              <a:rPr lang="fr-FR" sz="2800" dirty="0"/>
              <a:t>Aide dans ses tâches (répétitives) </a:t>
            </a:r>
          </a:p>
          <a:p>
            <a:pPr marL="457200" indent="-457200" algn="just">
              <a:buFontTx/>
              <a:buChar char="-"/>
            </a:pPr>
            <a:r>
              <a:rPr lang="fr-FR" sz="2800" dirty="0"/>
              <a:t>Commodités (commande à distance des appareils comme la machine à café ou un photocopieur) par des objets communicants</a:t>
            </a:r>
          </a:p>
          <a:p>
            <a:pPr marL="457200" indent="-457200" algn="just">
              <a:buFontTx/>
              <a:buChar char="-"/>
            </a:pPr>
            <a:r>
              <a:rPr lang="fr-FR" sz="2800" dirty="0"/>
              <a:t>Télétravail pour réduire les temps de transport</a:t>
            </a:r>
          </a:p>
          <a:p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83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429FB2-2F93-4602-893B-A17D9E2FF46A}"/>
              </a:ext>
            </a:extLst>
          </p:cNvPr>
          <p:cNvSpPr/>
          <p:nvPr/>
        </p:nvSpPr>
        <p:spPr>
          <a:xfrm>
            <a:off x="1209261" y="690626"/>
            <a:ext cx="80440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l’extérieur de l’organisation (son écosystème), la transformation touche essentiellement :</a:t>
            </a: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D423CE-4ACB-4BCE-BECD-ABB6B2BC706B}"/>
              </a:ext>
            </a:extLst>
          </p:cNvPr>
          <p:cNvSpPr/>
          <p:nvPr/>
        </p:nvSpPr>
        <p:spPr>
          <a:xfrm>
            <a:off x="646044" y="2487675"/>
            <a:ext cx="82417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sa relation avec ses partenaires : </a:t>
            </a:r>
            <a:r>
              <a:rPr lang="fr-FR" sz="2800" dirty="0"/>
              <a:t>l’échange de données informatisé (EDI) est impacté par l’introduction de la communication des objets (mobiles et leur multitude d’applications, tv…)</a:t>
            </a:r>
          </a:p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7983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B7EE86-E3C5-4268-9C90-7366A3F05157}"/>
              </a:ext>
            </a:extLst>
          </p:cNvPr>
          <p:cNvSpPr/>
          <p:nvPr/>
        </p:nvSpPr>
        <p:spPr>
          <a:xfrm>
            <a:off x="526774" y="412789"/>
            <a:ext cx="872655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sa relation avec ses fournisseurs</a:t>
            </a:r>
            <a:r>
              <a:rPr lang="fr-F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</a:p>
          <a:p>
            <a:endParaRPr lang="fr-F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/>
              <a:t>intérêt des objets communicants : la </a:t>
            </a:r>
            <a:r>
              <a:rPr lang="fr-FR" sz="2400" i="1" dirty="0" err="1"/>
              <a:t>Supply</a:t>
            </a:r>
            <a:r>
              <a:rPr lang="fr-FR" sz="2400" i="1" dirty="0"/>
              <a:t> Chain Management</a:t>
            </a:r>
            <a:r>
              <a:rPr lang="fr-FR" sz="2400" dirty="0"/>
              <a:t> (SCM=pilotage de la chaine logistique : réduction du temps entre commande et livraison)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fr-FR" sz="2400" dirty="0"/>
              <a:t>amélioration de la gestion des opérations (inventaires, gestion des stocks, réception et livraison des produits, etc.)</a:t>
            </a:r>
          </a:p>
          <a:p>
            <a:pPr lvl="0" algn="just"/>
            <a:endParaRPr lang="fr-FR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/>
              <a:t>facturation en créant des plates-formes transactionnelles digitales avec service d’archivage à valeur probante : coffre fort numérique</a:t>
            </a:r>
          </a:p>
          <a:p>
            <a:pPr lvl="0"/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97671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431</TotalTime>
  <Words>1047</Words>
  <Application>Microsoft Office PowerPoint</Application>
  <PresentationFormat>Grand écran</PresentationFormat>
  <Paragraphs>93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Facette</vt:lpstr>
      <vt:lpstr>Comment le système d’information (SI) peut créer  de la valeur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le SI peut créer  de la valeur</dc:title>
  <dc:creator>Sylvie EYMERY</dc:creator>
  <cp:lastModifiedBy>Sylvie EYMERY</cp:lastModifiedBy>
  <cp:revision>30</cp:revision>
  <cp:lastPrinted>2019-05-26T18:55:11Z</cp:lastPrinted>
  <dcterms:created xsi:type="dcterms:W3CDTF">2019-05-26T17:24:11Z</dcterms:created>
  <dcterms:modified xsi:type="dcterms:W3CDTF">2020-06-22T08:47:21Z</dcterms:modified>
</cp:coreProperties>
</file>