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4"/>
    <p:sldMasterId id="2147483812" r:id="rId5"/>
  </p:sldMasterIdLst>
  <p:notesMasterIdLst>
    <p:notesMasterId r:id="rId29"/>
  </p:notesMasterIdLst>
  <p:handoutMasterIdLst>
    <p:handoutMasterId r:id="rId30"/>
  </p:handoutMasterIdLst>
  <p:sldIdLst>
    <p:sldId id="258" r:id="rId6"/>
    <p:sldId id="317" r:id="rId7"/>
    <p:sldId id="318" r:id="rId8"/>
    <p:sldId id="319" r:id="rId9"/>
    <p:sldId id="320" r:id="rId10"/>
    <p:sldId id="316" r:id="rId11"/>
    <p:sldId id="281" r:id="rId12"/>
    <p:sldId id="314" r:id="rId13"/>
    <p:sldId id="304" r:id="rId14"/>
    <p:sldId id="322" r:id="rId15"/>
    <p:sldId id="323" r:id="rId16"/>
    <p:sldId id="313" r:id="rId17"/>
    <p:sldId id="324" r:id="rId18"/>
    <p:sldId id="325" r:id="rId19"/>
    <p:sldId id="327" r:id="rId20"/>
    <p:sldId id="328" r:id="rId21"/>
    <p:sldId id="326" r:id="rId22"/>
    <p:sldId id="330" r:id="rId23"/>
    <p:sldId id="329" r:id="rId24"/>
    <p:sldId id="283" r:id="rId25"/>
    <p:sldId id="285" r:id="rId26"/>
    <p:sldId id="284" r:id="rId27"/>
    <p:sldId id="282" r:id="rId28"/>
  </p:sldIdLst>
  <p:sldSz cx="9144000" cy="6858000" type="screen4x3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LAND Nathalie" initials="BN" lastIdx="14" clrIdx="0">
    <p:extLst>
      <p:ext uri="{19B8F6BF-5375-455C-9EA6-DF929625EA0E}">
        <p15:presenceInfo xmlns:p15="http://schemas.microsoft.com/office/powerpoint/2012/main" userId="S-1-5-21-59664488-247625292-1590110664-4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FFFFFF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65364-8280-4F68-A76C-424C3AA00F61}" v="1" dt="2020-01-17T08:48:20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AC6B7F-AF45-4EF8-AFB1-CC181A3E7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F35798-5DE1-4A83-B772-4B739F990B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87229-B318-4BD4-AF85-7DA7A28327A9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35238-8A32-4B2D-9A9B-EF479CADD7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45A8AE-3FF9-41C5-99F7-3CD3C300F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C19E-56EB-4258-9F51-A857C016B5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27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0EBD64-447A-4368-81C0-DE354BF58050}" type="datetimeFigureOut">
              <a:rPr lang="fr-FR"/>
              <a:pPr>
                <a:defRPr/>
              </a:pPr>
              <a:t>22/04/2020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73E612-11EE-435C-9651-153D8633E1B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08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grand, faire</a:t>
            </a:r>
            <a:r>
              <a:rPr lang="fr-FR" baseline="0" dirty="0"/>
              <a:t> petit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Nom de l'auteur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C98B9-6F81-4713-B35D-4D197782F349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893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Nom de l'auteur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C98B9-6F81-4713-B35D-4D197782F349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02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utique.lagazette.fr/technique/urbanisme/transformation-numerique.html/?CDORIGINE=WTZWLDTE&amp;utm_campaign=Push-produit-WTZWLDTE&amp;utm_medium=push&amp;utm_source=territorialeditions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58" name="Connecteur droit 57"/>
          <p:cNvCxnSpPr/>
          <p:nvPr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5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974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  <a:prstGeom prst="rect">
            <a:avLst/>
          </a:prstGeo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 rot="5400000">
            <a:off x="5307376" y="3021376"/>
            <a:ext cx="68580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99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7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403350" y="115888"/>
            <a:ext cx="7489825" cy="5762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960440" cy="48965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1268761"/>
            <a:ext cx="3888432" cy="48965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5AD43B-2FA3-4870-A121-75CD23EBDCEB}" type="slidenum">
              <a:rPr lang="fr-BE" altLang="fr-FR"/>
              <a:pPr>
                <a:defRPr/>
              </a:pPr>
              <a:t>‹#›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9462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3816424" cy="7837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9592" y="2124546"/>
            <a:ext cx="381642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60033" y="1340768"/>
            <a:ext cx="3960440" cy="7837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60033" y="2124546"/>
            <a:ext cx="3960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88832" cy="576064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F6BE9A-B270-4FD4-8235-C36D1B95C28B}" type="slidenum">
              <a:rPr lang="fr-BE" altLang="fr-FR"/>
              <a:pPr>
                <a:defRPr/>
              </a:pPr>
              <a:t>‹#›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582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88832" cy="576064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09080-DF8C-4450-93A4-A5AC052F520C}" type="slidenum">
              <a:rPr lang="fr-BE" altLang="fr-FR"/>
              <a:pPr>
                <a:defRPr/>
              </a:pPr>
              <a:t>‹#›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9661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350" y="115888"/>
            <a:ext cx="7489825" cy="5762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43608" y="836712"/>
            <a:ext cx="7643192" cy="53285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345816-E504-4D2A-8250-FCB12BA4FA54}" type="slidenum">
              <a:rPr lang="fr-BE" altLang="fr-FR"/>
              <a:pPr>
                <a:defRPr/>
              </a:pPr>
              <a:t>‹#›</a:t>
            </a:fld>
            <a:endParaRPr lang="fr-BE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995738" y="6453188"/>
            <a:ext cx="2520950" cy="2921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2"/>
          </p:nvPr>
        </p:nvSpPr>
        <p:spPr>
          <a:xfrm>
            <a:off x="6875463" y="6453188"/>
            <a:ext cx="1296987" cy="287337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85B2F-B583-4092-B704-99E733B0D0B9}" type="datetime1">
              <a:rPr lang="fr-FR"/>
              <a:pPr>
                <a:defRPr/>
              </a:pPr>
              <a:t>22/04/2020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E4B9C89-FD8E-4764-8FB1-B24C22BE26AE}" type="slidenum">
              <a:rPr lang="fr-BE" altLang="fr-FR" sz="1200" smtClean="0"/>
              <a:pPr algn="r" eaLnBrk="1" hangingPunct="1">
                <a:defRPr/>
              </a:pPr>
              <a:t>‹#›</a:t>
            </a:fld>
            <a:endParaRPr lang="fr-BE" altLang="fr-FR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-15981"/>
            <a:ext cx="7452320" cy="647930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764703"/>
            <a:ext cx="8856984" cy="5975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532D9-4988-401A-B711-15D7FD79365A}"/>
              </a:ext>
            </a:extLst>
          </p:cNvPr>
          <p:cNvSpPr/>
          <p:nvPr userDrawn="1"/>
        </p:nvSpPr>
        <p:spPr>
          <a:xfrm>
            <a:off x="1259632" y="6525344"/>
            <a:ext cx="7128792" cy="21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2"/>
          <p:cNvSpPr>
            <a:spLocks noGrp="1"/>
          </p:cNvSpPr>
          <p:nvPr>
            <p:ph sz="quarter" idx="11"/>
          </p:nvPr>
        </p:nvSpPr>
        <p:spPr>
          <a:xfrm>
            <a:off x="1835696" y="3089715"/>
            <a:ext cx="5472607" cy="769083"/>
          </a:xfrm>
          <a:solidFill>
            <a:schemeClr val="bg1">
              <a:alpha val="5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contenu 22"/>
          <p:cNvSpPr>
            <a:spLocks noGrp="1"/>
          </p:cNvSpPr>
          <p:nvPr>
            <p:ph sz="quarter" idx="12"/>
          </p:nvPr>
        </p:nvSpPr>
        <p:spPr>
          <a:xfrm>
            <a:off x="7164287" y="5949280"/>
            <a:ext cx="1727377" cy="706560"/>
          </a:xfrm>
        </p:spPr>
        <p:txBody>
          <a:bodyPr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FB7385-7793-480D-B533-A39BCDC9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5696" y="1773238"/>
            <a:ext cx="5472607" cy="1079500"/>
          </a:xfr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08E5FB2-6015-4F06-8590-AC852DF3A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5696" y="4149725"/>
            <a:ext cx="5472607" cy="792163"/>
          </a:xfrm>
        </p:spPr>
        <p:txBody>
          <a:bodyPr anchor="ctr"/>
          <a:lstStyle>
            <a:lvl1pPr marL="0" indent="0" algn="ctr">
              <a:buNone/>
              <a:defRPr sz="1600" b="1"/>
            </a:lvl1pPr>
            <a:lvl2pPr marL="269875" indent="0">
              <a:buNone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E6F9A-4E71-4B01-8074-506662D7D67F}"/>
              </a:ext>
            </a:extLst>
          </p:cNvPr>
          <p:cNvSpPr/>
          <p:nvPr/>
        </p:nvSpPr>
        <p:spPr>
          <a:xfrm>
            <a:off x="1043608" y="765846"/>
            <a:ext cx="792088" cy="43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1" y="0"/>
            <a:ext cx="457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8755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_a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1268760"/>
            <a:ext cx="417616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84000" cy="4824535"/>
          </a:xfrm>
          <a:solidFill>
            <a:schemeClr val="bg1"/>
          </a:solidFill>
          <a:ln w="12700">
            <a:noFill/>
          </a:ln>
        </p:spPr>
        <p:txBody>
          <a:bodyPr numCol="2" spcCol="180000">
            <a:normAutofit/>
          </a:bodyPr>
          <a:lstStyle>
            <a:lvl1pPr marL="0" indent="0" algn="l">
              <a:buFontTx/>
              <a:buNone/>
              <a:defRPr sz="1400" u="none">
                <a:solidFill>
                  <a:schemeClr val="tx2"/>
                </a:solidFill>
              </a:defRPr>
            </a:lvl1pPr>
            <a:lvl2pPr marL="357188" indent="-357188" algn="l" defTabSz="809625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809625" indent="-95250"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r-FR"/>
              <a:t>2) Compréhension de votre demande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D47599B-5C40-4510-954A-04D77BBBEEB5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2">
            <a:extLst>
              <a:ext uri="{FF2B5EF4-FFF2-40B4-BE49-F238E27FC236}">
                <a16:creationId xmlns:a16="http://schemas.microsoft.com/office/drawing/2014/main" id="{BB55F3EF-77FD-4000-B503-1CBAD73D7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FAB107D1-529C-4E19-A8D8-7BCBC503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1" r="-2879" b="30034"/>
          <a:stretch/>
        </p:blipFill>
        <p:spPr>
          <a:xfrm>
            <a:off x="125637" y="147282"/>
            <a:ext cx="1134840" cy="1090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871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7850" y="6453188"/>
            <a:ext cx="695325" cy="2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E4B9C89-FD8E-4764-8FB1-B24C22BE26AE}" type="slidenum">
              <a:rPr lang="fr-BE" altLang="fr-FR" sz="1200" smtClean="0"/>
              <a:pPr algn="r" eaLnBrk="1" hangingPunct="1">
                <a:defRPr/>
              </a:pPr>
              <a:t>‹#›</a:t>
            </a:fld>
            <a:endParaRPr lang="fr-BE" altLang="fr-FR" sz="1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764703"/>
            <a:ext cx="8856984" cy="5975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17B3878-27B4-4DD1-A3B1-874F88C64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32" y="2"/>
            <a:ext cx="7646068" cy="529388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81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90000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fr-FR" dirty="0"/>
              <a:t>2) Compréhension de votre demande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64A44FE-A8A8-4170-8D33-792024978E9A}"/>
              </a:ext>
            </a:extLst>
          </p:cNvPr>
          <p:cNvCxnSpPr>
            <a:cxnSpLocks/>
          </p:cNvCxnSpPr>
          <p:nvPr/>
        </p:nvCxnSpPr>
        <p:spPr>
          <a:xfrm>
            <a:off x="1548000" y="1260000"/>
            <a:ext cx="73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5F8608C-9430-4F51-A796-7041A05FD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999" y="1260000"/>
            <a:ext cx="7524000" cy="503490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352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2 colonnes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F01A3-BAD7-45C2-85C5-D1E36FF8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954C0B-6AF0-40DD-ABFE-F97FA01E3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9BA0A-C3BC-4B09-A118-89F95E0C0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E3BAC54-14B6-4705-9903-1B30CC9B0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000" y="1368000"/>
            <a:ext cx="8766000" cy="5040000"/>
          </a:xfrm>
        </p:spPr>
        <p:txBody>
          <a:bodyPr numCol="2" spcCol="432000"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851C76B-40B2-4214-9E72-7E4B654E5BCD}"/>
              </a:ext>
            </a:extLst>
          </p:cNvPr>
          <p:cNvCxnSpPr>
            <a:cxnSpLocks/>
          </p:cNvCxnSpPr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EA56CD3-8855-4FB4-BDB1-6E0EB10ADD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40000" y="90000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8C69B1-781C-491B-AA08-D040C7B00AD7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96752"/>
            <a:ext cx="86409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9126AF0-5653-4F29-8E7B-E1F43AC4DDB8}"/>
              </a:ext>
            </a:extLst>
          </p:cNvPr>
          <p:cNvCxnSpPr>
            <a:cxnSpLocks/>
          </p:cNvCxnSpPr>
          <p:nvPr userDrawn="1"/>
        </p:nvCxnSpPr>
        <p:spPr>
          <a:xfrm>
            <a:off x="179512" y="1196752"/>
            <a:ext cx="871296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2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larg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986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054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37CFAC-D565-42AF-9E92-EF26CBE92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999" y="1368000"/>
            <a:ext cx="8765999" cy="5256212"/>
          </a:xfrm>
        </p:spPr>
        <p:txBody>
          <a:bodyPr numCol="1" spc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64D206-4856-4FAE-ADAA-7F63A645E663}"/>
              </a:ext>
            </a:extLst>
          </p:cNvPr>
          <p:cNvCxnSpPr>
            <a:cxnSpLocks/>
          </p:cNvCxnSpPr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D42025E2-3C3D-489C-91D3-423EB3CC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504000"/>
            <a:ext cx="57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6005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deux cases 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9860"/>
            <a:ext cx="5760000" cy="360000"/>
          </a:xfrm>
        </p:spPr>
        <p:txBody>
          <a:bodyPr anchor="b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34853E-EC03-4DBF-A0BC-F655E46647A5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80F18-FB2C-4CAE-9048-F9B686983D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00" y="1368000"/>
            <a:ext cx="4338563" cy="4897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 jusqu'au bout du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9E9F09A-822F-4496-B1C2-C36FEF42F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3438" y="1368000"/>
            <a:ext cx="4356000" cy="4897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25287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ans rappel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999" y="504000"/>
            <a:ext cx="5760000" cy="504000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2) Compréhension de votre demande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0895"/>
            <a:ext cx="5760000" cy="360000"/>
          </a:xfrm>
        </p:spPr>
        <p:txBody>
          <a:bodyPr anchor="b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ABC652-7786-4F68-801A-819E16AE1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0" y="1260000"/>
            <a:ext cx="7524000" cy="50879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F00D20D-5C2B-419E-A9ED-586F269923A5}"/>
              </a:ext>
            </a:extLst>
          </p:cNvPr>
          <p:cNvCxnSpPr>
            <a:cxnSpLocks/>
          </p:cNvCxnSpPr>
          <p:nvPr/>
        </p:nvCxnSpPr>
        <p:spPr>
          <a:xfrm>
            <a:off x="1548000" y="1260000"/>
            <a:ext cx="73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1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1268760"/>
            <a:ext cx="1079640" cy="1224135"/>
          </a:xfrm>
        </p:spPr>
        <p:txBody>
          <a:bodyPr/>
          <a:lstStyle>
            <a:lvl1pPr algn="l">
              <a:defRPr sz="12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39999" y="521161"/>
            <a:ext cx="5724289" cy="608411"/>
          </a:xfrm>
        </p:spPr>
        <p:txBody>
          <a:bodyPr anchor="t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43A29D-C4B5-4A8D-BEF8-8CB3CE9AA46C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DCDB05-5EE6-4C44-AC88-810A78836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0000" y="1260000"/>
            <a:ext cx="7524000" cy="50879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733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ppe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72C098-0E6F-4743-A80A-8B41D9530046}"/>
              </a:ext>
            </a:extLst>
          </p:cNvPr>
          <p:cNvSpPr/>
          <p:nvPr/>
        </p:nvSpPr>
        <p:spPr>
          <a:xfrm>
            <a:off x="72008" y="105239"/>
            <a:ext cx="1403648" cy="860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9511BD-C50D-4C24-AC8F-1A04FE90412E}"/>
              </a:ext>
            </a:extLst>
          </p:cNvPr>
          <p:cNvSpPr/>
          <p:nvPr/>
        </p:nvSpPr>
        <p:spPr>
          <a:xfrm>
            <a:off x="179512" y="1151999"/>
            <a:ext cx="8820000" cy="116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A63BB-0BAD-4D68-92AB-04EF1BEAB4B3}"/>
              </a:ext>
            </a:extLst>
          </p:cNvPr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7" y="5013176"/>
            <a:ext cx="3474531" cy="120717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4008" y="1988840"/>
            <a:ext cx="4248472" cy="1440161"/>
          </a:xfrm>
          <a:solidFill>
            <a:schemeClr val="bg1">
              <a:alpha val="50000"/>
            </a:schemeClr>
          </a:solidFill>
        </p:spPr>
        <p:txBody>
          <a:bodyPr/>
          <a:lstStyle>
            <a:lvl1pPr algn="l">
              <a:defRPr sz="2800" u="none" spc="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7684C-5C49-4B63-BA02-585BF5635EF5}"/>
              </a:ext>
            </a:extLst>
          </p:cNvPr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EED0A2-5788-4033-80D5-E6C738298619}"/>
              </a:ext>
            </a:extLst>
          </p:cNvPr>
          <p:cNvSpPr/>
          <p:nvPr/>
        </p:nvSpPr>
        <p:spPr>
          <a:xfrm>
            <a:off x="755576" y="620688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6156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/>
          <p:cNvSpPr>
            <a:spLocks noGrp="1"/>
          </p:cNvSpPr>
          <p:nvPr>
            <p:ph type="body" sz="quarter" idx="18" hasCustomPrompt="1"/>
          </p:nvPr>
        </p:nvSpPr>
        <p:spPr>
          <a:xfrm>
            <a:off x="1475656" y="1"/>
            <a:ext cx="2520056" cy="764704"/>
          </a:xfrm>
          <a:noFill/>
        </p:spPr>
        <p:txBody>
          <a:bodyPr anchor="b"/>
          <a:lstStyle>
            <a:lvl1pPr algn="r">
              <a:buNone/>
              <a:defRPr sz="1600" b="1" i="0" u="none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2" y="1545759"/>
            <a:ext cx="3096344" cy="2254314"/>
          </a:xfrm>
          <a:prstGeom prst="roundRect">
            <a:avLst>
              <a:gd name="adj" fmla="val 6292"/>
            </a:avLst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 i="0" u="none" baseline="0">
                <a:solidFill>
                  <a:schemeClr val="tx2"/>
                </a:solidFill>
                <a:latin typeface="+mn-lt"/>
              </a:defRPr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>
              <a:lnSpc>
                <a:spcPct val="100000"/>
              </a:lnSpc>
              <a:spcBef>
                <a:spcPts val="0"/>
              </a:spcBef>
              <a:buSzPct val="85000"/>
              <a:defRPr sz="900">
                <a:latin typeface="+mn-lt"/>
              </a:defRPr>
            </a:lvl3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1259632" y="4221088"/>
            <a:ext cx="3095896" cy="2135262"/>
          </a:xfrm>
          <a:prstGeom prst="roundRect">
            <a:avLst>
              <a:gd name="adj" fmla="val 8081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499992" y="2107878"/>
            <a:ext cx="4248472" cy="4248472"/>
          </a:xfrm>
          <a:prstGeom prst="roundRect">
            <a:avLst>
              <a:gd name="adj" fmla="val 4217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23928" y="456928"/>
            <a:ext cx="36724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-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Présentation</a:t>
            </a:r>
            <a:endParaRPr lang="fr-FR" sz="1600" b="1" i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660232" y="1357318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499992" y="1556792"/>
            <a:ext cx="35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Expertises </a:t>
            </a:r>
          </a:p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fonctionnelles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632" y="120778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Parcours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259632" y="387208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Domaines clés d’intervention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5AFB1F-89D3-4F60-BA87-04BDFC362BC9}"/>
              </a:ext>
            </a:extLst>
          </p:cNvPr>
          <p:cNvSpPr/>
          <p:nvPr/>
        </p:nvSpPr>
        <p:spPr>
          <a:xfrm>
            <a:off x="5868144" y="350500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26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01969" y="33164"/>
            <a:ext cx="2088232" cy="764704"/>
          </a:xfrm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600" b="1" kern="12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/>
              <a:t>Nom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/>
          </p:nvPr>
        </p:nvSpPr>
        <p:spPr>
          <a:xfrm>
            <a:off x="251521" y="1052736"/>
            <a:ext cx="4248013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/>
          </p:nvPr>
        </p:nvSpPr>
        <p:spPr>
          <a:xfrm>
            <a:off x="4571999" y="1052736"/>
            <a:ext cx="4320479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1" y="1484784"/>
            <a:ext cx="4248024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/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 i="0">
                <a:latin typeface="+mn-lt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1484784"/>
            <a:ext cx="4320479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>
                <a:latin typeface="+mn-lt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18193" y="490091"/>
            <a:ext cx="36724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-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rPr>
              <a:t>Références en lien avec la mission</a:t>
            </a:r>
            <a:endParaRPr lang="fr-FR" sz="1600" i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BDFBEA-3111-436D-AB10-064B92558CE1}"/>
              </a:ext>
            </a:extLst>
          </p:cNvPr>
          <p:cNvCxnSpPr/>
          <p:nvPr/>
        </p:nvCxnSpPr>
        <p:spPr>
          <a:xfrm>
            <a:off x="252000" y="972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10C3FAB-485F-4B5D-B7E6-A42B2DF2EA92}"/>
              </a:ext>
            </a:extLst>
          </p:cNvPr>
          <p:cNvCxnSpPr>
            <a:cxnSpLocks/>
          </p:cNvCxnSpPr>
          <p:nvPr/>
        </p:nvCxnSpPr>
        <p:spPr>
          <a:xfrm>
            <a:off x="4536000" y="972000"/>
            <a:ext cx="0" cy="536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6F0172C-D749-4FFB-9B97-83276F33D79F}"/>
              </a:ext>
            </a:extLst>
          </p:cNvPr>
          <p:cNvCxnSpPr/>
          <p:nvPr userDrawn="1"/>
        </p:nvCxnSpPr>
        <p:spPr>
          <a:xfrm>
            <a:off x="467545" y="1196752"/>
            <a:ext cx="1152128" cy="0"/>
          </a:xfrm>
          <a:prstGeom prst="line">
            <a:avLst/>
          </a:prstGeom>
          <a:ln w="6350">
            <a:solidFill>
              <a:srgbClr val="00638D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V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16878C-3C9D-4883-9398-E373856021C6}"/>
              </a:ext>
            </a:extLst>
          </p:cNvPr>
          <p:cNvSpPr/>
          <p:nvPr/>
        </p:nvSpPr>
        <p:spPr bwMode="auto">
          <a:xfrm>
            <a:off x="4427984" y="0"/>
            <a:ext cx="4716016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 hasCustomPrompt="1"/>
          </p:nvPr>
        </p:nvSpPr>
        <p:spPr>
          <a:xfrm>
            <a:off x="1475656" y="206483"/>
            <a:ext cx="2879872" cy="929293"/>
          </a:xfrm>
          <a:noFill/>
        </p:spPr>
        <p:txBody>
          <a:bodyPr anchor="ctr"/>
          <a:lstStyle>
            <a:lvl1pPr algn="r">
              <a:buNone/>
              <a:defRPr sz="2000" b="0" i="0" u="none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2" y="1545759"/>
            <a:ext cx="3096344" cy="2254314"/>
          </a:xfrm>
          <a:prstGeom prst="roundRect">
            <a:avLst>
              <a:gd name="adj" fmla="val 6292"/>
            </a:avLst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 i="0" u="none" baseline="0">
                <a:solidFill>
                  <a:schemeClr val="tx2"/>
                </a:solidFill>
                <a:latin typeface="+mn-lt"/>
              </a:defRPr>
            </a:lvl1pPr>
            <a:lvl2pPr marL="179388" indent="-179388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>
              <a:lnSpc>
                <a:spcPct val="100000"/>
              </a:lnSpc>
              <a:spcBef>
                <a:spcPts val="0"/>
              </a:spcBef>
              <a:defRPr sz="900">
                <a:latin typeface="+mn-lt"/>
              </a:defRPr>
            </a:lvl3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1259632" y="4221088"/>
            <a:ext cx="3095896" cy="2135262"/>
          </a:xfrm>
          <a:prstGeom prst="roundRect">
            <a:avLst>
              <a:gd name="adj" fmla="val 8081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499992" y="2107878"/>
            <a:ext cx="4248472" cy="4248472"/>
          </a:xfrm>
          <a:prstGeom prst="roundRect">
            <a:avLst>
              <a:gd name="adj" fmla="val 4217"/>
            </a:avLst>
          </a:prstGeom>
          <a:ln w="19050">
            <a:noFill/>
          </a:ln>
        </p:spPr>
        <p:txBody>
          <a:bodyPr anchor="t" anchorCtr="0">
            <a:noAutofit/>
          </a:bodyPr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179388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}"/>
              <a:defRPr lang="fr-FR" sz="90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  <a:solidFill>
            <a:schemeClr val="tx2"/>
          </a:solidFill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547353" y="1213302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499992" y="155679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Expertises </a:t>
            </a:r>
          </a:p>
          <a:p>
            <a:pPr algn="r"/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fonctionnelles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632" y="120778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Parcours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259632" y="387208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Domaines clés d’intervention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5AFB1F-89D3-4F60-BA87-04BDFC362BC9}"/>
              </a:ext>
            </a:extLst>
          </p:cNvPr>
          <p:cNvSpPr/>
          <p:nvPr/>
        </p:nvSpPr>
        <p:spPr>
          <a:xfrm>
            <a:off x="4755265" y="206484"/>
            <a:ext cx="608823" cy="6315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61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2545" y="1"/>
            <a:ext cx="7481455" cy="544944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>
              <a:tabLst>
                <a:tab pos="2687638" algn="l"/>
              </a:tabLst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682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V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01969" y="33163"/>
            <a:ext cx="2088232" cy="731541"/>
          </a:xfrm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kern="12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/>
              <a:t>Nom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/>
          </p:nvPr>
        </p:nvSpPr>
        <p:spPr>
          <a:xfrm>
            <a:off x="251521" y="1052736"/>
            <a:ext cx="4248013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9"/>
          </p:nvPr>
        </p:nvSpPr>
        <p:spPr>
          <a:xfrm>
            <a:off x="4571999" y="1052736"/>
            <a:ext cx="4320479" cy="432048"/>
          </a:xfrm>
          <a:noFill/>
        </p:spPr>
        <p:txBody>
          <a:bodyPr anchor="b"/>
          <a:lstStyle>
            <a:lvl1pPr marL="0" indent="0">
              <a:buNone/>
              <a:defRPr sz="1200" i="0" u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1" y="1484784"/>
            <a:ext cx="4248024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/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 i="0">
                <a:latin typeface="+mn-lt"/>
              </a:defRPr>
            </a:lvl3pPr>
            <a:lvl4pPr marL="633413" marR="0" indent="-18573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 i="0"/>
            </a:lvl4pPr>
            <a:lvl5pPr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 i="0"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1484784"/>
            <a:ext cx="4320479" cy="4824536"/>
          </a:xfrm>
        </p:spPr>
        <p:txBody>
          <a:bodyPr anchor="t" anchorCtr="0"/>
          <a:lstStyle>
            <a:lvl1pPr marL="182563" indent="-182563" algn="just">
              <a:spcBef>
                <a:spcPts val="0"/>
              </a:spcBef>
              <a:buClr>
                <a:schemeClr val="tx2"/>
              </a:buClr>
              <a:buFont typeface="Wingdings 2" panose="05020102010507070707" pitchFamily="18" charset="2"/>
              <a:buChar char="¿"/>
              <a:defRPr sz="1050">
                <a:latin typeface="+mn-lt"/>
              </a:defRPr>
            </a:lvl1pPr>
            <a:lvl2pPr marL="357188" indent="-174625" algn="just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l"/>
              <a:defRPr sz="1000" b="0" i="0">
                <a:latin typeface="+mn-lt"/>
              </a:defRPr>
            </a:lvl2pPr>
            <a:lvl3pPr marL="541338" indent="-184150" algn="just">
              <a:spcBef>
                <a:spcPts val="0"/>
              </a:spcBef>
              <a:spcAft>
                <a:spcPts val="0"/>
              </a:spcAft>
              <a:buSzPct val="85000"/>
              <a:buFont typeface="Wingdings 3" panose="05040102010807070707" pitchFamily="18" charset="2"/>
              <a:buChar char="}"/>
              <a:defRPr sz="900">
                <a:latin typeface="+mn-lt"/>
              </a:defRPr>
            </a:lvl3pPr>
            <a:lvl4pPr algn="just">
              <a:spcBef>
                <a:spcPts val="0"/>
              </a:spcBef>
              <a:spcAft>
                <a:spcPts val="0"/>
              </a:spcAft>
              <a:defRPr/>
            </a:lvl4pPr>
            <a:lvl5pPr algn="just">
              <a:spcBef>
                <a:spcPts val="0"/>
              </a:spcBef>
              <a:spcAft>
                <a:spcPts val="0"/>
              </a:spcAft>
              <a:defRPr/>
            </a:lvl5pPr>
            <a:lvl6pPr marL="2286000" indent="0">
              <a:spcBef>
                <a:spcPts val="0"/>
              </a:spcBef>
              <a:spcAft>
                <a:spcPts val="0"/>
              </a:spcAft>
              <a:buNone/>
              <a:defRPr/>
            </a:lvl6pPr>
          </a:lstStyle>
          <a:p>
            <a:pPr lvl="0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27984" y="426150"/>
            <a:ext cx="367240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Tahoma" pitchFamily="34" charset="0"/>
                <a:cs typeface="Arial" pitchFamily="34" charset="0"/>
              </a:rPr>
              <a:t>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Tahoma" pitchFamily="34" charset="0"/>
                <a:cs typeface="Arial" pitchFamily="34" charset="0"/>
              </a:rPr>
              <a:t>Références en lien avec la mission</a:t>
            </a:r>
            <a:endParaRPr lang="fr-FR" sz="1800" b="1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16200000" flipH="1">
            <a:off x="0" y="6462000"/>
            <a:ext cx="396000" cy="396000"/>
          </a:xfrm>
          <a:prstGeom prst="teardrop">
            <a:avLst/>
          </a:prstGeom>
        </p:spPr>
        <p:txBody>
          <a:bodyPr vert="vert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BDFBEA-3111-436D-AB10-064B92558CE1}"/>
              </a:ext>
            </a:extLst>
          </p:cNvPr>
          <p:cNvCxnSpPr/>
          <p:nvPr/>
        </p:nvCxnSpPr>
        <p:spPr>
          <a:xfrm>
            <a:off x="252000" y="972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10C3FAB-485F-4B5D-B7E6-A42B2DF2EA92}"/>
              </a:ext>
            </a:extLst>
          </p:cNvPr>
          <p:cNvCxnSpPr>
            <a:cxnSpLocks/>
          </p:cNvCxnSpPr>
          <p:nvPr/>
        </p:nvCxnSpPr>
        <p:spPr>
          <a:xfrm>
            <a:off x="4536000" y="972000"/>
            <a:ext cx="0" cy="536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1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FDF84B-24DB-4350-9337-4846DA885BE1}"/>
              </a:ext>
            </a:extLst>
          </p:cNvPr>
          <p:cNvSpPr/>
          <p:nvPr/>
        </p:nvSpPr>
        <p:spPr bwMode="auto">
          <a:xfrm>
            <a:off x="3923928" y="0"/>
            <a:ext cx="5220072" cy="685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64000"/>
            <a:ext cx="5760000" cy="360000"/>
          </a:xfrm>
        </p:spPr>
        <p:txBody>
          <a:bodyPr anchor="b" anchorCtr="0"/>
          <a:lstStyle>
            <a:lvl1pPr marL="0" indent="0">
              <a:buNone/>
              <a:def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40000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>
          <a:xfrm rot="16200000" flipH="1">
            <a:off x="-44" y="6466591"/>
            <a:ext cx="396088" cy="396000"/>
          </a:xfrm>
        </p:spPr>
        <p:txBody>
          <a:bodyPr vert="vert"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80F18-FB2C-4CAE-9048-F9B686983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001" y="1368000"/>
            <a:ext cx="3689920" cy="4897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9E9F09A-822F-4496-B1C2-C36FEF42F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6016" y="44624"/>
            <a:ext cx="4320480" cy="110737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E66AC0-FF89-4646-88E0-C7DECC73A440}"/>
              </a:ext>
            </a:extLst>
          </p:cNvPr>
          <p:cNvSpPr txBox="1"/>
          <p:nvPr/>
        </p:nvSpPr>
        <p:spPr>
          <a:xfrm>
            <a:off x="3973395" y="1382579"/>
            <a:ext cx="4967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Quelques références de nos consultants en lien avec la mission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2A14CC-168A-4940-B41B-7DC368480221}"/>
              </a:ext>
            </a:extLst>
          </p:cNvPr>
          <p:cNvSpPr txBox="1"/>
          <p:nvPr/>
        </p:nvSpPr>
        <p:spPr>
          <a:xfrm>
            <a:off x="4499993" y="6335742"/>
            <a:ext cx="4441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et plusieurs dizaines d’autres missions (cf. annexe 2)</a:t>
            </a:r>
          </a:p>
        </p:txBody>
      </p:sp>
    </p:spTree>
    <p:extLst>
      <p:ext uri="{BB962C8B-B14F-4D97-AF65-F5344CB8AC3E}">
        <p14:creationId xmlns:p14="http://schemas.microsoft.com/office/powerpoint/2010/main" val="208670305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g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440000" y="89986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054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64D206-4856-4FAE-ADAA-7F63A645E663}"/>
              </a:ext>
            </a:extLst>
          </p:cNvPr>
          <p:cNvCxnSpPr>
            <a:cxnSpLocks/>
          </p:cNvCxnSpPr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D42025E2-3C3D-489C-91D3-423EB3CC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504000"/>
            <a:ext cx="57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158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éfé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E6E14-388E-4694-BC46-BBE79E89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87200"/>
            <a:ext cx="5571796" cy="7678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r-FR" sz="1600" cap="all" baseline="0" dirty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683158-7A6E-4A3D-AA0F-79D6F4619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1260000"/>
            <a:ext cx="6126353" cy="545910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8D4FAA-2EB1-40B5-899B-44D7A3AC3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549" y="1815692"/>
            <a:ext cx="2563439" cy="818326"/>
          </a:xfrm>
        </p:spPr>
        <p:txBody>
          <a:bodyPr/>
          <a:lstStyle>
            <a:lvl1pPr>
              <a:defRPr lang="fr-FR" sz="1400" b="0" i="0" kern="12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  <a:lvl2pPr>
              <a:defRPr/>
            </a:lvl2pPr>
            <a:lvl3pPr marL="539750" indent="0">
              <a:buNone/>
              <a:defRPr/>
            </a:lvl3pPr>
            <a:lvl4pPr marL="715962" indent="0">
              <a:buNone/>
              <a:defRPr/>
            </a:lvl4pPr>
            <a:lvl5pPr marL="898525" indent="0">
              <a:buNone/>
              <a:defRPr/>
            </a:lvl5pPr>
          </a:lstStyle>
          <a:p>
            <a:pPr marL="0" lvl="0" indent="0" algn="just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EC3AD5-CCFF-4305-B4A3-892EC1BBB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6209" y="3026188"/>
            <a:ext cx="2565757" cy="740594"/>
          </a:xfrm>
        </p:spPr>
        <p:txBody>
          <a:bodyPr/>
          <a:lstStyle>
            <a:lvl1pPr>
              <a:defRPr lang="fr-FR" sz="1400" b="0" i="0" kern="12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marL="0" lvl="0" indent="0" algn="just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D80F3A8-3FFC-4188-BBDC-930FFA372F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6209" y="4532720"/>
            <a:ext cx="2565757" cy="1528446"/>
          </a:xfrm>
        </p:spPr>
        <p:txBody>
          <a:bodyPr/>
          <a:lstStyle>
            <a:lvl1pPr>
              <a:defRPr lang="fr-FR" sz="1400" b="0" i="0" kern="12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pPr marL="0" lvl="0" indent="0" algn="just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A8115AF-2DB8-4C3F-A9D4-D7F0D7BD7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0000" y="600501"/>
            <a:ext cx="5571796" cy="6550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Font typeface="+mj-lt"/>
              <a:buNone/>
              <a:defRPr lang="fr-FR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266700" lvl="0" indent="-266700" algn="l"/>
            <a:r>
              <a:rPr lang="fr-FR"/>
              <a:t>Modifier les styles du texte du masque</a:t>
            </a:r>
          </a:p>
        </p:txBody>
      </p:sp>
      <p:sp>
        <p:nvSpPr>
          <p:cNvPr id="17" name="Espace réservé du numéro de diapositive 22">
            <a:extLst>
              <a:ext uri="{FF2B5EF4-FFF2-40B4-BE49-F238E27FC236}">
                <a16:creationId xmlns:a16="http://schemas.microsoft.com/office/drawing/2014/main" id="{04CA4C68-58F4-4FF9-90DE-FB2EC608CF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 rot="5400000">
            <a:off x="8748464" y="6453336"/>
            <a:ext cx="396000" cy="396000"/>
          </a:xfrm>
        </p:spPr>
        <p:txBody>
          <a:bodyPr vert="vert27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ZoneTexte 10">
            <a:extLst>
              <a:ext uri="{FF2B5EF4-FFF2-40B4-BE49-F238E27FC236}">
                <a16:creationId xmlns:a16="http://schemas.microsoft.com/office/drawing/2014/main" id="{C891238B-CBE1-47CE-8391-8784A302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636838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Contact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client :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DF1357A7-1307-49AB-B32A-04EEEC11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078288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Durée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mission :</a:t>
            </a:r>
          </a:p>
        </p:txBody>
      </p:sp>
      <p:sp>
        <p:nvSpPr>
          <p:cNvPr id="20" name="ZoneTexte 12">
            <a:extLst>
              <a:ext uri="{FF2B5EF4-FFF2-40B4-BE49-F238E27FC236}">
                <a16:creationId xmlns:a16="http://schemas.microsoft.com/office/drawing/2014/main" id="{7F256969-2129-4F1C-85A8-99FB816F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41287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Date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mission :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31F67B-B9F0-400A-9D86-DCBF709D5A02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216B28A-CCD8-4F56-B0CA-926182A23045}"/>
              </a:ext>
            </a:extLst>
          </p:cNvPr>
          <p:cNvCxnSpPr>
            <a:cxnSpLocks/>
          </p:cNvCxnSpPr>
          <p:nvPr/>
        </p:nvCxnSpPr>
        <p:spPr>
          <a:xfrm>
            <a:off x="6372200" y="1260000"/>
            <a:ext cx="0" cy="536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1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appe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45317D-F732-4159-ACF2-CCAB8CA05F16}"/>
              </a:ext>
            </a:extLst>
          </p:cNvPr>
          <p:cNvSpPr/>
          <p:nvPr userDrawn="1"/>
        </p:nvSpPr>
        <p:spPr>
          <a:xfrm>
            <a:off x="0" y="0"/>
            <a:ext cx="5015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3" y="1628801"/>
            <a:ext cx="7067128" cy="43194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3" y="2509862"/>
            <a:ext cx="7067128" cy="372745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03456" y="3052249"/>
            <a:ext cx="4368852" cy="463949"/>
          </a:xfrm>
          <a:noFill/>
        </p:spPr>
        <p:txBody>
          <a:bodyPr/>
          <a:lstStyle>
            <a:lvl1pPr algn="ctr">
              <a:defRPr sz="2000" b="0" u="none" spc="0" smtClean="0">
                <a:solidFill>
                  <a:srgbClr val="00638D"/>
                </a:solidFill>
                <a:effectLst/>
              </a:defRPr>
            </a:lvl1pPr>
          </a:lstStyle>
          <a:p>
            <a:r>
              <a:rPr lang="fr-FR" dirty="0"/>
              <a:t>2) Compréhension de votre demande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0F702E-E5FB-4E9F-8DA8-FF3017F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0" y="220031"/>
            <a:ext cx="1074129" cy="76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FEBEA6-B414-4544-9EBD-33B07E1C3E05}"/>
              </a:ext>
            </a:extLst>
          </p:cNvPr>
          <p:cNvSpPr/>
          <p:nvPr userDrawn="1"/>
        </p:nvSpPr>
        <p:spPr>
          <a:xfrm>
            <a:off x="5015060" y="982981"/>
            <a:ext cx="3817855" cy="44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98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étail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>
          <a:xfrm>
            <a:off x="1439999" y="188640"/>
            <a:ext cx="5760000" cy="314126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23CAD74-0E8F-47D8-989D-8D74F6160325}" type="slidenum">
              <a:rPr lang="fr-FR" smtClean="0"/>
              <a:t>‹#›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34853E-EC03-4DBF-A0BC-F655E46647A5}"/>
              </a:ext>
            </a:extLst>
          </p:cNvPr>
          <p:cNvCxnSpPr/>
          <p:nvPr/>
        </p:nvCxnSpPr>
        <p:spPr>
          <a:xfrm>
            <a:off x="252000" y="1260000"/>
            <a:ext cx="86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80F18-FB2C-4CAE-9048-F9B686983D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800" y="1607025"/>
            <a:ext cx="4338563" cy="4897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 jusqu'au bout du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9E9F09A-822F-4496-B1C2-C36FEF42F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8832" y="1607024"/>
            <a:ext cx="4356000" cy="4897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9A493-A169-442D-AC6B-394DFF677122}"/>
              </a:ext>
            </a:extLst>
          </p:cNvPr>
          <p:cNvSpPr/>
          <p:nvPr userDrawn="1"/>
        </p:nvSpPr>
        <p:spPr bwMode="auto">
          <a:xfrm>
            <a:off x="4658832" y="1266375"/>
            <a:ext cx="4485168" cy="5591625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  <a:cs typeface="Arial" charset="0"/>
            </a:endParaRPr>
          </a:p>
        </p:txBody>
      </p:sp>
      <p:sp>
        <p:nvSpPr>
          <p:cNvPr id="16" name="Espace réservé du texte 28">
            <a:extLst>
              <a:ext uri="{FF2B5EF4-FFF2-40B4-BE49-F238E27FC236}">
                <a16:creationId xmlns:a16="http://schemas.microsoft.com/office/drawing/2014/main" id="{6EC59334-994C-499E-8F4E-2C84BE428F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" y="1259860"/>
            <a:ext cx="4248013" cy="318000"/>
          </a:xfrm>
          <a:noFill/>
        </p:spPr>
        <p:txBody>
          <a:bodyPr anchor="b"/>
          <a:lstStyle>
            <a:lvl1pPr marL="0" indent="273050">
              <a:buNone/>
              <a:defRPr sz="1600" i="0" u="none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id="{5DD435DB-071B-43F3-B49E-621BEC63DB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8832" y="1253485"/>
            <a:ext cx="4320479" cy="318000"/>
          </a:xfrm>
          <a:noFill/>
        </p:spPr>
        <p:txBody>
          <a:bodyPr anchor="b"/>
          <a:lstStyle>
            <a:lvl1pPr marL="0" indent="273050">
              <a:buNone/>
              <a:defRPr sz="1600" i="0" u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BE3941-F2CF-421B-93DC-5982833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504000"/>
            <a:ext cx="5760000" cy="504056"/>
          </a:xfrm>
        </p:spPr>
        <p:txBody>
          <a:bodyPr/>
          <a:lstStyle>
            <a:lvl1pPr algn="l">
              <a:defRPr sz="14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96C011D-8217-4B09-87BC-3322F22F9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40000" y="900000"/>
            <a:ext cx="5760000" cy="360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0013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1200" i="0">
                <a:solidFill>
                  <a:srgbClr val="0063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400" i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2) Compréhension de votre demande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1020391-CA0D-4195-9F98-063A1BC2501B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1200"/>
            </a:lvl1pPr>
            <a:lvl2pPr>
              <a:buClr>
                <a:srgbClr val="00638D"/>
              </a:buClr>
              <a:defRPr sz="1050" i="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2630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A1F7-3BDC-4F83-B074-65FBF1043D4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154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891527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68066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531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30603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341367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867103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exte avec sous 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504056"/>
          </a:xfrm>
        </p:spPr>
        <p:txBody>
          <a:bodyPr/>
          <a:lstStyle>
            <a:lvl1pPr algn="l">
              <a:defRPr sz="90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547664" y="620688"/>
            <a:ext cx="5616624" cy="504056"/>
          </a:xfrm>
        </p:spPr>
        <p:txBody>
          <a:bodyPr anchor="b" anchorCtr="0"/>
          <a:lstStyle>
            <a:lvl1pPr marL="0" indent="0">
              <a:buNone/>
              <a:defRPr sz="1050" i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Offre</a:t>
            </a:r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E6C-0C00-43DD-9675-8B4B7B0F9C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268761"/>
            <a:ext cx="7128792" cy="4896544"/>
          </a:xfrm>
        </p:spPr>
        <p:txBody>
          <a:bodyPr/>
          <a:lstStyle>
            <a:lvl1pPr>
              <a:defRPr sz="900"/>
            </a:lvl1pPr>
            <a:lvl2pPr>
              <a:defRPr sz="788" i="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5187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745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943100" y="1"/>
            <a:ext cx="7200900" cy="815248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873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60" name="Connecteur droit 59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 59"/>
          <p:cNvCxnSpPr/>
          <p:nvPr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Connecteur droit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necteur droit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necteur droit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cteur droit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 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necteur droit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necteur droit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cteur droit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59" name="Connecteur droit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 hasCustomPrompt="1"/>
          </p:nvPr>
        </p:nvSpPr>
        <p:spPr>
          <a:xfrm>
            <a:off x="3309" y="-159"/>
            <a:ext cx="5486400" cy="6858000"/>
          </a:xfrm>
          <a:prstGeom prst="rect">
            <a:avLst/>
          </a:prstGeom>
        </p:spPr>
        <p:txBody>
          <a:bodyPr tIns="45720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54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hyperlink" Target="http://boutique.lagazette.fr/technique/urbanisme/transformation-numerique.html/?CDORIGINE=WTZWLDTE&amp;utm_campaign=Push-produit-WTZWLDTE&amp;utm_medium=push&amp;utm_source=territorialeditions" TargetMode="Externa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425"/>
            <a:ext cx="9144000" cy="11715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" y="64874"/>
            <a:ext cx="1215458" cy="48762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FFFF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Lascaux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15946" y="6581000"/>
            <a:ext cx="1380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DSIN – 27/06/2019</a:t>
            </a:r>
          </a:p>
        </p:txBody>
      </p:sp>
    </p:spTree>
    <p:extLst>
      <p:ext uri="{BB962C8B-B14F-4D97-AF65-F5344CB8AC3E}">
        <p14:creationId xmlns:p14="http://schemas.microsoft.com/office/powerpoint/2010/main" val="205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7" r:id="rId2"/>
    <p:sldLayoutId id="214748378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72" r:id="rId13"/>
    <p:sldLayoutId id="2147483773" r:id="rId14"/>
    <p:sldLayoutId id="2147483774" r:id="rId15"/>
    <p:sldLayoutId id="2147483779" r:id="rId16"/>
    <p:sldLayoutId id="214748381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39999" y="504000"/>
            <a:ext cx="5760000" cy="4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40000" y="1260000"/>
            <a:ext cx="7524000" cy="371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1439999" y="188640"/>
            <a:ext cx="5760000" cy="3141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i="0" u="none" cap="all" baseline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fr-FR"/>
              <a:t>2) Compréhension de votre demande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 rot="-5400000" flipH="1">
            <a:off x="-44" y="6461956"/>
            <a:ext cx="396088" cy="396000"/>
          </a:xfrm>
          <a:prstGeom prst="teardrop">
            <a:avLst/>
          </a:prstGeom>
          <a:solidFill>
            <a:schemeClr val="tx2"/>
          </a:solidFill>
        </p:spPr>
        <p:txBody>
          <a:bodyPr vert="vert" lIns="0" tIns="0" rIns="0" bIns="0" rtlCol="0" anchor="ctr" anchorCtr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81020391-CA0D-4195-9F98-063A1BC2501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Image 5">
            <a:hlinkClick r:id="rId28"/>
            <a:extLst>
              <a:ext uri="{FF2B5EF4-FFF2-40B4-BE49-F238E27FC236}">
                <a16:creationId xmlns:a16="http://schemas.microsoft.com/office/drawing/2014/main" id="{737A4556-A11F-4778-9607-CC03AA512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1" r="-2879" b="30034"/>
          <a:stretch/>
        </p:blipFill>
        <p:spPr>
          <a:xfrm>
            <a:off x="125637" y="147282"/>
            <a:ext cx="1134840" cy="1090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407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0" i="0" kern="1200">
          <a:solidFill>
            <a:schemeClr val="tx1"/>
          </a:solidFill>
          <a:latin typeface="+mn-lt"/>
          <a:ea typeface="Tahoma" pitchFamily="34" charset="0"/>
          <a:cs typeface="Calibri Light" panose="020F03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600" b="1" i="1">
          <a:solidFill>
            <a:srgbClr val="31859C"/>
          </a:solidFill>
          <a:latin typeface="Trebuchet MS" pitchFamily="34" charset="0"/>
          <a:ea typeface="Tahoma" pitchFamily="34" charset="0"/>
          <a:cs typeface="Arial" charset="0"/>
        </a:defRPr>
      </a:lvl9pPr>
    </p:titleStyle>
    <p:bodyStyle>
      <a:lvl1pPr marL="266700" indent="-266700" algn="just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"/>
        <a:defRPr sz="1400" b="0" i="0" kern="1200">
          <a:solidFill>
            <a:schemeClr val="tx2"/>
          </a:solidFill>
          <a:latin typeface="+mn-lt"/>
          <a:ea typeface="Tahoma" pitchFamily="34" charset="0"/>
          <a:cs typeface="Calibri Light" panose="020F0302020204030204" pitchFamily="34" charset="0"/>
        </a:defRPr>
      </a:lvl1pPr>
      <a:lvl2pPr marL="539750" indent="-269875" algn="just" rtl="0" eaLnBrk="1" fontAlgn="base" hangingPunct="1">
        <a:spcBef>
          <a:spcPts val="3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5000"/>
        <a:buFont typeface="Wingdings" panose="05000000000000000000" pitchFamily="2" charset="2"/>
        <a:buChar char=""/>
        <a:defRPr sz="1200" i="0" kern="1200">
          <a:solidFill>
            <a:schemeClr val="tx1">
              <a:lumMod val="75000"/>
              <a:lumOff val="25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2pPr>
      <a:lvl3pPr marL="717550" indent="-177800" algn="just" rtl="0" eaLnBrk="1" fontAlgn="base" hangingPunct="1">
        <a:spcBef>
          <a:spcPts val="300"/>
        </a:spcBef>
        <a:spcAft>
          <a:spcPct val="0"/>
        </a:spcAft>
        <a:buClr>
          <a:schemeClr val="bg2"/>
        </a:buClr>
        <a:buFont typeface="Wingdings 3" panose="05040102010807070707" pitchFamily="18" charset="2"/>
        <a:buChar char=""/>
        <a:defRPr sz="1000" i="0" kern="1200">
          <a:solidFill>
            <a:schemeClr val="tx1">
              <a:lumMod val="50000"/>
              <a:lumOff val="50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3pPr>
      <a:lvl4pPr marL="898525" indent="-182563" algn="just" rtl="0" eaLnBrk="1" fontAlgn="base" hangingPunct="1">
        <a:spcBef>
          <a:spcPts val="3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000" i="0" kern="1200">
          <a:solidFill>
            <a:schemeClr val="tx1">
              <a:lumMod val="50000"/>
              <a:lumOff val="50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4pPr>
      <a:lvl5pPr marL="1073150" indent="-174625" algn="just" rtl="0" eaLnBrk="1" fontAlgn="base" hangingPunct="1">
        <a:spcBef>
          <a:spcPts val="3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000" i="0" kern="1200">
          <a:solidFill>
            <a:schemeClr val="tx1">
              <a:lumMod val="50000"/>
              <a:lumOff val="50000"/>
            </a:schemeClr>
          </a:solidFill>
          <a:latin typeface="+mj-lt"/>
          <a:ea typeface="Tahoma" pitchFamily="34" charset="0"/>
          <a:cs typeface="Calibri Light" panose="020F0302020204030204" pitchFamily="34" charset="0"/>
        </a:defRPr>
      </a:lvl5pPr>
      <a:lvl6pPr marL="1255713" indent="-182563" algn="l" defTabSz="914400" rtl="0" eaLnBrk="1" latinLnBrk="0" hangingPunct="1">
        <a:spcBef>
          <a:spcPts val="3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mgcdv.lascaux.fr/opendata/opendata.cs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422911" y="2381250"/>
            <a:ext cx="8055221" cy="354965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z="1467" dirty="0"/>
          </a:p>
          <a:p>
            <a:pPr eaLnBrk="1" hangingPunct="1"/>
            <a:endParaRPr lang="fr-FR" altLang="fr-FR" sz="1467" dirty="0"/>
          </a:p>
          <a:p>
            <a:pPr eaLnBrk="1" hangingPunct="1">
              <a:lnSpc>
                <a:spcPct val="100000"/>
              </a:lnSpc>
            </a:pPr>
            <a:r>
              <a:rPr lang="fr-FR" alt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Le projet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Présentation Bâtiment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Objectifs de la Stratégie numérique</a:t>
            </a:r>
          </a:p>
          <a:p>
            <a:pPr>
              <a:lnSpc>
                <a:spcPct val="100000"/>
              </a:lnSpc>
            </a:pPr>
            <a:r>
              <a:rPr lang="fr-FR" alt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Gestion de la Relation Client, E-marketing, Médiation Sociale Numérique</a:t>
            </a:r>
          </a:p>
          <a:p>
            <a:pPr>
              <a:lnSpc>
                <a:spcPct val="100000"/>
              </a:lnSpc>
            </a:pPr>
            <a:r>
              <a:rPr 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Open Data - </a:t>
            </a:r>
            <a:r>
              <a:rPr lang="fr-FR" sz="165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Big</a:t>
            </a:r>
            <a:r>
              <a:rPr 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Data</a:t>
            </a:r>
          </a:p>
          <a:p>
            <a:pPr>
              <a:lnSpc>
                <a:spcPct val="100000"/>
              </a:lnSpc>
            </a:pPr>
            <a:r>
              <a:rPr lang="fr-FR" alt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Un défi technique</a:t>
            </a:r>
          </a:p>
          <a:p>
            <a:pPr>
              <a:lnSpc>
                <a:spcPct val="100000"/>
              </a:lnSpc>
            </a:pPr>
            <a:r>
              <a:rPr lang="fr-FR" altLang="fr-FR" sz="165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Les coulisses ..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7406B0-A05D-4BD8-A05F-47E75FD2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44" y="477231"/>
            <a:ext cx="7037575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201" dirty="0"/>
              <a:t>Organigramme COPIL Stratégie Numérique + MOE Scénographie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806" y="1184166"/>
            <a:ext cx="8581960" cy="4541751"/>
          </a:xfrm>
        </p:spPr>
        <p:txBody>
          <a:bodyPr/>
          <a:lstStyle/>
          <a:p>
            <a:pPr marL="419207" lvl="1" indent="0" fontAlgn="ctr">
              <a:buNone/>
            </a:pPr>
            <a:endParaRPr lang="fr-FR" sz="16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207" lvl="1" indent="0" fontAlgn="ctr">
              <a:buNone/>
            </a:pPr>
            <a:endParaRPr lang="fr-FR" sz="16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27" y="1461899"/>
            <a:ext cx="8054992" cy="44349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2017B9E-B7AF-462D-9D03-79F4BE990419}"/>
              </a:ext>
            </a:extLst>
          </p:cNvPr>
          <p:cNvSpPr txBox="1"/>
          <p:nvPr/>
        </p:nvSpPr>
        <p:spPr>
          <a:xfrm>
            <a:off x="7014908" y="1400966"/>
            <a:ext cx="1254466" cy="53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3842" tIns="41921" rIns="83842" bIns="41921" rtlCol="0" anchor="ctr">
            <a:spAutoFit/>
          </a:bodyPr>
          <a:lstStyle/>
          <a:p>
            <a:pPr algn="ctr"/>
            <a:r>
              <a:rPr lang="fr-FR" sz="14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Mandataire:</a:t>
            </a:r>
          </a:p>
          <a:p>
            <a:pPr algn="ctr"/>
            <a:r>
              <a:rPr lang="fr-FR" sz="14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SNOHETTA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6DC0E5-7451-47F7-8E4F-DB6E97F556C2}"/>
              </a:ext>
            </a:extLst>
          </p:cNvPr>
          <p:cNvCxnSpPr/>
          <p:nvPr/>
        </p:nvCxnSpPr>
        <p:spPr bwMode="auto">
          <a:xfrm flipV="1">
            <a:off x="7146957" y="1976460"/>
            <a:ext cx="391589" cy="72627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60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E6E-1279-4014-9E89-C764D0E1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défi technique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FDC57-C8E8-4EA0-81AA-59547FD7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2" y="914406"/>
            <a:ext cx="8508335" cy="5397493"/>
          </a:xfrm>
        </p:spPr>
        <p:txBody>
          <a:bodyPr/>
          <a:lstStyle/>
          <a:p>
            <a:r>
              <a:rPr lang="fr-FR" sz="2201" dirty="0"/>
              <a:t>1600 Compagnons de visite</a:t>
            </a:r>
          </a:p>
          <a:p>
            <a:pPr lvl="1"/>
            <a:r>
              <a:rPr lang="fr-FR" sz="1834" dirty="0"/>
              <a:t>Autonomie</a:t>
            </a:r>
          </a:p>
          <a:p>
            <a:pPr lvl="1"/>
            <a:r>
              <a:rPr lang="fr-FR" sz="1834" dirty="0"/>
              <a:t>Performance</a:t>
            </a:r>
          </a:p>
          <a:p>
            <a:pPr lvl="1"/>
            <a:r>
              <a:rPr lang="fr-FR" sz="1834" dirty="0"/>
              <a:t>Affordance &amp; </a:t>
            </a:r>
            <a:r>
              <a:rPr lang="fr-FR" sz="1834" dirty="0" err="1"/>
              <a:t>Cognitique</a:t>
            </a:r>
            <a:endParaRPr lang="fr-FR" sz="1834" dirty="0"/>
          </a:p>
          <a:p>
            <a:pPr lvl="1"/>
            <a:r>
              <a:rPr lang="fr-FR" sz="1834" dirty="0"/>
              <a:t>Visite personnalisée – Le CDV en 10 Langues</a:t>
            </a:r>
          </a:p>
          <a:p>
            <a:pPr lvl="1"/>
            <a:r>
              <a:rPr lang="fr-FR" sz="1834" dirty="0"/>
              <a:t>Fiabilité </a:t>
            </a:r>
          </a:p>
          <a:p>
            <a:r>
              <a:rPr lang="fr-FR" sz="2567" dirty="0"/>
              <a:t>Plus de 100 serveurs</a:t>
            </a:r>
          </a:p>
          <a:p>
            <a:r>
              <a:rPr lang="fr-FR" sz="2201" dirty="0"/>
              <a:t>Casse tête électromagnétique</a:t>
            </a:r>
          </a:p>
          <a:p>
            <a:pPr lvl="1"/>
            <a:r>
              <a:rPr lang="fr-FR" sz="1650" dirty="0"/>
              <a:t>50 bornes wifi et 14 réseaux wifi logique</a:t>
            </a:r>
          </a:p>
          <a:p>
            <a:pPr lvl="1"/>
            <a:r>
              <a:rPr lang="fr-FR" sz="1834" dirty="0"/>
              <a:t>200 balises </a:t>
            </a:r>
            <a:r>
              <a:rPr lang="fr-FR" sz="1834" dirty="0" err="1"/>
              <a:t>bluetooth</a:t>
            </a:r>
            <a:endParaRPr lang="fr-FR" sz="1834" dirty="0"/>
          </a:p>
          <a:p>
            <a:pPr lvl="1"/>
            <a:r>
              <a:rPr lang="fr-FR" sz="1834" dirty="0"/>
              <a:t>Voix Guide – FM</a:t>
            </a:r>
          </a:p>
          <a:p>
            <a:r>
              <a:rPr lang="fr-FR" sz="2201" dirty="0"/>
              <a:t>Enjeux d’interopérabilité </a:t>
            </a:r>
          </a:p>
          <a:p>
            <a:r>
              <a:rPr lang="fr-FR" sz="2201" dirty="0"/>
              <a:t>Des besoins THD &amp; des enjeux de sécurité SI</a:t>
            </a:r>
            <a:r>
              <a:rPr lang="fr-FR" sz="2567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0C0CBE-2726-49FB-A8F8-BC9A6A2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526C0-B4CE-4BBA-A6D7-08D1D8E5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CA19C-F00C-44CA-8FCD-F5BEEAA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6D03AD-B505-47FF-8EB4-E3F846F8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466" y="3806424"/>
            <a:ext cx="3026842" cy="16529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C7805E-2714-4739-85E8-3B0D5D84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42" y="636020"/>
            <a:ext cx="2839055" cy="27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76553" y="3530335"/>
            <a:ext cx="8517164" cy="3385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83842" tIns="41921" rIns="83842" bIns="41921" rtlCol="0" anchor="ctr">
            <a:spAutoFit/>
          </a:bodyPr>
          <a:lstStyle/>
          <a:p>
            <a:endParaRPr lang="fr-FR" sz="165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2312" y="0"/>
            <a:ext cx="7601688" cy="553624"/>
          </a:xfrm>
        </p:spPr>
        <p:txBody>
          <a:bodyPr/>
          <a:lstStyle/>
          <a:p>
            <a:r>
              <a:rPr lang="fr-FR" sz="1834" dirty="0"/>
              <a:t>Architecture logique du Système d’Information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10083F-91F5-47C7-A56D-74CA4BD7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2" y="694721"/>
            <a:ext cx="8121244" cy="57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828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E6E-1279-4014-9E89-C764D0E1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12" y="0"/>
            <a:ext cx="7601688" cy="553624"/>
          </a:xfrm>
        </p:spPr>
        <p:txBody>
          <a:bodyPr/>
          <a:lstStyle/>
          <a:p>
            <a:r>
              <a:rPr lang="fr-FR" sz="2567" dirty="0" err="1"/>
              <a:t>Sémitour</a:t>
            </a:r>
            <a:r>
              <a:rPr lang="fr-FR" sz="2567" dirty="0"/>
              <a:t> : GRC &gt; Médiation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CA19C-F00C-44CA-8FCD-F5BEEAA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AAA267-88CE-463D-A59A-16378DE12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38" y="907661"/>
            <a:ext cx="6905656" cy="48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8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E6E-1279-4014-9E89-C764D0E1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0C0CBE-2726-49FB-A8F8-BC9A6A2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526C0-B4CE-4BBA-A6D7-08D1D8E5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CA19C-F00C-44CA-8FCD-F5BEEAA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3887C3-077A-4210-8186-F57AE77033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46" y="2022521"/>
            <a:ext cx="4024454" cy="3291437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1D1B3E6-2C64-4CE1-8AD4-10E42B9DC51A}"/>
              </a:ext>
            </a:extLst>
          </p:cNvPr>
          <p:cNvSpPr txBox="1">
            <a:spLocks/>
          </p:cNvSpPr>
          <p:nvPr/>
        </p:nvSpPr>
        <p:spPr bwMode="auto">
          <a:xfrm>
            <a:off x="191357" y="890765"/>
            <a:ext cx="4620488" cy="46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42" tIns="41921" rIns="83842" bIns="41921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1114425" indent="-5715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 marL="1681163" indent="-5143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 marL="2220913" indent="-5143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Tahoma" pitchFamily="34" charset="0"/>
              <a:buAutoNum type="alphaUcPeriod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563813" indent="-40005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Tahoma" pitchFamily="34" charset="0"/>
              <a:buAutoNum type="alphaUcPeriod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8781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33353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7925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42497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201" kern="0" dirty="0"/>
              <a:t>Expérience utilisateur nécessite de faire communiquer :</a:t>
            </a:r>
          </a:p>
          <a:p>
            <a:pPr lvl="1"/>
            <a:r>
              <a:rPr lang="fr-FR" sz="1834" kern="0" dirty="0"/>
              <a:t>Le site internet </a:t>
            </a:r>
          </a:p>
          <a:p>
            <a:pPr lvl="1"/>
            <a:r>
              <a:rPr lang="fr-FR" sz="1834" kern="0" dirty="0"/>
              <a:t>Le site de réservation en ligne</a:t>
            </a:r>
          </a:p>
          <a:p>
            <a:pPr lvl="1"/>
            <a:r>
              <a:rPr lang="fr-FR" sz="1834" kern="0" dirty="0"/>
              <a:t>La billetterie locale</a:t>
            </a:r>
          </a:p>
          <a:p>
            <a:pPr lvl="1"/>
            <a:r>
              <a:rPr lang="fr-FR" sz="1834" kern="0" dirty="0"/>
              <a:t>Le back office scénographique </a:t>
            </a:r>
          </a:p>
          <a:p>
            <a:pPr lvl="1"/>
            <a:r>
              <a:rPr lang="fr-FR" sz="1834" kern="0" dirty="0"/>
              <a:t>La solution big data &amp; GRC</a:t>
            </a:r>
          </a:p>
          <a:p>
            <a:pPr lvl="1"/>
            <a:r>
              <a:rPr lang="fr-FR" sz="1834" kern="0" dirty="0"/>
              <a:t>Les dispositifs multimédia &amp; d’orchestration</a:t>
            </a:r>
          </a:p>
          <a:p>
            <a:pPr lvl="1"/>
            <a:r>
              <a:rPr lang="fr-FR" sz="1834" kern="0" dirty="0"/>
              <a:t>La Gestion technique centralisée</a:t>
            </a:r>
          </a:p>
        </p:txBody>
      </p:sp>
    </p:spTree>
    <p:extLst>
      <p:ext uri="{BB962C8B-B14F-4D97-AF65-F5344CB8AC3E}">
        <p14:creationId xmlns:p14="http://schemas.microsoft.com/office/powerpoint/2010/main" val="197583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E6E-1279-4014-9E89-C764D0E1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0C0CBE-2726-49FB-A8F8-BC9A6A2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526C0-B4CE-4BBA-A6D7-08D1D8E5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CA19C-F00C-44CA-8FCD-F5BEEAA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1D1B3E6-2C64-4CE1-8AD4-10E42B9DC51A}"/>
              </a:ext>
            </a:extLst>
          </p:cNvPr>
          <p:cNvSpPr txBox="1">
            <a:spLocks/>
          </p:cNvSpPr>
          <p:nvPr/>
        </p:nvSpPr>
        <p:spPr bwMode="auto">
          <a:xfrm>
            <a:off x="312007" y="820915"/>
            <a:ext cx="4620488" cy="46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42" tIns="41921" rIns="83842" bIns="41921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1114425" indent="-5715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 marL="1681163" indent="-5143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 marL="2220913" indent="-5143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Tahoma" pitchFamily="34" charset="0"/>
              <a:buAutoNum type="alphaUcPeriod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563813" indent="-40005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Tahoma" pitchFamily="34" charset="0"/>
              <a:buAutoNum type="alphaUcPeriod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8781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33353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7925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4249738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201" kern="0" dirty="0"/>
              <a:t>S’entendre sur un vocabulaire et une cible commune</a:t>
            </a:r>
          </a:p>
          <a:p>
            <a:pPr lvl="1"/>
            <a:r>
              <a:rPr lang="fr-FR" sz="1467" kern="0" dirty="0"/>
              <a:t>Encodage</a:t>
            </a:r>
          </a:p>
          <a:p>
            <a:pPr lvl="1"/>
            <a:r>
              <a:rPr lang="fr-FR" sz="1467" kern="0" dirty="0"/>
              <a:t>Fonctionnement des API</a:t>
            </a:r>
          </a:p>
          <a:p>
            <a:pPr lvl="1"/>
            <a:r>
              <a:rPr lang="fr-FR" sz="1467" kern="0" dirty="0"/>
              <a:t>Nomenclature</a:t>
            </a:r>
          </a:p>
          <a:p>
            <a:pPr lvl="1"/>
            <a:r>
              <a:rPr lang="fr-FR" sz="1467" b="1" kern="0" dirty="0"/>
              <a:t>Format des données à structure pour le système Big Data (JSON)</a:t>
            </a:r>
          </a:p>
          <a:p>
            <a:pPr marL="0" indent="0">
              <a:buNone/>
            </a:pPr>
            <a:endParaRPr lang="fr-FR" sz="1834" kern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59D675-94CC-4482-B552-4CFBB171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57" y="3603851"/>
            <a:ext cx="2536787" cy="19048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9BDA604-9FAA-44F9-AE28-00F2EBFD9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979" y="1307573"/>
            <a:ext cx="3106014" cy="3433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61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E6E-1279-4014-9E89-C764D0E1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12" y="0"/>
            <a:ext cx="7601688" cy="553624"/>
          </a:xfrm>
        </p:spPr>
        <p:txBody>
          <a:bodyPr/>
          <a:lstStyle/>
          <a:p>
            <a:r>
              <a:rPr lang="fr-FR" sz="2567" dirty="0" err="1"/>
              <a:t>Sémitour</a:t>
            </a:r>
            <a:r>
              <a:rPr lang="fr-FR" sz="2567" dirty="0"/>
              <a:t> : Offre multicanal &amp; médiation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CA19C-F00C-44CA-8FCD-F5BEEAA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A53438-7FD5-4BEC-8ECF-9E04E03D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319" y="1976460"/>
            <a:ext cx="3442336" cy="2996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D8306B-3EBC-4318-8EFE-8305CBE2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5" y="906824"/>
            <a:ext cx="4159545" cy="24664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542DD7-073A-4557-97A8-BFA053A0C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05" y="3597107"/>
            <a:ext cx="3433276" cy="23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6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E6E-1279-4014-9E89-C764D0E1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720" y="21646"/>
            <a:ext cx="7669280" cy="619648"/>
          </a:xfrm>
        </p:spPr>
        <p:txBody>
          <a:bodyPr/>
          <a:lstStyle/>
          <a:p>
            <a:r>
              <a:rPr lang="fr-FR" sz="2567" dirty="0" err="1"/>
              <a:t>Semitour</a:t>
            </a:r>
            <a:r>
              <a:rPr lang="fr-FR" sz="2567"/>
              <a:t> – </a:t>
            </a:r>
            <a:r>
              <a:rPr lang="fr-FR" sz="2567" dirty="0"/>
              <a:t>Data visualisation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1804D422-01D1-4D28-BFD0-0BDB0F25E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3" y="976862"/>
            <a:ext cx="4591451" cy="4928637"/>
          </a:xfrm>
        </p:spPr>
      </p:pic>
    </p:spTree>
    <p:extLst>
      <p:ext uri="{BB962C8B-B14F-4D97-AF65-F5344CB8AC3E}">
        <p14:creationId xmlns:p14="http://schemas.microsoft.com/office/powerpoint/2010/main" val="325978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B68C2-B2FD-4762-9873-ACBF3BDA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C358B-3773-4398-AD10-171ADD26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Merci,</a:t>
            </a:r>
          </a:p>
        </p:txBody>
      </p:sp>
    </p:spTree>
    <p:extLst>
      <p:ext uri="{BB962C8B-B14F-4D97-AF65-F5344CB8AC3E}">
        <p14:creationId xmlns:p14="http://schemas.microsoft.com/office/powerpoint/2010/main" val="10230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7A90A-3EEC-470D-B267-05311F69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du 2/7/2019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8D767-7802-40A7-B4E7-613E681E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58" y="969080"/>
            <a:ext cx="7200900" cy="3809999"/>
          </a:xfrm>
        </p:spPr>
        <p:txBody>
          <a:bodyPr/>
          <a:lstStyle/>
          <a:p>
            <a:r>
              <a:rPr lang="fr-FR" dirty="0"/>
              <a:t>Voici des données complémentaires :</a:t>
            </a:r>
          </a:p>
          <a:p>
            <a:pPr lvl="0"/>
            <a:r>
              <a:rPr lang="fr-FR" dirty="0"/>
              <a:t>Nous avons mis en place un lien « open data » accessible depuis notre site web. Voici le lien pour télécharger le .csv avec les chiffres-clés de la fréquentation mensuelle depuis l’ouverture : </a:t>
            </a:r>
            <a:r>
              <a:rPr lang="fr-FR" u="sng" dirty="0">
                <a:hlinkClick r:id="rId2"/>
              </a:rPr>
              <a:t>https://imgcdv.lascaux.fr/opendata/opendata.csv</a:t>
            </a:r>
            <a:r>
              <a:rPr lang="en-US" dirty="0"/>
              <a:t> </a:t>
            </a:r>
            <a:endParaRPr lang="fr-FR" dirty="0"/>
          </a:p>
          <a:p>
            <a:pPr lvl="0"/>
            <a:r>
              <a:rPr lang="fr-FR" dirty="0"/>
              <a:t>Concernant le prévisionnel, nous visons 370 000 visiteurs cette année.</a:t>
            </a:r>
          </a:p>
          <a:p>
            <a:pPr lvl="0"/>
            <a:r>
              <a:rPr lang="fr-FR" dirty="0"/>
              <a:t>Nous attendons notre millionième visiteur d’ici 10-15 jours</a:t>
            </a:r>
          </a:p>
          <a:p>
            <a:pPr lvl="0"/>
            <a:r>
              <a:rPr lang="fr-FR" dirty="0"/>
              <a:t>Nous accueillons désormais jusqu’à 36 visiteurs / groupe toutes les 6 minutes</a:t>
            </a:r>
          </a:p>
          <a:p>
            <a:pPr lvl="0"/>
            <a:r>
              <a:rPr lang="fr-FR" dirty="0"/>
              <a:t>Notre capacité d’accueil maxi au cœur de l’été est de 3780 (avec ces horaires d’ouverture : 8h - 21h30 du 05/08 au 23/08)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7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Deux objectifs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8602" y="1976461"/>
            <a:ext cx="7545765" cy="1016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567" dirty="0">
                <a:cs typeface="Calibri Light" panose="020F0302020204030204" pitchFamily="34" charset="0"/>
              </a:rPr>
              <a:t>Protéger la colline de Lascaux et la grotte originale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567" dirty="0"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567" dirty="0">
                <a:cs typeface="Calibri Light" panose="020F0302020204030204" pitchFamily="34" charset="0"/>
              </a:rPr>
              <a:t>Construire un équipement qui donne un nouvel élan à l’économie touristique de la Dordogne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567" dirty="0">
              <a:cs typeface="Calibri Light" panose="020F030202020403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08602" y="3362976"/>
            <a:ext cx="7611790" cy="1518564"/>
          </a:xfrm>
          <a:prstGeom prst="rect">
            <a:avLst/>
          </a:prstGeom>
        </p:spPr>
        <p:txBody>
          <a:bodyPr vert="horz" lIns="83842" tIns="41921" rIns="83842" bIns="419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fr-FR" sz="2567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66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0169E9C-C275-4404-94FF-DC886542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911709"/>
            <a:ext cx="8858250" cy="503458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E4B4967-A350-4FF6-B498-7026FB7A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– Enjeux de couverture électromagnétique</a:t>
            </a:r>
          </a:p>
        </p:txBody>
      </p:sp>
    </p:spTree>
    <p:extLst>
      <p:ext uri="{BB962C8B-B14F-4D97-AF65-F5344CB8AC3E}">
        <p14:creationId xmlns:p14="http://schemas.microsoft.com/office/powerpoint/2010/main" val="37215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E4B4967-A350-4FF6-B498-7026FB7A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– Enjeux de couverture électromagnétique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413AA-496A-4EBE-BE23-809C8833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Tests de couverture du wifi sur site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21ED14-2290-4BA3-AB09-0B3623A9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809750"/>
            <a:ext cx="6071653" cy="43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950FAB-647D-495D-BC99-D0F096C0D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764703"/>
            <a:ext cx="4377692" cy="1800697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Tests avec </a:t>
            </a:r>
            <a:r>
              <a:rPr lang="fr-FR" dirty="0" err="1"/>
              <a:t>triangularisation</a:t>
            </a:r>
            <a:r>
              <a:rPr lang="fr-FR" dirty="0"/>
              <a:t> de balise </a:t>
            </a:r>
            <a:r>
              <a:rPr lang="fr-FR" dirty="0" err="1"/>
              <a:t>bluetooth</a:t>
            </a:r>
            <a:endParaRPr lang="fr-FR" dirty="0"/>
          </a:p>
          <a:p>
            <a:r>
              <a:rPr lang="fr-FR" dirty="0"/>
              <a:t>Nombreux algorithmes testés pour assurer un suivi des pérégrinations des visiteurs et le déclenchement de l’expérience scénographique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206064-67D9-4246-B9FE-732FF000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– Géolocalisation des visiteurs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F07699-8463-4FA9-B0C2-8889C913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02" y="838091"/>
            <a:ext cx="3727935" cy="501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725458-8979-4534-AF6D-07F7A114A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89" y="3060644"/>
            <a:ext cx="3854530" cy="2844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174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52"/>
            <a:ext cx="9144000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671" y="1"/>
            <a:ext cx="7749329" cy="596900"/>
          </a:xfrm>
        </p:spPr>
        <p:txBody>
          <a:bodyPr/>
          <a:lstStyle/>
          <a:p>
            <a:pPr algn="l"/>
            <a:r>
              <a:rPr lang="fr-FR" dirty="0"/>
              <a:t>Le projet consiste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015" y="1250191"/>
            <a:ext cx="8348985" cy="858319"/>
          </a:xfrm>
        </p:spPr>
        <p:txBody>
          <a:bodyPr>
            <a:normAutofit/>
          </a:bodyPr>
          <a:lstStyle/>
          <a:p>
            <a:r>
              <a:rPr lang="fr-FR" sz="2201" dirty="0"/>
              <a:t>A présenter l’intégralité de la grotte (fac-simile complet)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95014" y="2108509"/>
            <a:ext cx="8068580" cy="1254466"/>
          </a:xfrm>
          <a:prstGeom prst="rect">
            <a:avLst/>
          </a:prstGeom>
        </p:spPr>
        <p:txBody>
          <a:bodyPr vert="horz" lIns="83842" tIns="41921" rIns="83842" bIns="419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1" dirty="0">
                <a:latin typeface="Century Gothic" panose="020B0502020202020204" pitchFamily="34" charset="0"/>
              </a:rPr>
              <a:t>A allier expérience sensible (émotion de la découverte des fresques) et rigueur scientifique (attention portée aux dispositifs de médiation)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80539" y="4617441"/>
            <a:ext cx="7488834" cy="1254466"/>
          </a:xfrm>
          <a:prstGeom prst="rect">
            <a:avLst/>
          </a:prstGeom>
        </p:spPr>
        <p:txBody>
          <a:bodyPr vert="horz" lIns="83842" tIns="41921" rIns="83842" bIns="419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1" dirty="0">
                <a:latin typeface="Century Gothic" panose="020B0502020202020204" pitchFamily="34" charset="0"/>
              </a:rPr>
              <a:t>A proposer un parcours scénographique confrontant les deux formes d’art découvertes au XX</a:t>
            </a:r>
            <a:r>
              <a:rPr lang="fr-FR" sz="2201" baseline="30000" dirty="0">
                <a:latin typeface="Century Gothic" panose="020B0502020202020204" pitchFamily="34" charset="0"/>
              </a:rPr>
              <a:t>ème</a:t>
            </a:r>
            <a:r>
              <a:rPr lang="fr-FR" sz="2201" dirty="0">
                <a:latin typeface="Century Gothic" panose="020B0502020202020204" pitchFamily="34" charset="0"/>
              </a:rPr>
              <a:t> siècle (art préhistorique et art moderne)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04052" y="3386040"/>
            <a:ext cx="7597371" cy="1148640"/>
          </a:xfrm>
          <a:prstGeom prst="rect">
            <a:avLst/>
          </a:prstGeom>
        </p:spPr>
        <p:txBody>
          <a:bodyPr vert="horz" lIns="83842" tIns="41921" rIns="83842" bIns="419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1" dirty="0">
                <a:latin typeface="Century Gothic" panose="020B0502020202020204" pitchFamily="34" charset="0"/>
              </a:rPr>
              <a:t>A utiliser les technologies d’aujourd’hui pour permettre à chaque visiteur de personnaliser sa visite (avant, pendant, après)</a:t>
            </a:r>
          </a:p>
        </p:txBody>
      </p:sp>
    </p:spTree>
    <p:extLst>
      <p:ext uri="{BB962C8B-B14F-4D97-AF65-F5344CB8AC3E}">
        <p14:creationId xmlns:p14="http://schemas.microsoft.com/office/powerpoint/2010/main" val="99093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767" y="0"/>
            <a:ext cx="7716233" cy="577850"/>
          </a:xfrm>
        </p:spPr>
        <p:txBody>
          <a:bodyPr>
            <a:noAutofit/>
          </a:bodyPr>
          <a:lstStyle/>
          <a:p>
            <a:pPr algn="l"/>
            <a:r>
              <a:rPr lang="fr-FR" sz="2000" dirty="0"/>
              <a:t>Une équipe de maîtrise d’œuvre de renommée internationale</a:t>
            </a:r>
          </a:p>
        </p:txBody>
      </p:sp>
      <p:pic>
        <p:nvPicPr>
          <p:cNvPr id="4" name="Content Placeholder 3" descr="\\fil03.snohetta.local\A Snøhetta Design\SD Client\Snøhetta\Design\Maler\Logo\Logo and Word-mark_white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79" y="2840856"/>
            <a:ext cx="2948444" cy="4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fil03.snohetta.local\A Snøhetta Design\SD Client\Snøhetta\Design\Maler\Logo\Logo and Word-mark_whit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36" y="2372608"/>
            <a:ext cx="6338356" cy="1056392"/>
          </a:xfrm>
          <a:prstGeom prst="rect">
            <a:avLst/>
          </a:prstGeom>
          <a:noFill/>
          <a:ln w="0">
            <a:noFill/>
          </a:ln>
          <a:effectLst>
            <a:outerShdw blurRad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06676" y="3801214"/>
            <a:ext cx="6706765" cy="62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84" dirty="0"/>
              <a:t>associée au scénographe anglais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36798" y="4617441"/>
            <a:ext cx="6376643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1" dirty="0"/>
              <a:t>CASSON - MAN</a:t>
            </a:r>
          </a:p>
        </p:txBody>
      </p:sp>
    </p:spTree>
    <p:extLst>
      <p:ext uri="{BB962C8B-B14F-4D97-AF65-F5344CB8AC3E}">
        <p14:creationId xmlns:p14="http://schemas.microsoft.com/office/powerpoint/2010/main" val="2839509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235" y="0"/>
            <a:ext cx="7545765" cy="596900"/>
          </a:xfrm>
        </p:spPr>
        <p:txBody>
          <a:bodyPr/>
          <a:lstStyle/>
          <a:p>
            <a:pPr algn="l"/>
            <a:r>
              <a:rPr lang="fr-FR" dirty="0"/>
              <a:t>Le coût de l’opération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577" y="1514290"/>
            <a:ext cx="7545765" cy="2640981"/>
          </a:xfrm>
        </p:spPr>
        <p:txBody>
          <a:bodyPr>
            <a:normAutofit/>
          </a:bodyPr>
          <a:lstStyle/>
          <a:p>
            <a:pPr marL="494897" indent="0">
              <a:buNone/>
            </a:pPr>
            <a:r>
              <a:rPr lang="fr-FR" dirty="0"/>
              <a:t>- le bâtiment		37,00 M€ H.T.</a:t>
            </a:r>
            <a:br>
              <a:rPr lang="fr-FR" dirty="0"/>
            </a:br>
            <a:r>
              <a:rPr lang="fr-FR" dirty="0"/>
              <a:t>- le fac-simile		  7,50 M€ H.T.</a:t>
            </a:r>
            <a:br>
              <a:rPr lang="fr-FR" dirty="0"/>
            </a:br>
            <a:r>
              <a:rPr lang="fr-FR" dirty="0"/>
              <a:t>- la scénographie	13,00 M€ H.T.</a:t>
            </a:r>
            <a:br>
              <a:rPr lang="fr-FR" dirty="0"/>
            </a:br>
            <a:r>
              <a:rPr lang="fr-FR" dirty="0"/>
              <a:t>- autres dépenses	  2,50 M€ H.T.</a:t>
            </a:r>
            <a:br>
              <a:rPr lang="fr-FR" dirty="0"/>
            </a:br>
            <a:r>
              <a:rPr lang="fr-FR" dirty="0"/>
              <a:t>				</a:t>
            </a:r>
            <a:br>
              <a:rPr lang="fr-FR" dirty="0"/>
            </a:br>
            <a:r>
              <a:rPr lang="fr-FR" dirty="0"/>
              <a:t>                                  60,00 M€ H.T.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8171" y="4221295"/>
            <a:ext cx="752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À cela s’ajoute 6 M€ de travaux complémentaires (aménagements paysagers, parkings, accès, accompagnement d’équipements communaux pris en charge à 100% par le Département)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977779" y="3429000"/>
            <a:ext cx="2244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9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altLang="fr-FR" sz="2567" dirty="0"/>
              <a:t>Objectifs de stratégie numérique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736600"/>
            <a:ext cx="8437077" cy="5267356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834" dirty="0"/>
              <a:t>Rappels objectifs : </a:t>
            </a:r>
            <a:r>
              <a:rPr lang="fr-FR" altLang="fr-FR" sz="1284" dirty="0">
                <a:solidFill>
                  <a:schemeClr val="accent3">
                    <a:lumMod val="65000"/>
                  </a:schemeClr>
                </a:solidFill>
              </a:rPr>
              <a:t>(extrait du programme scénographique du 2 mai 2012)</a:t>
            </a:r>
          </a:p>
          <a:p>
            <a:pPr lvl="1"/>
            <a:r>
              <a:rPr lang="fr-FR" altLang="fr-FR" sz="1650" dirty="0"/>
              <a:t>Le numérique au service de l’humanité digitale</a:t>
            </a:r>
          </a:p>
          <a:p>
            <a:pPr lvl="2"/>
            <a:r>
              <a:rPr lang="fr-FR" altLang="fr-FR" sz="1284" dirty="0"/>
              <a:t>Améliorer avec les outils numériques l’accessibilité à l’art pariétale </a:t>
            </a:r>
          </a:p>
          <a:p>
            <a:pPr lvl="2"/>
            <a:r>
              <a:rPr lang="fr-FR" altLang="fr-FR" sz="1284" dirty="0"/>
              <a:t>Interfaces numériques tactiles (2D/ 3D) et interactions avec les contenus virtuels et les espaces de Lascaux 4 </a:t>
            </a:r>
          </a:p>
          <a:p>
            <a:pPr lvl="2"/>
            <a:r>
              <a:rPr lang="fr-FR" altLang="fr-FR" sz="1284" dirty="0"/>
              <a:t>scénarios muséographiques interagissant avec le visiteur</a:t>
            </a:r>
          </a:p>
          <a:p>
            <a:pPr lvl="2"/>
            <a:r>
              <a:rPr lang="fr-FR" altLang="fr-FR" sz="1284" dirty="0"/>
              <a:t>Volonté d’une </a:t>
            </a:r>
            <a:r>
              <a:rPr lang="fr-FR" altLang="fr-FR" sz="1284" b="1" u="sng" dirty="0"/>
              <a:t>expérience immersive</a:t>
            </a:r>
            <a:r>
              <a:rPr lang="fr-FR" altLang="fr-FR" sz="1284" dirty="0"/>
              <a:t>, ex : expérience 3D</a:t>
            </a:r>
            <a:endParaRPr lang="fr-FR" altLang="fr-FR" sz="1284" dirty="0">
              <a:solidFill>
                <a:srgbClr val="CC6600"/>
              </a:solidFill>
            </a:endParaRPr>
          </a:p>
          <a:p>
            <a:pPr lvl="2"/>
            <a:r>
              <a:rPr lang="fr-FR" altLang="fr-FR" sz="1284" b="1" u="sng" dirty="0"/>
              <a:t>Jeux numériques à visées pédagogiques</a:t>
            </a:r>
            <a:r>
              <a:rPr lang="en-US" sz="1284" b="1" u="sng" dirty="0">
                <a:solidFill>
                  <a:srgbClr val="CC6600"/>
                </a:solidFill>
              </a:rPr>
              <a:t> </a:t>
            </a:r>
            <a:endParaRPr lang="fr-FR" altLang="fr-FR" sz="1284" b="1" u="sng" dirty="0">
              <a:solidFill>
                <a:srgbClr val="CC6600"/>
              </a:solidFill>
            </a:endParaRPr>
          </a:p>
          <a:p>
            <a:pPr lvl="2"/>
            <a:r>
              <a:rPr lang="fr-FR" altLang="fr-FR" sz="1284" dirty="0"/>
              <a:t>Poursuite des expériences numériques sur internet</a:t>
            </a:r>
          </a:p>
          <a:p>
            <a:pPr lvl="2"/>
            <a:endParaRPr lang="fr-FR" altLang="fr-FR" sz="1467" dirty="0">
              <a:solidFill>
                <a:srgbClr val="CC6600"/>
              </a:solidFill>
            </a:endParaRPr>
          </a:p>
          <a:p>
            <a:pPr lvl="1"/>
            <a:r>
              <a:rPr lang="fr-FR" altLang="fr-FR" sz="1650" dirty="0"/>
              <a:t>Valoriser la recherche scientifique</a:t>
            </a:r>
            <a:r>
              <a:rPr lang="fr-FR" sz="1650" dirty="0">
                <a:solidFill>
                  <a:srgbClr val="CC6600"/>
                </a:solidFill>
              </a:rPr>
              <a:t> : </a:t>
            </a:r>
            <a:endParaRPr lang="fr-FR" altLang="fr-FR" sz="1650" dirty="0">
              <a:solidFill>
                <a:srgbClr val="CC6600"/>
              </a:solidFill>
            </a:endParaRPr>
          </a:p>
          <a:p>
            <a:pPr lvl="2"/>
            <a:r>
              <a:rPr lang="fr-FR" altLang="fr-FR" sz="1284" dirty="0"/>
              <a:t>la technique doit s’effacer au profit de l’expérience du visiteur</a:t>
            </a:r>
          </a:p>
          <a:p>
            <a:pPr lvl="2"/>
            <a:r>
              <a:rPr lang="fr-FR" altLang="fr-FR" sz="1284" b="1" dirty="0"/>
              <a:t>Le design numérique et la </a:t>
            </a:r>
            <a:r>
              <a:rPr lang="fr-FR" altLang="fr-FR" sz="1284" b="1" dirty="0" err="1"/>
              <a:t>cognitique</a:t>
            </a:r>
            <a:r>
              <a:rPr lang="fr-FR" altLang="fr-FR" sz="1284" b="1" dirty="0"/>
              <a:t> doivent permettre de garantir une </a:t>
            </a:r>
            <a:r>
              <a:rPr lang="fr-FR" altLang="fr-FR" sz="1284" b="1" u="sng" dirty="0"/>
              <a:t>transparence et une simplicité d’utilisation </a:t>
            </a:r>
            <a:r>
              <a:rPr lang="fr-FR" altLang="fr-FR" sz="1284" dirty="0"/>
              <a:t>(soucis de limiter l’affordance)</a:t>
            </a:r>
            <a:r>
              <a:rPr lang="fr-FR" altLang="fr-FR" sz="1284" dirty="0">
                <a:sym typeface="Wingdings" panose="05000000000000000000" pitchFamily="2" charset="2"/>
              </a:rPr>
              <a:t> </a:t>
            </a:r>
            <a:endParaRPr lang="fr-FR" altLang="fr-FR" sz="1284" dirty="0"/>
          </a:p>
          <a:p>
            <a:pPr lvl="1"/>
            <a:r>
              <a:rPr lang="fr-FR" altLang="fr-FR" sz="1650" dirty="0"/>
              <a:t>Le numérique au service de l’écosystème local</a:t>
            </a:r>
          </a:p>
          <a:p>
            <a:pPr lvl="2"/>
            <a:r>
              <a:rPr lang="fr-FR" altLang="fr-FR" sz="1284" dirty="0"/>
              <a:t>Cycle du visiteur commence avant la visite et se termine bien après</a:t>
            </a:r>
          </a:p>
          <a:p>
            <a:pPr lvl="2"/>
            <a:r>
              <a:rPr lang="fr-FR" altLang="fr-FR" sz="1284" dirty="0"/>
              <a:t>Mise en place d’une stratégie web et de E-Marketing </a:t>
            </a:r>
            <a:r>
              <a:rPr lang="fr-FR" altLang="fr-FR" sz="1284" dirty="0">
                <a:sym typeface="Wingdings" panose="05000000000000000000" pitchFamily="2" charset="2"/>
              </a:rPr>
              <a:t> porte d’entrée internationale pour le rayonnement de Lascaux, l’</a:t>
            </a:r>
            <a:r>
              <a:rPr lang="fr-FR" altLang="fr-FR" sz="1284" dirty="0" err="1">
                <a:sym typeface="Wingdings" panose="05000000000000000000" pitchFamily="2" charset="2"/>
              </a:rPr>
              <a:t>etourisme</a:t>
            </a:r>
            <a:r>
              <a:rPr lang="fr-FR" altLang="fr-FR" sz="1284" dirty="0">
                <a:sym typeface="Wingdings" panose="05000000000000000000" pitchFamily="2" charset="2"/>
              </a:rPr>
              <a:t> local, etc.</a:t>
            </a:r>
          </a:p>
          <a:p>
            <a:pPr lvl="1"/>
            <a:r>
              <a:rPr lang="fr-FR" altLang="fr-FR" sz="1650" dirty="0">
                <a:sym typeface="Wingdings" panose="05000000000000000000" pitchFamily="2" charset="2"/>
              </a:rPr>
              <a:t>Utilisation des réseaux sociaux, création d’une communauté</a:t>
            </a:r>
            <a:endParaRPr lang="fr-FR" altLang="fr-FR" sz="165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20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fld id="{9FF7B09C-65FC-43FC-8D2A-F55A3955D3A2}" type="slidenum">
              <a:rPr lang="fr-FR" altLang="fr-FR" smtClean="0"/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t>6</a:t>
            </a:fld>
            <a:endParaRPr lang="fr-FR" altLang="fr-FR" sz="917" b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110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0638" y="0"/>
            <a:ext cx="7783362" cy="565150"/>
          </a:xfrm>
        </p:spPr>
        <p:txBody>
          <a:bodyPr/>
          <a:lstStyle/>
          <a:p>
            <a:r>
              <a:rPr lang="fr-FR" sz="2201" dirty="0"/>
              <a:t>Faire évoluer les pratiques - Anticiper l’évaluation (DSP)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656" y="835195"/>
            <a:ext cx="8055221" cy="4472929"/>
          </a:xfrm>
        </p:spPr>
        <p:txBody>
          <a:bodyPr/>
          <a:lstStyle/>
          <a:p>
            <a:pPr marL="0" indent="0">
              <a:buNone/>
            </a:pPr>
            <a:r>
              <a:rPr lang="fr-FR" sz="1650" u="sng" dirty="0"/>
              <a:t>Statistiques &amp; </a:t>
            </a:r>
            <a:r>
              <a:rPr lang="fr-FR" sz="1650" u="sng" dirty="0" err="1"/>
              <a:t>Reporting</a:t>
            </a:r>
            <a:endParaRPr lang="fr-FR" sz="1650" u="sng" dirty="0"/>
          </a:p>
          <a:p>
            <a:pPr lvl="1"/>
            <a:r>
              <a:rPr lang="fr-FR" sz="1284" dirty="0"/>
              <a:t>Nombre d’entrée</a:t>
            </a:r>
          </a:p>
          <a:p>
            <a:pPr lvl="1"/>
            <a:r>
              <a:rPr lang="fr-FR" sz="1284" dirty="0"/>
              <a:t>E marketing</a:t>
            </a:r>
          </a:p>
          <a:p>
            <a:pPr marL="0" indent="0">
              <a:buNone/>
            </a:pPr>
            <a:r>
              <a:rPr lang="fr-FR" sz="1650" u="sng" dirty="0"/>
              <a:t>Indicateurs WEB :  </a:t>
            </a:r>
          </a:p>
          <a:p>
            <a:pPr marL="602610" lvl="1" indent="0">
              <a:buNone/>
            </a:pPr>
            <a:r>
              <a:rPr lang="fr-FR" sz="1100" dirty="0"/>
              <a:t>Site web du CIAPML: </a:t>
            </a:r>
          </a:p>
          <a:p>
            <a:pPr marL="602610" lvl="1" indent="0">
              <a:buNone/>
            </a:pPr>
            <a:r>
              <a:rPr lang="fr-FR" sz="1100" dirty="0"/>
              <a:t>Notes sur les sites touristiques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100" dirty="0" err="1"/>
              <a:t>Tripadvisor</a:t>
            </a:r>
            <a:r>
              <a:rPr lang="fr-FR" sz="11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100" dirty="0"/>
              <a:t>Google </a:t>
            </a:r>
          </a:p>
          <a:p>
            <a:pPr marL="0" indent="0">
              <a:buNone/>
            </a:pPr>
            <a:r>
              <a:rPr lang="fr-FR" sz="1467" dirty="0"/>
              <a:t>Nombre de blogs liés à Lascaux</a:t>
            </a:r>
          </a:p>
          <a:p>
            <a:pPr marL="0" indent="0">
              <a:buNone/>
            </a:pPr>
            <a:r>
              <a:rPr lang="fr-FR" sz="1467" dirty="0"/>
              <a:t>Statistiques liées à l'utilisation du CDV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67" dirty="0"/>
              <a:t>Temps moyen des visites (par zone)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67" dirty="0"/>
              <a:t>Tags par zone </a:t>
            </a:r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pic>
        <p:nvPicPr>
          <p:cNvPr id="7" name="Picture 2" descr="exemple de tableau de bord Google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2248"/>
            <a:ext cx="4038600" cy="201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www.cote-azur.cci.fr/var/ptic/storage/images/rebond/fiches-rebond/finance/439336-2-fre-FR/Fi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26" y="983607"/>
            <a:ext cx="1987982" cy="19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52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34" dirty="0"/>
              <a:t>Gestion de la Relation Client, E-marketing, Médiation Sociale Numérique – Les attentes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46"/>
          <a:stretch/>
        </p:blipFill>
        <p:spPr>
          <a:xfrm>
            <a:off x="315765" y="1101677"/>
            <a:ext cx="5788668" cy="49339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58B050-9CAC-424F-9E19-A74C204AC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344" y="986093"/>
            <a:ext cx="3331891" cy="2882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264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Open Data &amp; </a:t>
            </a:r>
            <a:r>
              <a:rPr lang="fr-FR" dirty="0" err="1"/>
              <a:t>Big</a:t>
            </a:r>
            <a:r>
              <a:rPr lang="fr-FR" dirty="0"/>
              <a:t> Data 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807" y="1316215"/>
            <a:ext cx="3960243" cy="4409702"/>
          </a:xfrm>
        </p:spPr>
        <p:txBody>
          <a:bodyPr/>
          <a:lstStyle/>
          <a:p>
            <a:r>
              <a:rPr lang="fr-FR" sz="1650" dirty="0">
                <a:sym typeface="Wingdings" panose="05000000000000000000" pitchFamily="2" charset="2"/>
              </a:rPr>
              <a:t>Collecte de données non structurées : avant / pendant / après</a:t>
            </a:r>
          </a:p>
          <a:p>
            <a:r>
              <a:rPr lang="fr-FR" sz="1650" dirty="0">
                <a:sym typeface="Wingdings" panose="05000000000000000000" pitchFamily="2" charset="2"/>
              </a:rPr>
              <a:t>Quels sont les attentes ? Il faut savoir ce que l’on cherche</a:t>
            </a:r>
          </a:p>
          <a:p>
            <a:pPr lvl="1"/>
            <a:r>
              <a:rPr lang="fr-FR" sz="1284" dirty="0">
                <a:sym typeface="Wingdings" panose="05000000000000000000" pitchFamily="2" charset="2"/>
              </a:rPr>
              <a:t>Cibler des expériences touristiques en fonction  des appétences d’une catégorie d’utilisateur à une zone spécifique ?</a:t>
            </a:r>
          </a:p>
          <a:p>
            <a:pPr lvl="1"/>
            <a:r>
              <a:rPr lang="fr-FR" sz="1284" dirty="0">
                <a:sym typeface="Wingdings" panose="05000000000000000000" pitchFamily="2" charset="2"/>
              </a:rPr>
              <a:t>Modification de l’affluence muséale en fonction de la météorologie ? </a:t>
            </a:r>
          </a:p>
          <a:p>
            <a:pPr lvl="1"/>
            <a:r>
              <a:rPr lang="fr-FR" sz="1284" dirty="0">
                <a:sym typeface="Wingdings" panose="05000000000000000000" pitchFamily="2" charset="2"/>
              </a:rPr>
              <a:t>Adaptation  de la médiation sociale numérique en fonction des activités estivales ?</a:t>
            </a:r>
          </a:p>
          <a:p>
            <a:r>
              <a:rPr lang="fr-FR" sz="1650" dirty="0"/>
              <a:t>Importance du filtrage des données sources </a:t>
            </a:r>
          </a:p>
          <a:p>
            <a:r>
              <a:rPr lang="fr-FR" sz="1650" u="sng" dirty="0"/>
              <a:t>Open Data : à Venir</a:t>
            </a:r>
          </a:p>
          <a:p>
            <a:pPr lvl="1"/>
            <a:r>
              <a:rPr lang="fr-FR" sz="1284" dirty="0"/>
              <a:t>Publication des informations de visite </a:t>
            </a:r>
            <a:r>
              <a:rPr lang="fr-FR" sz="1284" dirty="0" err="1"/>
              <a:t>anonymisée</a:t>
            </a:r>
            <a:endParaRPr lang="fr-FR" sz="1284" dirty="0"/>
          </a:p>
          <a:p>
            <a:pPr lvl="1"/>
            <a:r>
              <a:rPr lang="fr-FR" sz="1284" dirty="0"/>
              <a:t>Recherche d’évaluation sur la revisite</a:t>
            </a:r>
          </a:p>
          <a:p>
            <a:endParaRPr lang="fr-FR" sz="165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7717670" y="6453336"/>
            <a:ext cx="1008112" cy="2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/>
              <a:t>20/03/2015</a:t>
            </a:r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9625" y="6381328"/>
            <a:ext cx="6696992" cy="312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Service : DSIT                                                                   Auteur : Alexandre SEUNES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778019" y="6455747"/>
            <a:ext cx="792162" cy="2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B40236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B09C-65FC-43FC-8D2A-F55A3955D3A2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pic>
        <p:nvPicPr>
          <p:cNvPr id="4098" name="Picture 2" descr="http://www.scaledb.com/wp-content/uploads/2014/05/big_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73" y="1316215"/>
            <a:ext cx="4103144" cy="44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735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EMECD24bis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CD24bis" id="{3D8C0B05-A54D-4AE7-BD03-745A6FFA7E0E}" vid="{F194C10A-1697-4228-8751-2C9C8EB64D0D}"/>
    </a:ext>
  </a:extLst>
</a:theme>
</file>

<file path=ppt/theme/theme2.xml><?xml version="1.0" encoding="utf-8"?>
<a:theme xmlns:a="http://schemas.openxmlformats.org/drawingml/2006/main" name="ThemePIM18V10">
  <a:themeElements>
    <a:clrScheme name="PIM2018V10">
      <a:dk1>
        <a:sysClr val="windowText" lastClr="000000"/>
      </a:dk1>
      <a:lt1>
        <a:sysClr val="window" lastClr="FFFFFF"/>
      </a:lt1>
      <a:dk2>
        <a:srgbClr val="006699"/>
      </a:dk2>
      <a:lt2>
        <a:srgbClr val="D24600"/>
      </a:lt2>
      <a:accent1>
        <a:srgbClr val="696969"/>
      </a:accent1>
      <a:accent2>
        <a:srgbClr val="BF132C"/>
      </a:accent2>
      <a:accent3>
        <a:srgbClr val="3813BF"/>
      </a:accent3>
      <a:accent4>
        <a:srgbClr val="1386BF"/>
      </a:accent4>
      <a:accent5>
        <a:srgbClr val="13BF9E"/>
      </a:accent5>
      <a:accent6>
        <a:srgbClr val="BFA613"/>
      </a:accent6>
      <a:hlink>
        <a:srgbClr val="006699"/>
      </a:hlink>
      <a:folHlink>
        <a:srgbClr val="D24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PIM18V10" id="{4A0B8327-E729-4939-9FAE-74FE01CB85D7}" vid="{D2CABBF6-36F1-4CF2-A02D-FF2905966BF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B325C37BC7B43955C38D94FE5A4E3" ma:contentTypeVersion="7" ma:contentTypeDescription="Crée un document." ma:contentTypeScope="" ma:versionID="da245137acbdf400675e511d793e6a56">
  <xsd:schema xmlns:xsd="http://www.w3.org/2001/XMLSchema" xmlns:xs="http://www.w3.org/2001/XMLSchema" xmlns:p="http://schemas.microsoft.com/office/2006/metadata/properties" xmlns:ns2="cb3eeb6a-bf85-4aa9-8141-29d5ac996a48" xmlns:ns3="ace14bac-5dd8-4bb0-ad85-f2fe5788e7ae" targetNamespace="http://schemas.microsoft.com/office/2006/metadata/properties" ma:root="true" ma:fieldsID="d0fd3740513508d9fddad49772a10aa1" ns2:_="" ns3:_="">
    <xsd:import namespace="cb3eeb6a-bf85-4aa9-8141-29d5ac996a48"/>
    <xsd:import namespace="ace14bac-5dd8-4bb0-ad85-f2fe5788e7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eeb6a-bf85-4aa9-8141-29d5ac996a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14bac-5dd8-4bb0-ad85-f2fe5788e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A4144-BC30-40CC-9C7F-87478DE504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6D66B1-CDD2-4267-BD6F-0DFB8E06B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D1615-B5E4-48FD-9331-D3337E0E6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eeb6a-bf85-4aa9-8141-29d5ac996a48"/>
    <ds:schemaRef ds:uri="ace14bac-5dd8-4bb0-ad85-f2fe5788e7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THEMECD24bis</Template>
  <TotalTime>476</TotalTime>
  <Words>977</Words>
  <Application>Microsoft Office PowerPoint</Application>
  <PresentationFormat>On-screen Show (4:3)</PresentationFormat>
  <Paragraphs>148</Paragraphs>
  <Slides>23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THEMECD24bis</vt:lpstr>
      <vt:lpstr>ThemePIM18V10</vt:lpstr>
      <vt:lpstr>PowerPoint Presentation</vt:lpstr>
      <vt:lpstr>Deux objectifs </vt:lpstr>
      <vt:lpstr>Le projet consiste </vt:lpstr>
      <vt:lpstr>Une équipe de maîtrise d’œuvre de renommée internationale</vt:lpstr>
      <vt:lpstr>Le coût de l’opération :</vt:lpstr>
      <vt:lpstr>Objectifs de stratégie numérique</vt:lpstr>
      <vt:lpstr>Faire évoluer les pratiques - Anticiper l’évaluation (DSP)</vt:lpstr>
      <vt:lpstr>Gestion de la Relation Client, E-marketing, Médiation Sociale Numérique – Les attentes</vt:lpstr>
      <vt:lpstr>Open Data &amp; Big Data ...</vt:lpstr>
      <vt:lpstr>Organigramme COPIL Stratégie Numérique + MOE Scénographie</vt:lpstr>
      <vt:lpstr>Un défi technique</vt:lpstr>
      <vt:lpstr>Architecture logique du Système d’Information</vt:lpstr>
      <vt:lpstr>Sémitour : GRC &gt; Médiation</vt:lpstr>
      <vt:lpstr>Méthode</vt:lpstr>
      <vt:lpstr>Méthode</vt:lpstr>
      <vt:lpstr>Sémitour : Offre multicanal &amp; médiation</vt:lpstr>
      <vt:lpstr>Semitour – Data visualisation</vt:lpstr>
      <vt:lpstr>PowerPoint Presentation</vt:lpstr>
      <vt:lpstr>Informations du 2/7/2019</vt:lpstr>
      <vt:lpstr>Annexes – Enjeux de couverture électromagnétique</vt:lpstr>
      <vt:lpstr>Annexes – Enjeux de couverture électromagnétique</vt:lpstr>
      <vt:lpstr>Annexes – Géolocalisation des visiteurs</vt:lpstr>
      <vt:lpstr>PowerPoint Presentation</vt:lpstr>
    </vt:vector>
  </TitlesOfParts>
  <Company>Conseil Général de la Dordogne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 informatique</dc:title>
  <dc:creator>BOURLAND Nathalie</dc:creator>
  <cp:lastModifiedBy>Alexandre SEUNES</cp:lastModifiedBy>
  <cp:revision>3</cp:revision>
  <dcterms:created xsi:type="dcterms:W3CDTF">2015-10-06T07:23:34Z</dcterms:created>
  <dcterms:modified xsi:type="dcterms:W3CDTF">2020-04-22T07:31:30Z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0x010100705B325C37BC7B43955C38D94FE5A4E3</vt:lpwstr>
  </property>
</Properties>
</file>