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1.JPG" ContentType="image/jpeg"/>
  <Override PartName="/ppt/media/image32.JPG" ContentType="image/jpeg"/>
  <Override PartName="/ppt/media/image34.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015" r:id="rId5"/>
    <p:sldMasterId id="2147484041" r:id="rId6"/>
  </p:sldMasterIdLst>
  <p:notesMasterIdLst>
    <p:notesMasterId r:id="rId52"/>
  </p:notesMasterIdLst>
  <p:handoutMasterIdLst>
    <p:handoutMasterId r:id="rId53"/>
  </p:handoutMasterIdLst>
  <p:sldIdLst>
    <p:sldId id="1991016431" r:id="rId7"/>
    <p:sldId id="1991016429" r:id="rId8"/>
    <p:sldId id="1991016410" r:id="rId9"/>
    <p:sldId id="1991016442" r:id="rId10"/>
    <p:sldId id="1991016433" r:id="rId11"/>
    <p:sldId id="1991016434" r:id="rId12"/>
    <p:sldId id="256" r:id="rId13"/>
    <p:sldId id="1991016428" r:id="rId14"/>
    <p:sldId id="1991016425" r:id="rId15"/>
    <p:sldId id="1991016443" r:id="rId16"/>
    <p:sldId id="1991016423" r:id="rId17"/>
    <p:sldId id="1876" r:id="rId18"/>
    <p:sldId id="1991016415" r:id="rId19"/>
    <p:sldId id="1991016417" r:id="rId20"/>
    <p:sldId id="1991016416" r:id="rId21"/>
    <p:sldId id="1991016450" r:id="rId22"/>
    <p:sldId id="1991016454" r:id="rId23"/>
    <p:sldId id="1991016451" r:id="rId24"/>
    <p:sldId id="1991016452" r:id="rId25"/>
    <p:sldId id="1991016456" r:id="rId26"/>
    <p:sldId id="1991016457" r:id="rId27"/>
    <p:sldId id="1991016453" r:id="rId28"/>
    <p:sldId id="1991016445" r:id="rId29"/>
    <p:sldId id="1991016435" r:id="rId30"/>
    <p:sldId id="1991016436" r:id="rId31"/>
    <p:sldId id="1873" r:id="rId32"/>
    <p:sldId id="732" r:id="rId33"/>
    <p:sldId id="648" r:id="rId34"/>
    <p:sldId id="733" r:id="rId35"/>
    <p:sldId id="726" r:id="rId36"/>
    <p:sldId id="1991016444" r:id="rId37"/>
    <p:sldId id="1991016439" r:id="rId38"/>
    <p:sldId id="1991016437" r:id="rId39"/>
    <p:sldId id="1991016458" r:id="rId40"/>
    <p:sldId id="1991016440" r:id="rId41"/>
    <p:sldId id="1991016447" r:id="rId42"/>
    <p:sldId id="1991016441" r:id="rId43"/>
    <p:sldId id="1991016448" r:id="rId44"/>
    <p:sldId id="1991016449" r:id="rId45"/>
    <p:sldId id="1991016446" r:id="rId46"/>
    <p:sldId id="290" r:id="rId47"/>
    <p:sldId id="1991016426" r:id="rId48"/>
    <p:sldId id="1991016420" r:id="rId49"/>
    <p:sldId id="1991016419" r:id="rId50"/>
    <p:sldId id="1991016421" r:id="rId51"/>
  </p:sldIdLst>
  <p:sldSz cx="9144000" cy="5143500" type="screen16x9"/>
  <p:notesSz cx="6858000" cy="9144000"/>
  <p:custDataLst>
    <p:tags r:id="rId5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ext uri="{19B8F6BF-5375-455C-9EA6-DF929625EA0E}">
        <p15:presenceInfo xmlns:p15="http://schemas.microsoft.com/office/powerpoint/2012/main" userId="Kate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BF2"/>
    <a:srgbClr val="049FD9"/>
    <a:srgbClr val="1FAED4"/>
    <a:srgbClr val="72C059"/>
    <a:srgbClr val="B2D171"/>
    <a:srgbClr val="B8E1D0"/>
    <a:srgbClr val="26194B"/>
    <a:srgbClr val="9891A0"/>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4597"/>
  </p:normalViewPr>
  <p:slideViewPr>
    <p:cSldViewPr snapToGrid="0">
      <p:cViewPr varScale="1">
        <p:scale>
          <a:sx n="90" d="100"/>
          <a:sy n="90" d="100"/>
        </p:scale>
        <p:origin x="714" y="84"/>
      </p:cViewPr>
      <p:guideLst>
        <p:guide pos="3144"/>
        <p:guide orient="horz" pos="162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4/10/2020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‹N°›</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4/10/2020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‹N°›</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D79C7-905A-4C8B-8800-03693A11A4AF}" type="slidenum">
              <a:rPr kumimoji="0" lang="fr-FR" sz="1200" b="0" i="0" u="none" strike="noStrike" kern="1200" cap="none" spc="0" normalizeH="0" baseline="0" noProof="1" dirty="0" smtClean="0">
                <a:ln>
                  <a:noFill/>
                </a:ln>
                <a:solidFill>
                  <a:srgbClr val="755C5A"/>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1">
              <a:ln>
                <a:noFill/>
              </a:ln>
              <a:solidFill>
                <a:srgbClr val="755C5A"/>
              </a:solidFill>
              <a:effectLst/>
              <a:uLnTx/>
              <a:uFillTx/>
              <a:latin typeface="Calibri"/>
              <a:ea typeface="+mn-ea"/>
              <a:cs typeface="+mn-cs"/>
            </a:endParaRPr>
          </a:p>
        </p:txBody>
      </p:sp>
    </p:spTree>
    <p:extLst>
      <p:ext uri="{BB962C8B-B14F-4D97-AF65-F5344CB8AC3E}">
        <p14:creationId xmlns:p14="http://schemas.microsoft.com/office/powerpoint/2010/main" val="204583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Lorsque vous avez un compte « étudiant » votre profil </a:t>
            </a:r>
            <a:r>
              <a:rPr lang="fr-FR" dirty="0" err="1"/>
              <a:t>NetAcad</a:t>
            </a:r>
            <a:r>
              <a:rPr lang="fr-FR" dirty="0"/>
              <a:t> s’ouvre sur cette page J’apprends qui liste l’ensemble des cours auxquels vous êtes inscrits.</a:t>
            </a:r>
          </a:p>
          <a:p>
            <a:r>
              <a:rPr lang="fr-FR" dirty="0"/>
              <a:t>La liste </a:t>
            </a:r>
            <a:r>
              <a:rPr lang="fr-FR" dirty="0" err="1"/>
              <a:t>Etat</a:t>
            </a:r>
            <a:r>
              <a:rPr lang="fr-FR" dirty="0"/>
              <a:t> permet de ne visualiser que ceux qui sont en cours par exemple</a:t>
            </a:r>
          </a:p>
          <a:p>
            <a:r>
              <a:rPr lang="fr-FR" dirty="0"/>
              <a:t>Cliquer sur Lancer le cours pour entrer dans l’interface de formation</a:t>
            </a: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36</a:t>
            </a:fld>
            <a:endParaRPr lang="en-US"/>
          </a:p>
        </p:txBody>
      </p:sp>
    </p:spTree>
    <p:extLst>
      <p:ext uri="{BB962C8B-B14F-4D97-AF65-F5344CB8AC3E}">
        <p14:creationId xmlns:p14="http://schemas.microsoft.com/office/powerpoint/2010/main" val="95332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expliquer la différence entre questionnaire : auto-entrainement et examens</a:t>
            </a:r>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38</a:t>
            </a:fld>
            <a:endParaRPr lang="en-US"/>
          </a:p>
        </p:txBody>
      </p:sp>
    </p:spTree>
    <p:extLst>
      <p:ext uri="{BB962C8B-B14F-4D97-AF65-F5344CB8AC3E}">
        <p14:creationId xmlns:p14="http://schemas.microsoft.com/office/powerpoint/2010/main" val="14704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D79C7-905A-4C8B-8800-03693A11A4AF}" type="slidenum">
              <a:rPr kumimoji="0" lang="fr-FR" sz="1200" b="0" i="0" u="none" strike="noStrike" kern="1200" cap="none" spc="0" normalizeH="0" baseline="0" noProof="1" dirty="0" smtClean="0">
                <a:ln>
                  <a:noFill/>
                </a:ln>
                <a:solidFill>
                  <a:srgbClr val="755C5A"/>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1">
              <a:ln>
                <a:noFill/>
              </a:ln>
              <a:solidFill>
                <a:srgbClr val="755C5A"/>
              </a:solidFill>
              <a:effectLst/>
              <a:uLnTx/>
              <a:uFillTx/>
              <a:latin typeface="Calibri"/>
              <a:ea typeface="+mn-ea"/>
              <a:cs typeface="+mn-cs"/>
            </a:endParaRPr>
          </a:p>
        </p:txBody>
      </p:sp>
    </p:spTree>
    <p:extLst>
      <p:ext uri="{BB962C8B-B14F-4D97-AF65-F5344CB8AC3E}">
        <p14:creationId xmlns:p14="http://schemas.microsoft.com/office/powerpoint/2010/main" val="389719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62607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présentons les 2 diapos suivantes comme prolongation, éventuellement à renouveler l’an prochain</a:t>
            </a: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80453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73924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68003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9983"/>
          </a:xfrm>
        </p:spPr>
        <p:txBody>
          <a:bodyPr/>
          <a:lstStyle/>
          <a:p>
            <a:pPr lvl="1"/>
            <a:r>
              <a:rPr lang="en-US" sz="1200" dirty="0">
                <a:latin typeface="Arial" panose="020B0604020202020204" pitchFamily="34" charset="0"/>
                <a:cs typeface="Arial" panose="020B0604020202020204" pitchFamily="34" charset="0"/>
              </a:rPr>
              <a:t>Non-exclusive aux </a:t>
            </a:r>
            <a:r>
              <a:rPr lang="en-US" sz="1200" dirty="0" err="1">
                <a:latin typeface="Arial" panose="020B0604020202020204" pitchFamily="34" charset="0"/>
                <a:cs typeface="Arial" panose="020B0604020202020204" pitchFamily="34" charset="0"/>
              </a:rPr>
              <a:t>produits</a:t>
            </a:r>
            <a:r>
              <a:rPr lang="en-US" sz="1200" dirty="0">
                <a:latin typeface="Arial" panose="020B0604020202020204" pitchFamily="34" charset="0"/>
                <a:cs typeface="Arial" panose="020B0604020202020204" pitchFamily="34" charset="0"/>
              </a:rPr>
              <a:t> Cisco</a:t>
            </a:r>
          </a:p>
          <a:p>
            <a:pPr lvl="1"/>
            <a:r>
              <a:rPr lang="en-US" sz="1200" dirty="0" err="1">
                <a:latin typeface="Arial" panose="020B0604020202020204" pitchFamily="34" charset="0"/>
                <a:cs typeface="Arial" panose="020B0604020202020204" pitchFamily="34" charset="0"/>
              </a:rPr>
              <a:t>Prépare</a:t>
            </a:r>
            <a:r>
              <a:rPr lang="en-US" sz="1200" dirty="0">
                <a:latin typeface="Arial" panose="020B0604020202020204" pitchFamily="34" charset="0"/>
                <a:cs typeface="Arial" panose="020B0604020202020204" pitchFamily="34" charset="0"/>
              </a:rPr>
              <a:t> aux métiers dans le </a:t>
            </a:r>
            <a:r>
              <a:rPr lang="en-US" sz="1200" dirty="0" err="1">
                <a:latin typeface="Arial" panose="020B0604020202020204" pitchFamily="34" charset="0"/>
                <a:cs typeface="Arial" panose="020B0604020202020204" pitchFamily="34" charset="0"/>
              </a:rPr>
              <a:t>domaine</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réseaux</a:t>
            </a:r>
            <a:r>
              <a:rPr lang="en-US" sz="1200" dirty="0">
                <a:latin typeface="Arial" panose="020B0604020202020204" pitchFamily="34" charset="0"/>
                <a:cs typeface="Arial" panose="020B0604020202020204" pitchFamily="34" charset="0"/>
              </a:rPr>
              <a:t> et de la </a:t>
            </a:r>
            <a:r>
              <a:rPr lang="en-US" sz="1200" dirty="0" err="1">
                <a:latin typeface="Arial" panose="020B0604020202020204" pitchFamily="34" charset="0"/>
                <a:cs typeface="Arial" panose="020B0604020202020204" pitchFamily="34" charset="0"/>
              </a:rPr>
              <a:t>programmation</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33382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fr-FR" b="1"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a:p>
        </p:txBody>
      </p:sp>
    </p:spTree>
    <p:extLst>
      <p:ext uri="{BB962C8B-B14F-4D97-AF65-F5344CB8AC3E}">
        <p14:creationId xmlns:p14="http://schemas.microsoft.com/office/powerpoint/2010/main" val="11817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92100" lvl="1" indent="0" algn="just">
              <a:buNone/>
            </a:pPr>
            <a:r>
              <a:rPr lang="en-US" dirty="0" err="1"/>
              <a:t>Démo</a:t>
            </a:r>
            <a:r>
              <a:rPr lang="en-US" dirty="0"/>
              <a:t> </a:t>
            </a:r>
            <a:r>
              <a:rPr lang="en-US" dirty="0" err="1"/>
              <a:t>Netacad</a:t>
            </a:r>
            <a:r>
              <a:rPr lang="en-US" dirty="0"/>
              <a:t> : </a:t>
            </a:r>
            <a:r>
              <a:rPr lang="en-US" dirty="0" err="1"/>
              <a:t>processus</a:t>
            </a:r>
            <a:r>
              <a:rPr lang="en-US" dirty="0"/>
              <a:t> </a:t>
            </a:r>
            <a:r>
              <a:rPr lang="en-US" dirty="0" err="1"/>
              <a:t>d’activation</a:t>
            </a:r>
            <a:r>
              <a:rPr lang="en-US" dirty="0"/>
              <a:t>/</a:t>
            </a:r>
            <a:r>
              <a:rPr lang="en-US" dirty="0" err="1"/>
              <a:t>connexion</a:t>
            </a:r>
            <a:r>
              <a:rPr lang="en-US" dirty="0"/>
              <a:t>	PM</a:t>
            </a:r>
          </a:p>
          <a:p>
            <a:pPr marL="292100" lvl="1" indent="0" algn="just">
              <a:buNone/>
            </a:pPr>
            <a:endParaRPr lang="en-US" dirty="0"/>
          </a:p>
        </p:txBody>
      </p:sp>
      <p:sp>
        <p:nvSpPr>
          <p:cNvPr id="4" name="Espace réservé du numéro de diapositive 3"/>
          <p:cNvSpPr>
            <a:spLocks noGrp="1"/>
          </p:cNvSpPr>
          <p:nvPr>
            <p:ph type="sldNum" sz="quarter" idx="5"/>
          </p:nvPr>
        </p:nvSpPr>
        <p:spPr/>
        <p:txBody>
          <a:bodyPr/>
          <a:lstStyle/>
          <a:p>
            <a:pPr>
              <a:defRPr/>
            </a:pPr>
            <a:fld id="{F97A1FA6-25DE-9E4E-A34D-CF67DE7DBDC7}" type="slidenum">
              <a:rPr lang="en-US" smtClean="0"/>
              <a:pPr>
                <a:defRPr/>
              </a:pPr>
              <a:t>33</a:t>
            </a:fld>
            <a:endParaRPr lang="en-US"/>
          </a:p>
        </p:txBody>
      </p:sp>
    </p:spTree>
    <p:extLst>
      <p:ext uri="{BB962C8B-B14F-4D97-AF65-F5344CB8AC3E}">
        <p14:creationId xmlns:p14="http://schemas.microsoft.com/office/powerpoint/2010/main" val="421524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2ABC-C205-42E1-A128-B839ED9ED7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CE8914-CC7A-422D-B228-D9A0A7FDE77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972C3A-6264-4235-8C90-8F313DA4FFC2}"/>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A722D4-C4D3-47AB-8281-FF0C8DD2C07F}"/>
              </a:ext>
            </a:extLst>
          </p:cNvPr>
          <p:cNvSpPr>
            <a:spLocks noGrp="1"/>
          </p:cNvSpPr>
          <p:nvPr>
            <p:ph type="dt" sz="half" idx="10"/>
          </p:nvPr>
        </p:nvSpPr>
        <p:spPr/>
        <p:txBody>
          <a:bodyPr/>
          <a:lstStyle/>
          <a:p>
            <a:fld id="{0758F75B-4AC6-4426-8DE2-247BF97C9A41}" type="datetimeFigureOut">
              <a:rPr lang="fr-FR" smtClean="0"/>
              <a:t>10/04/2020</a:t>
            </a:fld>
            <a:endParaRPr lang="fr-FR"/>
          </a:p>
        </p:txBody>
      </p:sp>
      <p:sp>
        <p:nvSpPr>
          <p:cNvPr id="6" name="Espace réservé du pied de page 5">
            <a:extLst>
              <a:ext uri="{FF2B5EF4-FFF2-40B4-BE49-F238E27FC236}">
                <a16:creationId xmlns:a16="http://schemas.microsoft.com/office/drawing/2014/main" id="{E84263E8-409D-45D4-9F01-142EE5BF94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80D8D-6710-4068-B2D0-C160B48F7105}"/>
              </a:ext>
            </a:extLst>
          </p:cNvPr>
          <p:cNvSpPr>
            <a:spLocks noGrp="1"/>
          </p:cNvSpPr>
          <p:nvPr>
            <p:ph type="sldNum" sz="quarter" idx="12"/>
          </p:nvPr>
        </p:nvSpPr>
        <p:spPr/>
        <p:txBody>
          <a:bodyPr/>
          <a:lstStyle/>
          <a:p>
            <a:fld id="{878A96BA-7055-498E-BDB2-03F3C2BD32B7}" type="slidenum">
              <a:rPr lang="fr-FR" smtClean="0"/>
              <a:t>‹N°›</a:t>
            </a:fld>
            <a:endParaRPr lang="fr-FR"/>
          </a:p>
        </p:txBody>
      </p:sp>
    </p:spTree>
    <p:extLst>
      <p:ext uri="{BB962C8B-B14F-4D97-AF65-F5344CB8AC3E}">
        <p14:creationId xmlns:p14="http://schemas.microsoft.com/office/powerpoint/2010/main" val="97242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Avril 2020">
    <p:spTree>
      <p:nvGrpSpPr>
        <p:cNvPr id="1" name=""/>
        <p:cNvGrpSpPr/>
        <p:nvPr/>
      </p:nvGrpSpPr>
      <p:grpSpPr>
        <a:xfrm>
          <a:off x="0" y="0"/>
          <a:ext cx="0" cy="0"/>
          <a:chOff x="0" y="0"/>
          <a:chExt cx="0" cy="0"/>
        </a:xfrm>
      </p:grpSpPr>
      <p:sp>
        <p:nvSpPr>
          <p:cNvPr id="1792" name="Zone de texte 1791"/>
          <p:cNvSpPr txBox="1"/>
          <p:nvPr/>
        </p:nvSpPr>
        <p:spPr>
          <a:xfrm>
            <a:off x="409909" y="815717"/>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30 mars</a:t>
            </a:r>
          </a:p>
        </p:txBody>
      </p:sp>
      <p:sp>
        <p:nvSpPr>
          <p:cNvPr id="1793" name="Zone de texte 1792"/>
          <p:cNvSpPr txBox="1"/>
          <p:nvPr/>
        </p:nvSpPr>
        <p:spPr>
          <a:xfrm>
            <a:off x="1786756" y="815717"/>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bg2">
                    <a:lumMod val="90000"/>
                  </a:schemeClr>
                </a:solidFill>
              </a:rPr>
              <a:t>31</a:t>
            </a:r>
          </a:p>
        </p:txBody>
      </p:sp>
      <p:sp>
        <p:nvSpPr>
          <p:cNvPr id="1794" name="Zone de texte 1793"/>
          <p:cNvSpPr txBox="1"/>
          <p:nvPr/>
        </p:nvSpPr>
        <p:spPr>
          <a:xfrm>
            <a:off x="3192519" y="815717"/>
            <a:ext cx="1371600" cy="288036"/>
          </a:xfrm>
          <a:prstGeom prst="rect">
            <a:avLst/>
          </a:prstGeom>
          <a:noFill/>
        </p:spPr>
        <p:txBody>
          <a:bodyPr wrap="square" tIns="0" bIns="0" rtlCol="0" anchor="ctr">
            <a:noAutofit/>
          </a:bodyPr>
          <a:lstStyle>
            <a:defPPr>
              <a:defRPr lang="en-US"/>
            </a:defPPr>
            <a:lvl1pPr marR="0" indent="0" fontAlgn="auto">
              <a:lnSpc>
                <a:spcPct val="100000"/>
              </a:lnSpc>
              <a:spcBef>
                <a:spcPts val="0"/>
              </a:spcBef>
              <a:spcAft>
                <a:spcPts val="0"/>
              </a:spcAft>
              <a:buClrTx/>
              <a:buSzTx/>
              <a:buFontTx/>
              <a:buNone/>
              <a:tabLst/>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975" b="0" noProof="1">
              <a:solidFill>
                <a:schemeClr val="tx1"/>
              </a:solidFill>
              <a:effectLst>
                <a:outerShdw blurRad="38100" dist="38100" dir="2700000" algn="tl">
                  <a:srgbClr val="000000">
                    <a:alpha val="43137"/>
                  </a:srgbClr>
                </a:outerShdw>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975" noProof="1">
                <a:solidFill>
                  <a:schemeClr val="tx1"/>
                </a:solidFill>
                <a:effectLst>
                  <a:outerShdw blurRad="38100" dist="38100" dir="2700000" algn="tl">
                    <a:srgbClr val="000000">
                      <a:alpha val="43137"/>
                    </a:srgbClr>
                  </a:outerShdw>
                </a:effectLst>
              </a:rPr>
              <a:t>01</a:t>
            </a:r>
            <a:r>
              <a:rPr lang="fr-FR" sz="975" b="0" noProof="1">
                <a:solidFill>
                  <a:schemeClr val="tx1"/>
                </a:solidFill>
                <a:effectLst>
                  <a:outerShdw blurRad="38100" dist="38100" dir="2700000" algn="tl">
                    <a:srgbClr val="000000">
                      <a:alpha val="43137"/>
                    </a:srgbClr>
                  </a:outerShdw>
                </a:effectLst>
              </a:rPr>
              <a:t> avril</a:t>
            </a:r>
          </a:p>
          <a:p>
            <a:pPr lvl="0" rtl="0"/>
            <a:endParaRPr lang="fr-FR" sz="975" noProof="1">
              <a:solidFill>
                <a:schemeClr val="tx1"/>
              </a:solidFill>
              <a:effectLst>
                <a:outerShdw blurRad="38100" dist="38100" dir="2700000" algn="tl">
                  <a:srgbClr val="000000">
                    <a:alpha val="43137"/>
                  </a:srgbClr>
                </a:outerShdw>
              </a:effectLst>
            </a:endParaRPr>
          </a:p>
        </p:txBody>
      </p:sp>
      <p:sp>
        <p:nvSpPr>
          <p:cNvPr id="1795" name="Zone de texte 1794"/>
          <p:cNvSpPr txBox="1"/>
          <p:nvPr/>
        </p:nvSpPr>
        <p:spPr>
          <a:xfrm>
            <a:off x="4571999" y="815717"/>
            <a:ext cx="1371600" cy="288036"/>
          </a:xfrm>
          <a:prstGeom prst="rect">
            <a:avLst/>
          </a:prstGeom>
          <a:noFill/>
        </p:spPr>
        <p:txBody>
          <a:bodyPr wrap="square" tIns="0" bIns="0" rtlCol="0" anchor="ctr">
            <a:noAutofit/>
          </a:bodyPr>
          <a:lstStyle>
            <a:defPPr>
              <a:defRPr lang="en-US"/>
            </a:defPPr>
            <a:lvl1pPr marR="0" lvl="0" indent="0" fontAlgn="auto">
              <a:lnSpc>
                <a:spcPct val="100000"/>
              </a:lnSpc>
              <a:spcBef>
                <a:spcPts val="0"/>
              </a:spcBef>
              <a:spcAft>
                <a:spcPts val="0"/>
              </a:spcAft>
              <a:buClrTx/>
              <a:buSzTx/>
              <a:buFontTx/>
              <a:buNone/>
              <a:tabLst/>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975" b="0" noProof="1">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2</a:t>
            </a:r>
          </a:p>
          <a:p>
            <a:pPr lvl="0" rtl="0"/>
            <a:endParaRPr lang="fr-FR" sz="975" noProof="1">
              <a:solidFill>
                <a:schemeClr val="tx1"/>
              </a:solidFill>
            </a:endParaRPr>
          </a:p>
        </p:txBody>
      </p:sp>
      <p:sp>
        <p:nvSpPr>
          <p:cNvPr id="1796" name="Zone de texte 1795"/>
          <p:cNvSpPr txBox="1"/>
          <p:nvPr/>
        </p:nvSpPr>
        <p:spPr>
          <a:xfrm>
            <a:off x="5972502" y="815717"/>
            <a:ext cx="1371600" cy="288036"/>
          </a:xfrm>
          <a:prstGeom prst="rect">
            <a:avLst/>
          </a:prstGeom>
          <a:noFill/>
        </p:spPr>
        <p:txBody>
          <a:bodyPr wrap="square" tIns="0" bIns="0" rtlCol="0" anchor="ctr">
            <a:noAutofit/>
          </a:bodyPr>
          <a:lstStyle>
            <a:defPPr>
              <a:defRPr lang="en-US"/>
            </a:defPPr>
            <a:lvl1pPr marR="0" lvl="0" indent="0" fontAlgn="auto">
              <a:lnSpc>
                <a:spcPct val="100000"/>
              </a:lnSpc>
              <a:spcBef>
                <a:spcPts val="0"/>
              </a:spcBef>
              <a:spcAft>
                <a:spcPts val="0"/>
              </a:spcAft>
              <a:buClrTx/>
              <a:buSzTx/>
              <a:buFontTx/>
              <a:buNone/>
              <a:tabLst/>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975" b="0" noProof="1">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3</a:t>
            </a:r>
          </a:p>
          <a:p>
            <a:pPr lvl="0" rtl="0"/>
            <a:endParaRPr lang="fr-FR" sz="975" noProof="1">
              <a:solidFill>
                <a:schemeClr val="tx1"/>
              </a:solidFill>
            </a:endParaRPr>
          </a:p>
        </p:txBody>
      </p:sp>
      <p:sp>
        <p:nvSpPr>
          <p:cNvPr id="1797" name="Zone de texte 1796"/>
          <p:cNvSpPr txBox="1"/>
          <p:nvPr/>
        </p:nvSpPr>
        <p:spPr>
          <a:xfrm>
            <a:off x="7369175" y="815717"/>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4/5</a:t>
            </a:r>
          </a:p>
        </p:txBody>
      </p:sp>
      <p:sp>
        <p:nvSpPr>
          <p:cNvPr id="1798" name="Zone de texte 1797"/>
          <p:cNvSpPr txBox="1"/>
          <p:nvPr/>
        </p:nvSpPr>
        <p:spPr>
          <a:xfrm>
            <a:off x="409911" y="1501902"/>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cap="none" spc="0" noProof="1">
                <a:ln w="0"/>
                <a:solidFill>
                  <a:schemeClr val="tx1"/>
                </a:solidFill>
                <a:effectLst/>
                <a:latin typeface="+mn-lt"/>
                <a:ea typeface="+mn-ea"/>
                <a:cs typeface="+mn-cs"/>
              </a:rPr>
              <a:t>6</a:t>
            </a:r>
          </a:p>
        </p:txBody>
      </p:sp>
      <p:sp>
        <p:nvSpPr>
          <p:cNvPr id="1799" name="Zone de texte 1798"/>
          <p:cNvSpPr txBox="1"/>
          <p:nvPr/>
        </p:nvSpPr>
        <p:spPr>
          <a:xfrm>
            <a:off x="1786756" y="1501902"/>
            <a:ext cx="1371600" cy="288036"/>
          </a:xfrm>
          <a:prstGeom prst="rect">
            <a:avLst/>
          </a:prstGeom>
          <a:noFill/>
        </p:spPr>
        <p:txBody>
          <a:bodyPr wrap="square" tIns="0" bIns="0" rtlCol="0" anchor="ctr">
            <a:noAutofit/>
          </a:bodyPr>
          <a:lstStyle/>
          <a:p>
            <a:pPr algn="l" rtl="0"/>
            <a:r>
              <a:rPr lang="fr-FR" sz="975" b="0" noProof="1">
                <a:solidFill>
                  <a:schemeClr val="tx1"/>
                </a:solidFill>
              </a:rPr>
              <a:t>7</a:t>
            </a:r>
          </a:p>
        </p:txBody>
      </p:sp>
      <p:sp>
        <p:nvSpPr>
          <p:cNvPr id="1800" name="Zone de texte 1799"/>
          <p:cNvSpPr txBox="1"/>
          <p:nvPr/>
        </p:nvSpPr>
        <p:spPr>
          <a:xfrm>
            <a:off x="3192519" y="1501902"/>
            <a:ext cx="1371600" cy="288036"/>
          </a:xfrm>
          <a:prstGeom prst="rect">
            <a:avLst/>
          </a:prstGeom>
          <a:noFill/>
        </p:spPr>
        <p:txBody>
          <a:bodyPr wrap="square" tIns="0" bIns="0" rtlCol="0" anchor="ctr">
            <a:noAutofit/>
          </a:bodyPr>
          <a:lstStyle/>
          <a:p>
            <a:pPr algn="l" rtl="0"/>
            <a:r>
              <a:rPr lang="fr-FR" sz="975" b="0" noProof="1">
                <a:solidFill>
                  <a:schemeClr val="tx1"/>
                </a:solidFill>
              </a:rPr>
              <a:t>8</a:t>
            </a:r>
          </a:p>
        </p:txBody>
      </p:sp>
      <p:sp>
        <p:nvSpPr>
          <p:cNvPr id="1801" name="Zone de texte 1800"/>
          <p:cNvSpPr txBox="1"/>
          <p:nvPr/>
        </p:nvSpPr>
        <p:spPr>
          <a:xfrm>
            <a:off x="4571999" y="1501902"/>
            <a:ext cx="1371600" cy="288036"/>
          </a:xfrm>
          <a:prstGeom prst="rect">
            <a:avLst/>
          </a:prstGeom>
          <a:noFill/>
        </p:spPr>
        <p:txBody>
          <a:bodyPr wrap="square" tIns="0" bIns="0" rtlCol="0" anchor="ctr">
            <a:noAutofit/>
          </a:bodyPr>
          <a:lstStyle/>
          <a:p>
            <a:pPr algn="l" rtl="0"/>
            <a:r>
              <a:rPr lang="fr-FR" sz="975" b="0" noProof="1">
                <a:solidFill>
                  <a:schemeClr val="tx1"/>
                </a:solidFill>
              </a:rPr>
              <a:t>9</a:t>
            </a:r>
          </a:p>
        </p:txBody>
      </p:sp>
      <p:sp>
        <p:nvSpPr>
          <p:cNvPr id="1802" name="Zone de texte 1801"/>
          <p:cNvSpPr txBox="1"/>
          <p:nvPr/>
        </p:nvSpPr>
        <p:spPr>
          <a:xfrm>
            <a:off x="5972502" y="1501902"/>
            <a:ext cx="1371600" cy="288036"/>
          </a:xfrm>
          <a:prstGeom prst="rect">
            <a:avLst/>
          </a:prstGeom>
          <a:noFill/>
        </p:spPr>
        <p:txBody>
          <a:bodyPr wrap="square" tIns="0" bIns="0" rtlCol="0" anchor="ctr">
            <a:noAutofit/>
          </a:bodyPr>
          <a:lstStyle/>
          <a:p>
            <a:pPr algn="l" rtl="0"/>
            <a:r>
              <a:rPr lang="fr-FR" sz="975" b="0" noProof="1">
                <a:solidFill>
                  <a:schemeClr val="tx1"/>
                </a:solidFill>
              </a:rPr>
              <a:t>10</a:t>
            </a:r>
          </a:p>
        </p:txBody>
      </p:sp>
      <p:sp>
        <p:nvSpPr>
          <p:cNvPr id="1803" name="Zone de texte 1802"/>
          <p:cNvSpPr txBox="1"/>
          <p:nvPr/>
        </p:nvSpPr>
        <p:spPr>
          <a:xfrm>
            <a:off x="7369175" y="1501902"/>
            <a:ext cx="1371600" cy="288036"/>
          </a:xfrm>
          <a:prstGeom prst="rect">
            <a:avLst/>
          </a:prstGeom>
          <a:noFill/>
        </p:spPr>
        <p:txBody>
          <a:bodyPr wrap="square" tIns="0" bIns="0" rtlCol="0" anchor="ctr">
            <a:noAutofit/>
          </a:bodyPr>
          <a:lstStyle/>
          <a:p>
            <a:pPr algn="l" rtl="0"/>
            <a:r>
              <a:rPr lang="fr-FR" sz="975" b="0" noProof="1">
                <a:solidFill>
                  <a:schemeClr val="tx1"/>
                </a:solidFill>
              </a:rPr>
              <a:t>11/12</a:t>
            </a:r>
          </a:p>
        </p:txBody>
      </p:sp>
      <p:sp>
        <p:nvSpPr>
          <p:cNvPr id="1804" name="Zone de texte 1803"/>
          <p:cNvSpPr txBox="1"/>
          <p:nvPr/>
        </p:nvSpPr>
        <p:spPr>
          <a:xfrm>
            <a:off x="409911" y="2187702"/>
            <a:ext cx="1371600" cy="288036"/>
          </a:xfrm>
          <a:prstGeom prst="rect">
            <a:avLst/>
          </a:prstGeom>
          <a:noFill/>
        </p:spPr>
        <p:txBody>
          <a:bodyPr wrap="square" tIns="0" bIns="0" rtlCol="0" anchor="ctr">
            <a:noAutofit/>
          </a:bodyPr>
          <a:lstStyle/>
          <a:p>
            <a:pPr algn="l" rtl="0"/>
            <a:r>
              <a:rPr lang="fr-FR" sz="975" b="0" noProof="1">
                <a:solidFill>
                  <a:schemeClr val="tx1"/>
                </a:solidFill>
              </a:rPr>
              <a:t>13</a:t>
            </a:r>
          </a:p>
        </p:txBody>
      </p:sp>
      <p:sp>
        <p:nvSpPr>
          <p:cNvPr id="1805" name="Zone de texte 1804"/>
          <p:cNvSpPr txBox="1"/>
          <p:nvPr/>
        </p:nvSpPr>
        <p:spPr>
          <a:xfrm>
            <a:off x="1786756" y="2187702"/>
            <a:ext cx="1371600" cy="288036"/>
          </a:xfrm>
          <a:prstGeom prst="rect">
            <a:avLst/>
          </a:prstGeom>
          <a:noFill/>
        </p:spPr>
        <p:txBody>
          <a:bodyPr wrap="square" tIns="0" bIns="0" rtlCol="0" anchor="ctr">
            <a:noAutofit/>
          </a:bodyPr>
          <a:lstStyle/>
          <a:p>
            <a:pPr algn="l" rtl="0"/>
            <a:r>
              <a:rPr lang="fr-FR" sz="975" b="0" noProof="1">
                <a:solidFill>
                  <a:schemeClr val="tx1"/>
                </a:solidFill>
              </a:rPr>
              <a:t>14</a:t>
            </a:r>
          </a:p>
        </p:txBody>
      </p:sp>
      <p:sp>
        <p:nvSpPr>
          <p:cNvPr id="1806" name="Zone de texte 1805"/>
          <p:cNvSpPr txBox="1"/>
          <p:nvPr/>
        </p:nvSpPr>
        <p:spPr>
          <a:xfrm>
            <a:off x="3192519" y="2187702"/>
            <a:ext cx="1371600" cy="288036"/>
          </a:xfrm>
          <a:prstGeom prst="rect">
            <a:avLst/>
          </a:prstGeom>
          <a:noFill/>
        </p:spPr>
        <p:txBody>
          <a:bodyPr wrap="square" tIns="0" bIns="0" rtlCol="0" anchor="ctr">
            <a:noAutofit/>
          </a:bodyPr>
          <a:lstStyle/>
          <a:p>
            <a:pPr algn="l" rtl="0"/>
            <a:r>
              <a:rPr lang="fr-FR" sz="975" b="0" noProof="1">
                <a:solidFill>
                  <a:schemeClr val="tx1"/>
                </a:solidFill>
              </a:rPr>
              <a:t>15</a:t>
            </a:r>
          </a:p>
        </p:txBody>
      </p:sp>
      <p:sp>
        <p:nvSpPr>
          <p:cNvPr id="1807" name="Zone de texte 1806"/>
          <p:cNvSpPr txBox="1"/>
          <p:nvPr/>
        </p:nvSpPr>
        <p:spPr>
          <a:xfrm>
            <a:off x="4571999" y="2187702"/>
            <a:ext cx="1371600" cy="288036"/>
          </a:xfrm>
          <a:prstGeom prst="rect">
            <a:avLst/>
          </a:prstGeom>
          <a:noFill/>
        </p:spPr>
        <p:txBody>
          <a:bodyPr wrap="square" tIns="0" bIns="0" rtlCol="0" anchor="ctr">
            <a:noAutofit/>
          </a:bodyPr>
          <a:lstStyle/>
          <a:p>
            <a:pPr algn="l" rtl="0"/>
            <a:r>
              <a:rPr lang="fr-FR" sz="975" b="0" noProof="1">
                <a:solidFill>
                  <a:schemeClr val="tx1"/>
                </a:solidFill>
              </a:rPr>
              <a:t>16</a:t>
            </a:r>
          </a:p>
        </p:txBody>
      </p:sp>
      <p:sp>
        <p:nvSpPr>
          <p:cNvPr id="1808" name="Zone de texte 1807"/>
          <p:cNvSpPr txBox="1"/>
          <p:nvPr/>
        </p:nvSpPr>
        <p:spPr>
          <a:xfrm>
            <a:off x="5972502" y="2187702"/>
            <a:ext cx="1371600" cy="288036"/>
          </a:xfrm>
          <a:prstGeom prst="rect">
            <a:avLst/>
          </a:prstGeom>
          <a:noFill/>
        </p:spPr>
        <p:txBody>
          <a:bodyPr wrap="square" tIns="0" bIns="0" rtlCol="0" anchor="ctr">
            <a:noAutofit/>
          </a:bodyPr>
          <a:lstStyle/>
          <a:p>
            <a:pPr algn="l" rtl="0"/>
            <a:r>
              <a:rPr lang="fr-FR" sz="975" b="0" noProof="1">
                <a:solidFill>
                  <a:schemeClr val="tx1"/>
                </a:solidFill>
              </a:rPr>
              <a:t>17</a:t>
            </a:r>
          </a:p>
        </p:txBody>
      </p:sp>
      <p:sp>
        <p:nvSpPr>
          <p:cNvPr id="1809" name="Zone de texte 1808"/>
          <p:cNvSpPr txBox="1"/>
          <p:nvPr/>
        </p:nvSpPr>
        <p:spPr>
          <a:xfrm>
            <a:off x="7369175" y="2187702"/>
            <a:ext cx="1371600" cy="288036"/>
          </a:xfrm>
          <a:prstGeom prst="rect">
            <a:avLst/>
          </a:prstGeom>
          <a:noFill/>
        </p:spPr>
        <p:txBody>
          <a:bodyPr wrap="square" tIns="0" bIns="0" rtlCol="0" anchor="ctr">
            <a:noAutofit/>
          </a:bodyPr>
          <a:lstStyle/>
          <a:p>
            <a:pPr algn="l" rtl="0"/>
            <a:r>
              <a:rPr lang="fr-FR" sz="975" b="0" noProof="1">
                <a:solidFill>
                  <a:schemeClr val="tx1"/>
                </a:solidFill>
              </a:rPr>
              <a:t>18/19</a:t>
            </a:r>
          </a:p>
        </p:txBody>
      </p:sp>
      <p:sp>
        <p:nvSpPr>
          <p:cNvPr id="1810" name="Zone de texte 1809"/>
          <p:cNvSpPr txBox="1"/>
          <p:nvPr/>
        </p:nvSpPr>
        <p:spPr>
          <a:xfrm>
            <a:off x="409911" y="2873502"/>
            <a:ext cx="1371600" cy="288036"/>
          </a:xfrm>
          <a:prstGeom prst="rect">
            <a:avLst/>
          </a:prstGeom>
          <a:noFill/>
        </p:spPr>
        <p:txBody>
          <a:bodyPr wrap="square" tIns="0" bIns="0" rtlCol="0" anchor="ctr">
            <a:noAutofit/>
          </a:bodyPr>
          <a:lstStyle/>
          <a:p>
            <a:pPr algn="l" rtl="0"/>
            <a:r>
              <a:rPr lang="fr-FR" sz="975" b="0" noProof="1">
                <a:solidFill>
                  <a:schemeClr val="tx1"/>
                </a:solidFill>
              </a:rPr>
              <a:t>20</a:t>
            </a:r>
          </a:p>
        </p:txBody>
      </p:sp>
      <p:sp>
        <p:nvSpPr>
          <p:cNvPr id="1811" name="Zone de texte 1810"/>
          <p:cNvSpPr txBox="1"/>
          <p:nvPr/>
        </p:nvSpPr>
        <p:spPr>
          <a:xfrm>
            <a:off x="1786756" y="2873502"/>
            <a:ext cx="1371600" cy="288036"/>
          </a:xfrm>
          <a:prstGeom prst="rect">
            <a:avLst/>
          </a:prstGeom>
          <a:noFill/>
        </p:spPr>
        <p:txBody>
          <a:bodyPr wrap="square" tIns="0" bIns="0" rtlCol="0" anchor="ctr">
            <a:noAutofit/>
          </a:bodyPr>
          <a:lstStyle/>
          <a:p>
            <a:pPr algn="l" rtl="0"/>
            <a:r>
              <a:rPr lang="fr-FR" sz="975" b="0" noProof="1">
                <a:solidFill>
                  <a:schemeClr val="tx1"/>
                </a:solidFill>
              </a:rPr>
              <a:t>21</a:t>
            </a:r>
          </a:p>
        </p:txBody>
      </p:sp>
      <p:sp>
        <p:nvSpPr>
          <p:cNvPr id="1812" name="Zone de texte 1811"/>
          <p:cNvSpPr txBox="1"/>
          <p:nvPr/>
        </p:nvSpPr>
        <p:spPr>
          <a:xfrm>
            <a:off x="3192519" y="2873502"/>
            <a:ext cx="1371600" cy="288036"/>
          </a:xfrm>
          <a:prstGeom prst="rect">
            <a:avLst/>
          </a:prstGeom>
          <a:noFill/>
        </p:spPr>
        <p:txBody>
          <a:bodyPr wrap="square" tIns="0" bIns="0" rtlCol="0" anchor="ctr">
            <a:noAutofit/>
          </a:bodyPr>
          <a:lstStyle/>
          <a:p>
            <a:pPr algn="l" rtl="0"/>
            <a:r>
              <a:rPr lang="fr-FR" sz="975" b="0" noProof="1">
                <a:solidFill>
                  <a:schemeClr val="tx1"/>
                </a:solidFill>
              </a:rPr>
              <a:t>22</a:t>
            </a:r>
          </a:p>
        </p:txBody>
      </p:sp>
      <p:sp>
        <p:nvSpPr>
          <p:cNvPr id="1813" name="Zone de texte 1812"/>
          <p:cNvSpPr txBox="1"/>
          <p:nvPr/>
        </p:nvSpPr>
        <p:spPr>
          <a:xfrm>
            <a:off x="4571999" y="2873502"/>
            <a:ext cx="1371600" cy="288036"/>
          </a:xfrm>
          <a:prstGeom prst="rect">
            <a:avLst/>
          </a:prstGeom>
          <a:noFill/>
        </p:spPr>
        <p:txBody>
          <a:bodyPr wrap="square" tIns="0" bIns="0" rtlCol="0" anchor="ctr">
            <a:noAutofit/>
          </a:bodyPr>
          <a:lstStyle/>
          <a:p>
            <a:pPr algn="l" rtl="0"/>
            <a:r>
              <a:rPr lang="fr-FR" sz="975" b="0" noProof="1">
                <a:solidFill>
                  <a:schemeClr val="tx1"/>
                </a:solidFill>
              </a:rPr>
              <a:t>23</a:t>
            </a:r>
          </a:p>
        </p:txBody>
      </p:sp>
      <p:sp>
        <p:nvSpPr>
          <p:cNvPr id="1814" name="Zone de texte 1813"/>
          <p:cNvSpPr txBox="1"/>
          <p:nvPr/>
        </p:nvSpPr>
        <p:spPr>
          <a:xfrm>
            <a:off x="5972502" y="2873502"/>
            <a:ext cx="1371600" cy="288036"/>
          </a:xfrm>
          <a:prstGeom prst="rect">
            <a:avLst/>
          </a:prstGeom>
          <a:noFill/>
        </p:spPr>
        <p:txBody>
          <a:bodyPr wrap="square" tIns="0" bIns="0" rtlCol="0" anchor="ctr">
            <a:noAutofit/>
          </a:bodyPr>
          <a:lstStyle/>
          <a:p>
            <a:pPr algn="l" rtl="0"/>
            <a:r>
              <a:rPr lang="fr-FR" sz="975" b="0" noProof="1">
                <a:solidFill>
                  <a:schemeClr val="tx1"/>
                </a:solidFill>
              </a:rPr>
              <a:t>24</a:t>
            </a:r>
          </a:p>
        </p:txBody>
      </p:sp>
      <p:sp>
        <p:nvSpPr>
          <p:cNvPr id="1815" name="Zone de texte 1814"/>
          <p:cNvSpPr txBox="1"/>
          <p:nvPr/>
        </p:nvSpPr>
        <p:spPr>
          <a:xfrm>
            <a:off x="7369175" y="2873502"/>
            <a:ext cx="1371600" cy="288036"/>
          </a:xfrm>
          <a:prstGeom prst="rect">
            <a:avLst/>
          </a:prstGeom>
          <a:noFill/>
        </p:spPr>
        <p:txBody>
          <a:bodyPr wrap="square" tIns="0" bIns="0" rtlCol="0" anchor="ctr">
            <a:noAutofit/>
          </a:bodyPr>
          <a:lstStyle/>
          <a:p>
            <a:pPr algn="l" rtl="0"/>
            <a:r>
              <a:rPr lang="fr-FR" sz="975" b="0" noProof="1">
                <a:solidFill>
                  <a:schemeClr val="tx1"/>
                </a:solidFill>
              </a:rPr>
              <a:t>25/26</a:t>
            </a:r>
          </a:p>
        </p:txBody>
      </p:sp>
      <p:sp>
        <p:nvSpPr>
          <p:cNvPr id="1816" name="Zone de texte 1815"/>
          <p:cNvSpPr txBox="1"/>
          <p:nvPr/>
        </p:nvSpPr>
        <p:spPr>
          <a:xfrm>
            <a:off x="409911" y="3559302"/>
            <a:ext cx="1371600" cy="288036"/>
          </a:xfrm>
          <a:prstGeom prst="rect">
            <a:avLst/>
          </a:prstGeom>
          <a:noFill/>
        </p:spPr>
        <p:txBody>
          <a:bodyPr wrap="square" tIns="0" bIns="0" rtlCol="0" anchor="ctr">
            <a:noAutofit/>
          </a:bodyPr>
          <a:lstStyle/>
          <a:p>
            <a:pPr algn="l" rtl="0"/>
            <a:r>
              <a:rPr lang="fr-FR" sz="975" b="0" noProof="1">
                <a:solidFill>
                  <a:schemeClr val="tx1"/>
                </a:solidFill>
              </a:rPr>
              <a:t>27</a:t>
            </a:r>
          </a:p>
        </p:txBody>
      </p:sp>
      <p:sp>
        <p:nvSpPr>
          <p:cNvPr id="1817" name="Zone de texte 1816"/>
          <p:cNvSpPr txBox="1"/>
          <p:nvPr/>
        </p:nvSpPr>
        <p:spPr>
          <a:xfrm>
            <a:off x="1786756" y="3559302"/>
            <a:ext cx="1371600" cy="288036"/>
          </a:xfrm>
          <a:prstGeom prst="rect">
            <a:avLst/>
          </a:prstGeom>
          <a:noFill/>
        </p:spPr>
        <p:txBody>
          <a:bodyPr wrap="square" tIns="0" bIns="0" rtlCol="0" anchor="ctr">
            <a:noAutofit/>
          </a:bodyPr>
          <a:lstStyle/>
          <a:p>
            <a:pPr algn="l" rtl="0"/>
            <a:r>
              <a:rPr lang="fr-FR" sz="975" b="0" noProof="1">
                <a:solidFill>
                  <a:schemeClr val="tx1"/>
                </a:solidFill>
              </a:rPr>
              <a:t>28</a:t>
            </a:r>
          </a:p>
        </p:txBody>
      </p:sp>
      <p:sp>
        <p:nvSpPr>
          <p:cNvPr id="1818" name="Zone de texte 1817"/>
          <p:cNvSpPr txBox="1"/>
          <p:nvPr/>
        </p:nvSpPr>
        <p:spPr>
          <a:xfrm>
            <a:off x="3192519" y="3559302"/>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29</a:t>
            </a:r>
          </a:p>
        </p:txBody>
      </p:sp>
      <p:sp>
        <p:nvSpPr>
          <p:cNvPr id="1819" name="Zone de texte 1818"/>
          <p:cNvSpPr txBox="1"/>
          <p:nvPr/>
        </p:nvSpPr>
        <p:spPr>
          <a:xfrm>
            <a:off x="4571999" y="3559302"/>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30</a:t>
            </a:r>
          </a:p>
        </p:txBody>
      </p:sp>
      <p:sp>
        <p:nvSpPr>
          <p:cNvPr id="1820" name="Zone de texte 1819"/>
          <p:cNvSpPr txBox="1"/>
          <p:nvPr/>
        </p:nvSpPr>
        <p:spPr>
          <a:xfrm>
            <a:off x="5972502" y="3559302"/>
            <a:ext cx="1371600" cy="288036"/>
          </a:xfrm>
          <a:prstGeom prst="rect">
            <a:avLst/>
          </a:prstGeom>
          <a:noFill/>
        </p:spPr>
        <p:txBody>
          <a:bodyPr wrap="square" tIns="0" bIns="0" rtlCol="0" anchor="ctr">
            <a:noAutofit/>
          </a:bodyPr>
          <a:lstStyle>
            <a:defPPr>
              <a:defRPr lang="en-US"/>
            </a:defPPr>
            <a:lvl1pPr marR="0" indent="0" fontAlgn="auto">
              <a:lnSpc>
                <a:spcPct val="100000"/>
              </a:lnSpc>
              <a:spcBef>
                <a:spcPts val="0"/>
              </a:spcBef>
              <a:spcAft>
                <a:spcPts val="0"/>
              </a:spcAft>
              <a:buClrTx/>
              <a:buSzTx/>
              <a:buFontTx/>
              <a:buNone/>
              <a:tabLst/>
              <a:defRPr sz="1300" b="0"/>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bg2">
                    <a:lumMod val="90000"/>
                  </a:schemeClr>
                </a:solidFill>
              </a:rPr>
              <a:t>1er mai</a:t>
            </a:r>
          </a:p>
        </p:txBody>
      </p:sp>
      <p:sp>
        <p:nvSpPr>
          <p:cNvPr id="1821" name="Zone de texte 1820"/>
          <p:cNvSpPr txBox="1"/>
          <p:nvPr/>
        </p:nvSpPr>
        <p:spPr>
          <a:xfrm>
            <a:off x="7369175" y="3559302"/>
            <a:ext cx="1371600" cy="288036"/>
          </a:xfrm>
          <a:prstGeom prst="rect">
            <a:avLst/>
          </a:prstGeom>
          <a:noFill/>
        </p:spPr>
        <p:txBody>
          <a:bodyPr wrap="square" tIns="0" bIns="0" rtlCol="0" anchor="ctr">
            <a:noAutofit/>
          </a:bodyPr>
          <a:lstStyle>
            <a:defPPr>
              <a:defRPr lang="en-US"/>
            </a:defPPr>
            <a:lvl1pPr marR="0" lvl="0" indent="0" fontAlgn="auto">
              <a:lnSpc>
                <a:spcPct val="100000"/>
              </a:lnSpc>
              <a:spcBef>
                <a:spcPts val="0"/>
              </a:spcBef>
              <a:spcAft>
                <a:spcPts val="0"/>
              </a:spcAft>
              <a:buClrTx/>
              <a:buSzTx/>
              <a:buFontTx/>
              <a:buNone/>
              <a:tabLst/>
              <a:defRPr sz="1300" b="0"/>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bg2">
                    <a:lumMod val="90000"/>
                  </a:schemeClr>
                </a:solidFill>
              </a:rPr>
              <a:t>2/3</a:t>
            </a:r>
          </a:p>
        </p:txBody>
      </p:sp>
      <p:sp>
        <p:nvSpPr>
          <p:cNvPr id="1822" name="Zone de texte 1821"/>
          <p:cNvSpPr txBox="1"/>
          <p:nvPr/>
        </p:nvSpPr>
        <p:spPr>
          <a:xfrm>
            <a:off x="349116" y="4242323"/>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4</a:t>
            </a:r>
          </a:p>
        </p:txBody>
      </p:sp>
      <p:sp>
        <p:nvSpPr>
          <p:cNvPr id="1823" name="Zone de texte 1822"/>
          <p:cNvSpPr txBox="1"/>
          <p:nvPr/>
        </p:nvSpPr>
        <p:spPr>
          <a:xfrm>
            <a:off x="1786756" y="4251960"/>
            <a:ext cx="1371600" cy="288036"/>
          </a:xfrm>
          <a:prstGeom prst="rect">
            <a:avLst/>
          </a:prstGeom>
          <a:noFill/>
        </p:spPr>
        <p:txBody>
          <a:bodyPr wrap="square" tIns="0" bIns="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bg2">
                    <a:lumMod val="90000"/>
                  </a:schemeClr>
                </a:solidFill>
              </a:rPr>
              <a:t>5</a:t>
            </a:r>
          </a:p>
        </p:txBody>
      </p:sp>
      <p:sp>
        <p:nvSpPr>
          <p:cNvPr id="1824" name="Zone de texte 1823"/>
          <p:cNvSpPr txBox="1"/>
          <p:nvPr/>
        </p:nvSpPr>
        <p:spPr>
          <a:xfrm>
            <a:off x="3192520"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6</a:t>
            </a:r>
          </a:p>
        </p:txBody>
      </p:sp>
      <p:sp>
        <p:nvSpPr>
          <p:cNvPr id="1825" name="Zone de texte 1824"/>
          <p:cNvSpPr txBox="1"/>
          <p:nvPr/>
        </p:nvSpPr>
        <p:spPr>
          <a:xfrm>
            <a:off x="4571999"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7</a:t>
            </a:r>
          </a:p>
        </p:txBody>
      </p:sp>
      <p:sp>
        <p:nvSpPr>
          <p:cNvPr id="1826" name="Zone de texte 1825"/>
          <p:cNvSpPr txBox="1"/>
          <p:nvPr/>
        </p:nvSpPr>
        <p:spPr>
          <a:xfrm>
            <a:off x="5972502"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8</a:t>
            </a:r>
          </a:p>
        </p:txBody>
      </p:sp>
      <p:sp>
        <p:nvSpPr>
          <p:cNvPr id="1827" name="Zone de texte 1826"/>
          <p:cNvSpPr txBox="1"/>
          <p:nvPr/>
        </p:nvSpPr>
        <p:spPr>
          <a:xfrm>
            <a:off x="7369175"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9/10</a:t>
            </a:r>
          </a:p>
        </p:txBody>
      </p:sp>
      <p:sp>
        <p:nvSpPr>
          <p:cNvPr id="1828" name="Zone de texte 1827"/>
          <p:cNvSpPr txBox="1"/>
          <p:nvPr/>
        </p:nvSpPr>
        <p:spPr>
          <a:xfrm>
            <a:off x="358775" y="114300"/>
            <a:ext cx="8382000" cy="524282"/>
          </a:xfrm>
          <a:prstGeom prst="rect">
            <a:avLst/>
          </a:prstGeom>
          <a:noFill/>
        </p:spPr>
        <p:txBody>
          <a:bodyPr wrap="square" tIns="0" bIns="0" rtlCol="0" anchor="b">
            <a:noAutofit/>
          </a:bodyPr>
          <a:lstStyle/>
          <a:p>
            <a:pPr algn="l" rtl="0"/>
            <a:r>
              <a:rPr lang="fr-FR" sz="2700" b="0" noProof="1">
                <a:solidFill>
                  <a:schemeClr val="accent1"/>
                </a:solidFill>
              </a:rPr>
              <a:t>avril</a:t>
            </a:r>
          </a:p>
        </p:txBody>
      </p:sp>
      <p:sp>
        <p:nvSpPr>
          <p:cNvPr id="40" name="Espace réservé du texte 2"/>
          <p:cNvSpPr>
            <a:spLocks noGrp="1"/>
          </p:cNvSpPr>
          <p:nvPr>
            <p:ph type="body" sz="quarter" idx="11" hasCustomPrompt="1"/>
          </p:nvPr>
        </p:nvSpPr>
        <p:spPr>
          <a:xfrm>
            <a:off x="39319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6" name="Espace réservé du texte 2"/>
          <p:cNvSpPr>
            <a:spLocks noGrp="1"/>
          </p:cNvSpPr>
          <p:nvPr>
            <p:ph type="body" sz="quarter" idx="17" hasCustomPrompt="1"/>
          </p:nvPr>
        </p:nvSpPr>
        <p:spPr>
          <a:xfrm>
            <a:off x="1783080"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2" name="Espace réservé du texte 2"/>
          <p:cNvSpPr>
            <a:spLocks noGrp="1"/>
          </p:cNvSpPr>
          <p:nvPr>
            <p:ph type="body" sz="quarter" idx="23" hasCustomPrompt="1"/>
          </p:nvPr>
        </p:nvSpPr>
        <p:spPr>
          <a:xfrm>
            <a:off x="318211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8" name="Espace réservé du texte 2"/>
          <p:cNvSpPr>
            <a:spLocks noGrp="1"/>
          </p:cNvSpPr>
          <p:nvPr>
            <p:ph type="body" sz="quarter" idx="29" hasCustomPrompt="1"/>
          </p:nvPr>
        </p:nvSpPr>
        <p:spPr>
          <a:xfrm>
            <a:off x="458292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4" name="Espace réservé du texte 2"/>
          <p:cNvSpPr>
            <a:spLocks noGrp="1"/>
          </p:cNvSpPr>
          <p:nvPr>
            <p:ph type="body" sz="quarter" idx="35" hasCustomPrompt="1"/>
          </p:nvPr>
        </p:nvSpPr>
        <p:spPr>
          <a:xfrm>
            <a:off x="5976051"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70" name="Espace réservé du texte 2"/>
          <p:cNvSpPr>
            <a:spLocks noGrp="1"/>
          </p:cNvSpPr>
          <p:nvPr>
            <p:ph type="body" sz="quarter" idx="41" hasCustomPrompt="1"/>
          </p:nvPr>
        </p:nvSpPr>
        <p:spPr>
          <a:xfrm>
            <a:off x="737920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9" name="Espace réservé du texte 2"/>
          <p:cNvSpPr>
            <a:spLocks noGrp="1"/>
          </p:cNvSpPr>
          <p:nvPr>
            <p:ph type="body" sz="quarter" idx="10" hasCustomPrompt="1"/>
          </p:nvPr>
        </p:nvSpPr>
        <p:spPr>
          <a:xfrm>
            <a:off x="39319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5" name="Espace réservé du texte 2"/>
          <p:cNvSpPr>
            <a:spLocks noGrp="1"/>
          </p:cNvSpPr>
          <p:nvPr>
            <p:ph type="body" sz="quarter" idx="16" hasCustomPrompt="1"/>
          </p:nvPr>
        </p:nvSpPr>
        <p:spPr>
          <a:xfrm>
            <a:off x="1783080"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1" name="Espace réservé du texte 2"/>
          <p:cNvSpPr>
            <a:spLocks noGrp="1"/>
          </p:cNvSpPr>
          <p:nvPr>
            <p:ph type="body" sz="quarter" idx="22" hasCustomPrompt="1"/>
          </p:nvPr>
        </p:nvSpPr>
        <p:spPr>
          <a:xfrm>
            <a:off x="318211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7" name="Espace réservé du texte 2"/>
          <p:cNvSpPr>
            <a:spLocks noGrp="1"/>
          </p:cNvSpPr>
          <p:nvPr>
            <p:ph type="body" sz="quarter" idx="28" hasCustomPrompt="1"/>
          </p:nvPr>
        </p:nvSpPr>
        <p:spPr>
          <a:xfrm>
            <a:off x="458292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3" name="Espace réservé du texte 2"/>
          <p:cNvSpPr>
            <a:spLocks noGrp="1"/>
          </p:cNvSpPr>
          <p:nvPr>
            <p:ph type="body" sz="quarter" idx="34" hasCustomPrompt="1"/>
          </p:nvPr>
        </p:nvSpPr>
        <p:spPr>
          <a:xfrm>
            <a:off x="5976051"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9" name="Espace réservé du texte 2"/>
          <p:cNvSpPr>
            <a:spLocks noGrp="1"/>
          </p:cNvSpPr>
          <p:nvPr>
            <p:ph type="body" sz="quarter" idx="40" hasCustomPrompt="1"/>
          </p:nvPr>
        </p:nvSpPr>
        <p:spPr>
          <a:xfrm>
            <a:off x="737920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1" name="Espace réservé du texte 2"/>
          <p:cNvSpPr>
            <a:spLocks noGrp="1"/>
          </p:cNvSpPr>
          <p:nvPr>
            <p:ph type="body" sz="quarter" idx="12" hasCustomPrompt="1"/>
          </p:nvPr>
        </p:nvSpPr>
        <p:spPr>
          <a:xfrm>
            <a:off x="39319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7" name="Espace réservé du texte 2"/>
          <p:cNvSpPr>
            <a:spLocks noGrp="1"/>
          </p:cNvSpPr>
          <p:nvPr>
            <p:ph type="body" sz="quarter" idx="18" hasCustomPrompt="1"/>
          </p:nvPr>
        </p:nvSpPr>
        <p:spPr>
          <a:xfrm>
            <a:off x="1783080"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3" name="Espace réservé du texte 2"/>
          <p:cNvSpPr>
            <a:spLocks noGrp="1"/>
          </p:cNvSpPr>
          <p:nvPr>
            <p:ph type="body" sz="quarter" idx="24" hasCustomPrompt="1"/>
          </p:nvPr>
        </p:nvSpPr>
        <p:spPr>
          <a:xfrm>
            <a:off x="318211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9" name="Espace réservé du texte 2"/>
          <p:cNvSpPr>
            <a:spLocks noGrp="1"/>
          </p:cNvSpPr>
          <p:nvPr>
            <p:ph type="body" sz="quarter" idx="30" hasCustomPrompt="1"/>
          </p:nvPr>
        </p:nvSpPr>
        <p:spPr>
          <a:xfrm>
            <a:off x="458292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5" name="Espace réservé du texte 2"/>
          <p:cNvSpPr>
            <a:spLocks noGrp="1"/>
          </p:cNvSpPr>
          <p:nvPr>
            <p:ph type="body" sz="quarter" idx="36" hasCustomPrompt="1"/>
          </p:nvPr>
        </p:nvSpPr>
        <p:spPr>
          <a:xfrm>
            <a:off x="5976051"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71" name="Espace réservé du texte 2"/>
          <p:cNvSpPr>
            <a:spLocks noGrp="1"/>
          </p:cNvSpPr>
          <p:nvPr>
            <p:ph type="body" sz="quarter" idx="42" hasCustomPrompt="1"/>
          </p:nvPr>
        </p:nvSpPr>
        <p:spPr>
          <a:xfrm>
            <a:off x="737920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2" name="Espace réservé du texte 2"/>
          <p:cNvSpPr>
            <a:spLocks noGrp="1"/>
          </p:cNvSpPr>
          <p:nvPr>
            <p:ph type="body" sz="quarter" idx="13" hasCustomPrompt="1"/>
          </p:nvPr>
        </p:nvSpPr>
        <p:spPr>
          <a:xfrm>
            <a:off x="39319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8" name="Espace réservé du texte 2"/>
          <p:cNvSpPr>
            <a:spLocks noGrp="1"/>
          </p:cNvSpPr>
          <p:nvPr>
            <p:ph type="body" sz="quarter" idx="19" hasCustomPrompt="1"/>
          </p:nvPr>
        </p:nvSpPr>
        <p:spPr>
          <a:xfrm>
            <a:off x="1783080"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4" name="Espace réservé du texte 2"/>
          <p:cNvSpPr>
            <a:spLocks noGrp="1"/>
          </p:cNvSpPr>
          <p:nvPr>
            <p:ph type="body" sz="quarter" idx="25" hasCustomPrompt="1"/>
          </p:nvPr>
        </p:nvSpPr>
        <p:spPr>
          <a:xfrm>
            <a:off x="318211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0" name="Espace réservé du texte 2"/>
          <p:cNvSpPr>
            <a:spLocks noGrp="1"/>
          </p:cNvSpPr>
          <p:nvPr>
            <p:ph type="body" sz="quarter" idx="31" hasCustomPrompt="1"/>
          </p:nvPr>
        </p:nvSpPr>
        <p:spPr>
          <a:xfrm>
            <a:off x="458292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6" name="Espace réservé du texte 2"/>
          <p:cNvSpPr>
            <a:spLocks noGrp="1"/>
          </p:cNvSpPr>
          <p:nvPr>
            <p:ph type="body" sz="quarter" idx="37" hasCustomPrompt="1"/>
          </p:nvPr>
        </p:nvSpPr>
        <p:spPr>
          <a:xfrm>
            <a:off x="5976051"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72" name="Espace réservé du texte 2"/>
          <p:cNvSpPr>
            <a:spLocks noGrp="1"/>
          </p:cNvSpPr>
          <p:nvPr>
            <p:ph type="body" sz="quarter" idx="43" hasCustomPrompt="1"/>
          </p:nvPr>
        </p:nvSpPr>
        <p:spPr>
          <a:xfrm>
            <a:off x="737920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3" name="Espace réservé du texte 2"/>
          <p:cNvSpPr>
            <a:spLocks noGrp="1"/>
          </p:cNvSpPr>
          <p:nvPr>
            <p:ph type="body" sz="quarter" idx="14" hasCustomPrompt="1"/>
          </p:nvPr>
        </p:nvSpPr>
        <p:spPr>
          <a:xfrm>
            <a:off x="39319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9" name="Espace réservé du texte 2"/>
          <p:cNvSpPr>
            <a:spLocks noGrp="1"/>
          </p:cNvSpPr>
          <p:nvPr>
            <p:ph type="body" sz="quarter" idx="20" hasCustomPrompt="1"/>
          </p:nvPr>
        </p:nvSpPr>
        <p:spPr>
          <a:xfrm>
            <a:off x="1783080"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5" name="Espace réservé du texte 2"/>
          <p:cNvSpPr>
            <a:spLocks noGrp="1"/>
          </p:cNvSpPr>
          <p:nvPr>
            <p:ph type="body" sz="quarter" idx="26" hasCustomPrompt="1"/>
          </p:nvPr>
        </p:nvSpPr>
        <p:spPr>
          <a:xfrm>
            <a:off x="318211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1" name="Espace réservé du texte 2"/>
          <p:cNvSpPr>
            <a:spLocks noGrp="1"/>
          </p:cNvSpPr>
          <p:nvPr>
            <p:ph type="body" sz="quarter" idx="32" hasCustomPrompt="1"/>
          </p:nvPr>
        </p:nvSpPr>
        <p:spPr>
          <a:xfrm>
            <a:off x="458292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7" name="Espace réservé du texte 2"/>
          <p:cNvSpPr>
            <a:spLocks noGrp="1"/>
          </p:cNvSpPr>
          <p:nvPr>
            <p:ph type="body" sz="quarter" idx="38" hasCustomPrompt="1"/>
          </p:nvPr>
        </p:nvSpPr>
        <p:spPr>
          <a:xfrm>
            <a:off x="5976051"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73" name="Espace réservé du texte 2"/>
          <p:cNvSpPr>
            <a:spLocks noGrp="1"/>
          </p:cNvSpPr>
          <p:nvPr>
            <p:ph type="body" sz="quarter" idx="44" hasCustomPrompt="1"/>
          </p:nvPr>
        </p:nvSpPr>
        <p:spPr>
          <a:xfrm>
            <a:off x="737920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4" name="Espace réservé du texte 2"/>
          <p:cNvSpPr>
            <a:spLocks noGrp="1"/>
          </p:cNvSpPr>
          <p:nvPr>
            <p:ph type="body" sz="quarter" idx="15" hasCustomPrompt="1"/>
          </p:nvPr>
        </p:nvSpPr>
        <p:spPr>
          <a:xfrm>
            <a:off x="39319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0" name="Espace réservé du texte 2"/>
          <p:cNvSpPr>
            <a:spLocks noGrp="1"/>
          </p:cNvSpPr>
          <p:nvPr>
            <p:ph type="body" sz="quarter" idx="21" hasCustomPrompt="1"/>
          </p:nvPr>
        </p:nvSpPr>
        <p:spPr>
          <a:xfrm>
            <a:off x="1783080"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6" name="Espace réservé du texte 2"/>
          <p:cNvSpPr>
            <a:spLocks noGrp="1"/>
          </p:cNvSpPr>
          <p:nvPr>
            <p:ph type="body" sz="quarter" idx="27" hasCustomPrompt="1"/>
          </p:nvPr>
        </p:nvSpPr>
        <p:spPr>
          <a:xfrm>
            <a:off x="318211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2" name="Espace réservé du texte 2"/>
          <p:cNvSpPr>
            <a:spLocks noGrp="1"/>
          </p:cNvSpPr>
          <p:nvPr>
            <p:ph type="body" sz="quarter" idx="33" hasCustomPrompt="1"/>
          </p:nvPr>
        </p:nvSpPr>
        <p:spPr>
          <a:xfrm>
            <a:off x="458292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8" name="Espace réservé du texte 2"/>
          <p:cNvSpPr>
            <a:spLocks noGrp="1"/>
          </p:cNvSpPr>
          <p:nvPr>
            <p:ph type="body" sz="quarter" idx="39" hasCustomPrompt="1"/>
          </p:nvPr>
        </p:nvSpPr>
        <p:spPr>
          <a:xfrm>
            <a:off x="5976051"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74" name="Espace réservé du texte 2"/>
          <p:cNvSpPr>
            <a:spLocks noGrp="1"/>
          </p:cNvSpPr>
          <p:nvPr>
            <p:ph type="body" sz="quarter" idx="45" hasCustomPrompt="1"/>
          </p:nvPr>
        </p:nvSpPr>
        <p:spPr>
          <a:xfrm>
            <a:off x="737920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2" name="Espace réservé de la date 1"/>
          <p:cNvSpPr>
            <a:spLocks noGrp="1"/>
          </p:cNvSpPr>
          <p:nvPr>
            <p:ph type="dt" sz="half" idx="46"/>
          </p:nvPr>
        </p:nvSpPr>
        <p:spPr/>
        <p:txBody>
          <a:bodyPr rtlCol="0"/>
          <a:lstStyle/>
          <a:p>
            <a:pPr rtl="0"/>
            <a:fld id="{8EBE2BD0-0F98-48A2-97DF-2E217CB3AB61}" type="datetime1">
              <a:rPr lang="fr-FR" noProof="1" smtClean="0"/>
              <a:t>10/04/2020</a:t>
            </a:fld>
            <a:endParaRPr lang="fr-FR" noProof="1"/>
          </a:p>
        </p:txBody>
      </p:sp>
      <p:sp>
        <p:nvSpPr>
          <p:cNvPr id="3" name="Espace réservé du pied de page 2"/>
          <p:cNvSpPr>
            <a:spLocks noGrp="1"/>
          </p:cNvSpPr>
          <p:nvPr>
            <p:ph type="ftr" sz="quarter" idx="47"/>
          </p:nvPr>
        </p:nvSpPr>
        <p:spPr/>
        <p:txBody>
          <a:bodyPr rtlCol="0"/>
          <a:lstStyle/>
          <a:p>
            <a:pPr rtl="0"/>
            <a:endParaRPr lang="fr-FR" noProof="1"/>
          </a:p>
        </p:txBody>
      </p:sp>
      <p:sp>
        <p:nvSpPr>
          <p:cNvPr id="4" name="Espace réservé du numéro de diapositive 3"/>
          <p:cNvSpPr>
            <a:spLocks noGrp="1"/>
          </p:cNvSpPr>
          <p:nvPr>
            <p:ph type="sldNum" sz="quarter" idx="48"/>
          </p:nvPr>
        </p:nvSpPr>
        <p:spPr/>
        <p:txBody>
          <a:bodyPr rtlCol="0"/>
          <a:lstStyle/>
          <a:p>
            <a:pPr rtl="0"/>
            <a:fld id="{53CB5F7B-7C15-41FD-9488-0FCC5C0A130E}" type="slidenum">
              <a:rPr lang="fr-FR" noProof="1" dirty="0" smtClean="0"/>
              <a:pPr rtl="0"/>
              <a:t>‹N°›</a:t>
            </a:fld>
            <a:endParaRPr lang="fr-FR" noProof="1"/>
          </a:p>
        </p:txBody>
      </p:sp>
    </p:spTree>
    <p:extLst>
      <p:ext uri="{BB962C8B-B14F-4D97-AF65-F5344CB8AC3E}">
        <p14:creationId xmlns:p14="http://schemas.microsoft.com/office/powerpoint/2010/main" val="388004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 2020">
    <p:spTree>
      <p:nvGrpSpPr>
        <p:cNvPr id="1" name=""/>
        <p:cNvGrpSpPr/>
        <p:nvPr/>
      </p:nvGrpSpPr>
      <p:grpSpPr>
        <a:xfrm>
          <a:off x="0" y="0"/>
          <a:ext cx="0" cy="0"/>
          <a:chOff x="0" y="0"/>
          <a:chExt cx="0" cy="0"/>
        </a:xfrm>
      </p:grpSpPr>
      <p:sp>
        <p:nvSpPr>
          <p:cNvPr id="1792" name="Zone de texte 1791"/>
          <p:cNvSpPr txBox="1"/>
          <p:nvPr/>
        </p:nvSpPr>
        <p:spPr>
          <a:xfrm>
            <a:off x="409909" y="815717"/>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27 avril</a:t>
            </a:r>
          </a:p>
        </p:txBody>
      </p:sp>
      <p:sp>
        <p:nvSpPr>
          <p:cNvPr id="1793" name="Zone de texte 1792"/>
          <p:cNvSpPr txBox="1"/>
          <p:nvPr/>
        </p:nvSpPr>
        <p:spPr>
          <a:xfrm>
            <a:off x="1786756" y="815717"/>
            <a:ext cx="1371600" cy="288036"/>
          </a:xfrm>
          <a:prstGeom prst="rect">
            <a:avLst/>
          </a:prstGeom>
          <a:noFill/>
        </p:spPr>
        <p:txBody>
          <a:bodyPr wrap="square" tIns="0" bIns="0" rtlCol="0" anchor="ctr">
            <a:noAutofit/>
          </a:bodyPr>
          <a:lstStyle>
            <a:defPPr>
              <a:defRPr lang="en-US"/>
            </a:defPPr>
            <a:lvl1pPr>
              <a:defRPr sz="1300" b="0"/>
            </a:lvl1pPr>
          </a:lstStyle>
          <a:p>
            <a:pPr algn="l" rtl="0"/>
            <a:r>
              <a:rPr lang="fr-FR" sz="975" b="0" noProof="1">
                <a:solidFill>
                  <a:schemeClr val="bg2">
                    <a:lumMod val="90000"/>
                  </a:schemeClr>
                </a:solidFill>
              </a:rPr>
              <a:t>28</a:t>
            </a:r>
          </a:p>
        </p:txBody>
      </p:sp>
      <p:sp>
        <p:nvSpPr>
          <p:cNvPr id="1794" name="Zone de texte 1793"/>
          <p:cNvSpPr txBox="1"/>
          <p:nvPr/>
        </p:nvSpPr>
        <p:spPr>
          <a:xfrm>
            <a:off x="3192519" y="815717"/>
            <a:ext cx="1371600" cy="288036"/>
          </a:xfrm>
          <a:prstGeom prst="rect">
            <a:avLst/>
          </a:prstGeom>
          <a:noFill/>
        </p:spPr>
        <p:txBody>
          <a:bodyPr wrap="square" tIns="0" bIns="0" rtlCol="0" anchor="ctr">
            <a:noAutofit/>
          </a:bodyPr>
          <a:lstStyle>
            <a:defPPr>
              <a:defRPr lang="en-US"/>
            </a:defPPr>
            <a:lvl1pPr lvl="0">
              <a:defRPr sz="1300" b="0"/>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cap="none" spc="0" noProof="1">
                <a:ln w="0"/>
                <a:solidFill>
                  <a:schemeClr val="bg2">
                    <a:lumMod val="90000"/>
                  </a:schemeClr>
                </a:solidFill>
                <a:effectLst/>
                <a:latin typeface="+mn-lt"/>
                <a:ea typeface="+mn-ea"/>
                <a:cs typeface="+mn-cs"/>
              </a:rPr>
              <a:t>29</a:t>
            </a:r>
          </a:p>
        </p:txBody>
      </p:sp>
      <p:sp>
        <p:nvSpPr>
          <p:cNvPr id="1795" name="Zone de texte 1794"/>
          <p:cNvSpPr txBox="1"/>
          <p:nvPr/>
        </p:nvSpPr>
        <p:spPr>
          <a:xfrm>
            <a:off x="4571999" y="815717"/>
            <a:ext cx="1371600" cy="288036"/>
          </a:xfrm>
          <a:prstGeom prst="rect">
            <a:avLst/>
          </a:prstGeom>
          <a:noFill/>
        </p:spPr>
        <p:txBody>
          <a:bodyPr wrap="square" tIns="0" bIns="0" rtlCol="0" anchor="ctr">
            <a:noAutofit/>
          </a:bodyPr>
          <a:lstStyle>
            <a:defPPr>
              <a:defRPr lang="en-US"/>
            </a:defPPr>
            <a:lvl1pPr lvl="0">
              <a:defRPr sz="1300" b="0"/>
            </a:lvl1pPr>
          </a:lstStyle>
          <a:p>
            <a:pPr lvl="0" rtl="0"/>
            <a:r>
              <a:rPr lang="fr-FR" sz="975" noProof="1">
                <a:solidFill>
                  <a:schemeClr val="bg2">
                    <a:lumMod val="90000"/>
                  </a:schemeClr>
                </a:solidFill>
              </a:rPr>
              <a:t>30</a:t>
            </a:r>
          </a:p>
        </p:txBody>
      </p:sp>
      <p:sp>
        <p:nvSpPr>
          <p:cNvPr id="1796" name="Zone de texte 1795"/>
          <p:cNvSpPr txBox="1"/>
          <p:nvPr/>
        </p:nvSpPr>
        <p:spPr>
          <a:xfrm>
            <a:off x="5972502" y="815717"/>
            <a:ext cx="1371600" cy="288036"/>
          </a:xfrm>
          <a:prstGeom prst="rect">
            <a:avLst/>
          </a:prstGeom>
          <a:noFill/>
        </p:spPr>
        <p:txBody>
          <a:bodyPr wrap="square" tIns="0" bIns="0" rtlCol="0" anchor="ctr">
            <a:noAutofit/>
          </a:bodyPr>
          <a:lstStyle/>
          <a:p>
            <a:pPr algn="l" rtl="0"/>
            <a:r>
              <a:rPr lang="fr-FR" sz="1050" noProof="1">
                <a:solidFill>
                  <a:schemeClr val="tx1"/>
                </a:solidFill>
                <a:effectLst>
                  <a:outerShdw blurRad="38100" dist="38100" dir="2700000" algn="tl">
                    <a:srgbClr val="000000">
                      <a:alpha val="43137"/>
                    </a:srgbClr>
                  </a:outerShdw>
                </a:effectLst>
              </a:rPr>
              <a:t>01</a:t>
            </a:r>
            <a:r>
              <a:rPr lang="fr-FR" sz="975" b="0" noProof="1">
                <a:solidFill>
                  <a:schemeClr val="tx1"/>
                </a:solidFill>
                <a:effectLst>
                  <a:outerShdw blurRad="38100" dist="38100" dir="2700000" algn="tl">
                    <a:srgbClr val="000000">
                      <a:alpha val="43137"/>
                    </a:srgbClr>
                  </a:outerShdw>
                </a:effectLst>
              </a:rPr>
              <a:t> mai</a:t>
            </a:r>
          </a:p>
        </p:txBody>
      </p:sp>
      <p:sp>
        <p:nvSpPr>
          <p:cNvPr id="1797" name="Zone de texte 1796"/>
          <p:cNvSpPr txBox="1"/>
          <p:nvPr/>
        </p:nvSpPr>
        <p:spPr>
          <a:xfrm>
            <a:off x="7369175" y="815717"/>
            <a:ext cx="1371600" cy="288036"/>
          </a:xfrm>
          <a:prstGeom prst="rect">
            <a:avLst/>
          </a:prstGeom>
          <a:noFill/>
        </p:spPr>
        <p:txBody>
          <a:bodyPr wrap="square" tIns="0" bIns="0" rtlCol="0" anchor="ctr">
            <a:noAutofit/>
          </a:bodyPr>
          <a:lstStyle/>
          <a:p>
            <a:pPr algn="l" rtl="0"/>
            <a:r>
              <a:rPr lang="fr-FR" sz="975" b="0" noProof="1">
                <a:solidFill>
                  <a:schemeClr val="tx1"/>
                </a:solidFill>
              </a:rPr>
              <a:t>2/3</a:t>
            </a:r>
          </a:p>
        </p:txBody>
      </p:sp>
      <p:sp>
        <p:nvSpPr>
          <p:cNvPr id="1798" name="Zone de texte 1797"/>
          <p:cNvSpPr txBox="1"/>
          <p:nvPr/>
        </p:nvSpPr>
        <p:spPr>
          <a:xfrm>
            <a:off x="409911" y="1501902"/>
            <a:ext cx="1371600" cy="288036"/>
          </a:xfrm>
          <a:prstGeom prst="rect">
            <a:avLst/>
          </a:prstGeom>
          <a:noFill/>
        </p:spPr>
        <p:txBody>
          <a:bodyPr wrap="square" tIns="0" bIns="0" rtlCol="0" anchor="ctr">
            <a:noAutofit/>
          </a:bodyPr>
          <a:lstStyle/>
          <a:p>
            <a:pPr algn="l" rtl="0"/>
            <a:r>
              <a:rPr lang="fr-FR" sz="975" b="0" noProof="1">
                <a:solidFill>
                  <a:schemeClr val="tx1"/>
                </a:solidFill>
              </a:rPr>
              <a:t>4</a:t>
            </a:r>
          </a:p>
        </p:txBody>
      </p:sp>
      <p:sp>
        <p:nvSpPr>
          <p:cNvPr id="1799" name="Zone de texte 1798"/>
          <p:cNvSpPr txBox="1"/>
          <p:nvPr/>
        </p:nvSpPr>
        <p:spPr>
          <a:xfrm>
            <a:off x="1786756" y="1501902"/>
            <a:ext cx="1371600" cy="288036"/>
          </a:xfrm>
          <a:prstGeom prst="rect">
            <a:avLst/>
          </a:prstGeom>
          <a:noFill/>
        </p:spPr>
        <p:txBody>
          <a:bodyPr wrap="square" tIns="0" bIns="0" rtlCol="0" anchor="ctr">
            <a:noAutofit/>
          </a:bodyPr>
          <a:lstStyle/>
          <a:p>
            <a:pPr algn="l" rtl="0"/>
            <a:r>
              <a:rPr lang="fr-FR" sz="975" b="0" noProof="1">
                <a:solidFill>
                  <a:schemeClr val="tx1"/>
                </a:solidFill>
              </a:rPr>
              <a:t>5</a:t>
            </a:r>
          </a:p>
        </p:txBody>
      </p:sp>
      <p:sp>
        <p:nvSpPr>
          <p:cNvPr id="1800" name="Zone de texte 1799"/>
          <p:cNvSpPr txBox="1"/>
          <p:nvPr/>
        </p:nvSpPr>
        <p:spPr>
          <a:xfrm>
            <a:off x="3192519" y="1501902"/>
            <a:ext cx="1371600" cy="288036"/>
          </a:xfrm>
          <a:prstGeom prst="rect">
            <a:avLst/>
          </a:prstGeom>
          <a:noFill/>
        </p:spPr>
        <p:txBody>
          <a:bodyPr wrap="square" tIns="0" bIns="0" rtlCol="0" anchor="ctr">
            <a:noAutofit/>
          </a:bodyPr>
          <a:lstStyle/>
          <a:p>
            <a:pPr algn="l" rtl="0"/>
            <a:r>
              <a:rPr lang="fr-FR" sz="975" b="0" noProof="1">
                <a:solidFill>
                  <a:schemeClr val="tx1"/>
                </a:solidFill>
              </a:rPr>
              <a:t>6</a:t>
            </a:r>
          </a:p>
        </p:txBody>
      </p:sp>
      <p:sp>
        <p:nvSpPr>
          <p:cNvPr id="1801" name="Zone de texte 1800"/>
          <p:cNvSpPr txBox="1"/>
          <p:nvPr/>
        </p:nvSpPr>
        <p:spPr>
          <a:xfrm>
            <a:off x="4571999" y="1501902"/>
            <a:ext cx="1371600" cy="288036"/>
          </a:xfrm>
          <a:prstGeom prst="rect">
            <a:avLst/>
          </a:prstGeom>
          <a:noFill/>
        </p:spPr>
        <p:txBody>
          <a:bodyPr wrap="square" tIns="0" bIns="0" rtlCol="0" anchor="ctr">
            <a:noAutofit/>
          </a:bodyPr>
          <a:lstStyle/>
          <a:p>
            <a:pPr algn="l" rtl="0"/>
            <a:r>
              <a:rPr lang="fr-FR" sz="975" b="0" noProof="1">
                <a:solidFill>
                  <a:schemeClr val="tx1"/>
                </a:solidFill>
              </a:rPr>
              <a:t>7</a:t>
            </a:r>
          </a:p>
        </p:txBody>
      </p:sp>
      <p:sp>
        <p:nvSpPr>
          <p:cNvPr id="1802" name="Zone de texte 1801"/>
          <p:cNvSpPr txBox="1"/>
          <p:nvPr/>
        </p:nvSpPr>
        <p:spPr>
          <a:xfrm>
            <a:off x="5972502" y="1501902"/>
            <a:ext cx="1371600" cy="288036"/>
          </a:xfrm>
          <a:prstGeom prst="rect">
            <a:avLst/>
          </a:prstGeom>
          <a:noFill/>
        </p:spPr>
        <p:txBody>
          <a:bodyPr wrap="square" tIns="0" bIns="0" rtlCol="0" anchor="ctr">
            <a:noAutofit/>
          </a:bodyPr>
          <a:lstStyle/>
          <a:p>
            <a:pPr algn="l" rtl="0"/>
            <a:r>
              <a:rPr lang="fr-FR" sz="975" b="0" noProof="1">
                <a:solidFill>
                  <a:schemeClr val="tx1"/>
                </a:solidFill>
              </a:rPr>
              <a:t>8</a:t>
            </a:r>
          </a:p>
        </p:txBody>
      </p:sp>
      <p:sp>
        <p:nvSpPr>
          <p:cNvPr id="1803" name="Zone de texte 1802"/>
          <p:cNvSpPr txBox="1"/>
          <p:nvPr/>
        </p:nvSpPr>
        <p:spPr>
          <a:xfrm>
            <a:off x="7369175" y="1501902"/>
            <a:ext cx="1371600" cy="288036"/>
          </a:xfrm>
          <a:prstGeom prst="rect">
            <a:avLst/>
          </a:prstGeom>
          <a:noFill/>
        </p:spPr>
        <p:txBody>
          <a:bodyPr wrap="square" tIns="0" bIns="0" rtlCol="0" anchor="ctr">
            <a:noAutofit/>
          </a:bodyPr>
          <a:lstStyle/>
          <a:p>
            <a:pPr algn="l" rtl="0"/>
            <a:r>
              <a:rPr lang="fr-FR" sz="975" b="0" noProof="1">
                <a:solidFill>
                  <a:schemeClr val="tx1"/>
                </a:solidFill>
              </a:rPr>
              <a:t>9/10</a:t>
            </a:r>
          </a:p>
        </p:txBody>
      </p:sp>
      <p:sp>
        <p:nvSpPr>
          <p:cNvPr id="1804" name="Zone de texte 1803"/>
          <p:cNvSpPr txBox="1"/>
          <p:nvPr/>
        </p:nvSpPr>
        <p:spPr>
          <a:xfrm>
            <a:off x="409911" y="2187702"/>
            <a:ext cx="1371600" cy="288036"/>
          </a:xfrm>
          <a:prstGeom prst="rect">
            <a:avLst/>
          </a:prstGeom>
          <a:noFill/>
        </p:spPr>
        <p:txBody>
          <a:bodyPr wrap="square" tIns="0" bIns="0" rtlCol="0" anchor="ctr">
            <a:noAutofit/>
          </a:bodyPr>
          <a:lstStyle/>
          <a:p>
            <a:pPr algn="l" rtl="0"/>
            <a:r>
              <a:rPr lang="fr-FR" sz="975" b="0" noProof="1">
                <a:solidFill>
                  <a:schemeClr val="tx1"/>
                </a:solidFill>
              </a:rPr>
              <a:t>11</a:t>
            </a:r>
          </a:p>
        </p:txBody>
      </p:sp>
      <p:sp>
        <p:nvSpPr>
          <p:cNvPr id="1805" name="Zone de texte 1804"/>
          <p:cNvSpPr txBox="1"/>
          <p:nvPr/>
        </p:nvSpPr>
        <p:spPr>
          <a:xfrm>
            <a:off x="1786756" y="2187702"/>
            <a:ext cx="1371600" cy="288036"/>
          </a:xfrm>
          <a:prstGeom prst="rect">
            <a:avLst/>
          </a:prstGeom>
          <a:noFill/>
        </p:spPr>
        <p:txBody>
          <a:bodyPr wrap="square" tIns="0" bIns="0" rtlCol="0" anchor="ctr">
            <a:noAutofit/>
          </a:bodyPr>
          <a:lstStyle/>
          <a:p>
            <a:pPr algn="l" rtl="0"/>
            <a:r>
              <a:rPr lang="fr-FR" sz="975" b="0" noProof="1">
                <a:solidFill>
                  <a:schemeClr val="tx1"/>
                </a:solidFill>
              </a:rPr>
              <a:t>12</a:t>
            </a:r>
          </a:p>
        </p:txBody>
      </p:sp>
      <p:sp>
        <p:nvSpPr>
          <p:cNvPr id="1806" name="Zone de texte 1805"/>
          <p:cNvSpPr txBox="1"/>
          <p:nvPr/>
        </p:nvSpPr>
        <p:spPr>
          <a:xfrm>
            <a:off x="3192519" y="2187702"/>
            <a:ext cx="1371600" cy="288036"/>
          </a:xfrm>
          <a:prstGeom prst="rect">
            <a:avLst/>
          </a:prstGeom>
          <a:noFill/>
        </p:spPr>
        <p:txBody>
          <a:bodyPr wrap="square" tIns="0" bIns="0" rtlCol="0" anchor="ctr">
            <a:noAutofit/>
          </a:bodyPr>
          <a:lstStyle/>
          <a:p>
            <a:pPr algn="l" rtl="0"/>
            <a:r>
              <a:rPr lang="fr-FR" sz="975" b="0" noProof="1">
                <a:solidFill>
                  <a:schemeClr val="tx1"/>
                </a:solidFill>
              </a:rPr>
              <a:t>13</a:t>
            </a:r>
          </a:p>
        </p:txBody>
      </p:sp>
      <p:sp>
        <p:nvSpPr>
          <p:cNvPr id="1807" name="Zone de texte 1806"/>
          <p:cNvSpPr txBox="1"/>
          <p:nvPr userDrawn="1"/>
        </p:nvSpPr>
        <p:spPr>
          <a:xfrm>
            <a:off x="4571999" y="2187702"/>
            <a:ext cx="1371600" cy="288036"/>
          </a:xfrm>
          <a:prstGeom prst="rect">
            <a:avLst/>
          </a:prstGeom>
          <a:noFill/>
        </p:spPr>
        <p:txBody>
          <a:bodyPr wrap="square" tIns="0" bIns="0" rtlCol="0" anchor="ctr">
            <a:noAutofit/>
          </a:bodyPr>
          <a:lstStyle/>
          <a:p>
            <a:pPr algn="l" rtl="0"/>
            <a:r>
              <a:rPr lang="fr-FR" sz="975" b="0" noProof="1">
                <a:solidFill>
                  <a:schemeClr val="tx1"/>
                </a:solidFill>
              </a:rPr>
              <a:t>14</a:t>
            </a:r>
          </a:p>
        </p:txBody>
      </p:sp>
      <p:sp>
        <p:nvSpPr>
          <p:cNvPr id="1808" name="Zone de texte 1807"/>
          <p:cNvSpPr txBox="1"/>
          <p:nvPr/>
        </p:nvSpPr>
        <p:spPr>
          <a:xfrm>
            <a:off x="5972502" y="2187702"/>
            <a:ext cx="1371600" cy="288036"/>
          </a:xfrm>
          <a:prstGeom prst="rect">
            <a:avLst/>
          </a:prstGeom>
          <a:noFill/>
        </p:spPr>
        <p:txBody>
          <a:bodyPr wrap="square" tIns="0" bIns="0" rtlCol="0" anchor="ctr">
            <a:noAutofit/>
          </a:bodyPr>
          <a:lstStyle/>
          <a:p>
            <a:pPr algn="l" rtl="0"/>
            <a:r>
              <a:rPr lang="fr-FR" sz="975" b="0" noProof="1">
                <a:solidFill>
                  <a:schemeClr val="tx1"/>
                </a:solidFill>
              </a:rPr>
              <a:t>15</a:t>
            </a:r>
          </a:p>
        </p:txBody>
      </p:sp>
      <p:sp>
        <p:nvSpPr>
          <p:cNvPr id="1809" name="Zone de texte 1808"/>
          <p:cNvSpPr txBox="1"/>
          <p:nvPr/>
        </p:nvSpPr>
        <p:spPr>
          <a:xfrm>
            <a:off x="7369175" y="2187702"/>
            <a:ext cx="1371600" cy="288036"/>
          </a:xfrm>
          <a:prstGeom prst="rect">
            <a:avLst/>
          </a:prstGeom>
          <a:noFill/>
        </p:spPr>
        <p:txBody>
          <a:bodyPr wrap="square" tIns="0" bIns="0" rtlCol="0" anchor="ctr">
            <a:noAutofit/>
          </a:bodyPr>
          <a:lstStyle/>
          <a:p>
            <a:pPr algn="l" rtl="0"/>
            <a:r>
              <a:rPr lang="fr-FR" sz="975" b="0" noProof="1">
                <a:solidFill>
                  <a:schemeClr val="tx1"/>
                </a:solidFill>
              </a:rPr>
              <a:t>16/17</a:t>
            </a:r>
          </a:p>
        </p:txBody>
      </p:sp>
      <p:sp>
        <p:nvSpPr>
          <p:cNvPr id="1810" name="Zone de texte 1809"/>
          <p:cNvSpPr txBox="1"/>
          <p:nvPr/>
        </p:nvSpPr>
        <p:spPr>
          <a:xfrm>
            <a:off x="409911" y="2873502"/>
            <a:ext cx="1371600" cy="288036"/>
          </a:xfrm>
          <a:prstGeom prst="rect">
            <a:avLst/>
          </a:prstGeom>
          <a:noFill/>
        </p:spPr>
        <p:txBody>
          <a:bodyPr wrap="square" tIns="0" bIns="0" rtlCol="0" anchor="ctr">
            <a:noAutofit/>
          </a:bodyPr>
          <a:lstStyle/>
          <a:p>
            <a:pPr algn="l" rtl="0"/>
            <a:r>
              <a:rPr lang="fr-FR" sz="975" b="0" noProof="1">
                <a:solidFill>
                  <a:schemeClr val="tx1"/>
                </a:solidFill>
              </a:rPr>
              <a:t>18</a:t>
            </a:r>
          </a:p>
        </p:txBody>
      </p:sp>
      <p:sp>
        <p:nvSpPr>
          <p:cNvPr id="1811" name="Zone de texte 1810"/>
          <p:cNvSpPr txBox="1"/>
          <p:nvPr/>
        </p:nvSpPr>
        <p:spPr>
          <a:xfrm>
            <a:off x="1786756" y="2873502"/>
            <a:ext cx="1371600" cy="288036"/>
          </a:xfrm>
          <a:prstGeom prst="rect">
            <a:avLst/>
          </a:prstGeom>
          <a:noFill/>
        </p:spPr>
        <p:txBody>
          <a:bodyPr wrap="square" tIns="0" bIns="0" rtlCol="0" anchor="ctr">
            <a:noAutofit/>
          </a:bodyPr>
          <a:lstStyle/>
          <a:p>
            <a:pPr algn="l" rtl="0"/>
            <a:r>
              <a:rPr lang="fr-FR" sz="975" b="0" noProof="1">
                <a:solidFill>
                  <a:schemeClr val="tx1"/>
                </a:solidFill>
              </a:rPr>
              <a:t>19</a:t>
            </a:r>
          </a:p>
        </p:txBody>
      </p:sp>
      <p:sp>
        <p:nvSpPr>
          <p:cNvPr id="1812" name="Zone de texte 1811"/>
          <p:cNvSpPr txBox="1"/>
          <p:nvPr/>
        </p:nvSpPr>
        <p:spPr>
          <a:xfrm>
            <a:off x="3192519" y="2873502"/>
            <a:ext cx="1371600" cy="288036"/>
          </a:xfrm>
          <a:prstGeom prst="rect">
            <a:avLst/>
          </a:prstGeom>
          <a:noFill/>
        </p:spPr>
        <p:txBody>
          <a:bodyPr wrap="square" tIns="0" bIns="0" rtlCol="0" anchor="ctr">
            <a:noAutofit/>
          </a:bodyPr>
          <a:lstStyle/>
          <a:p>
            <a:pPr algn="l" rtl="0"/>
            <a:r>
              <a:rPr lang="fr-FR" sz="975" b="0" noProof="1">
                <a:solidFill>
                  <a:schemeClr val="tx1"/>
                </a:solidFill>
              </a:rPr>
              <a:t>20</a:t>
            </a:r>
          </a:p>
        </p:txBody>
      </p:sp>
      <p:sp>
        <p:nvSpPr>
          <p:cNvPr id="1813" name="Zone de texte 1812"/>
          <p:cNvSpPr txBox="1"/>
          <p:nvPr/>
        </p:nvSpPr>
        <p:spPr>
          <a:xfrm>
            <a:off x="4571999" y="2873502"/>
            <a:ext cx="1371600" cy="288036"/>
          </a:xfrm>
          <a:prstGeom prst="rect">
            <a:avLst/>
          </a:prstGeom>
          <a:noFill/>
        </p:spPr>
        <p:txBody>
          <a:bodyPr wrap="square" tIns="0" bIns="0" rtlCol="0" anchor="ctr">
            <a:noAutofit/>
          </a:bodyPr>
          <a:lstStyle/>
          <a:p>
            <a:pPr algn="l" rtl="0"/>
            <a:r>
              <a:rPr lang="fr-FR" sz="975" b="0" noProof="1">
                <a:solidFill>
                  <a:schemeClr val="tx1"/>
                </a:solidFill>
              </a:rPr>
              <a:t>21</a:t>
            </a:r>
          </a:p>
        </p:txBody>
      </p:sp>
      <p:sp>
        <p:nvSpPr>
          <p:cNvPr id="1814" name="Zone de texte 1813"/>
          <p:cNvSpPr txBox="1"/>
          <p:nvPr/>
        </p:nvSpPr>
        <p:spPr>
          <a:xfrm>
            <a:off x="5972502" y="2873502"/>
            <a:ext cx="1371600" cy="288036"/>
          </a:xfrm>
          <a:prstGeom prst="rect">
            <a:avLst/>
          </a:prstGeom>
          <a:noFill/>
        </p:spPr>
        <p:txBody>
          <a:bodyPr wrap="square" tIns="0" bIns="0" rtlCol="0" anchor="ctr">
            <a:noAutofit/>
          </a:bodyPr>
          <a:lstStyle/>
          <a:p>
            <a:pPr algn="l" rtl="0"/>
            <a:r>
              <a:rPr lang="fr-FR" sz="975" b="0" noProof="1">
                <a:solidFill>
                  <a:schemeClr val="tx1"/>
                </a:solidFill>
              </a:rPr>
              <a:t>22</a:t>
            </a:r>
          </a:p>
        </p:txBody>
      </p:sp>
      <p:sp>
        <p:nvSpPr>
          <p:cNvPr id="1815" name="Zone de texte 1814"/>
          <p:cNvSpPr txBox="1"/>
          <p:nvPr/>
        </p:nvSpPr>
        <p:spPr>
          <a:xfrm>
            <a:off x="7369175" y="2873502"/>
            <a:ext cx="1371600" cy="288036"/>
          </a:xfrm>
          <a:prstGeom prst="rect">
            <a:avLst/>
          </a:prstGeom>
          <a:noFill/>
        </p:spPr>
        <p:txBody>
          <a:bodyPr wrap="square" tIns="0" bIns="0" rtlCol="0" anchor="ctr">
            <a:noAutofit/>
          </a:bodyPr>
          <a:lstStyle/>
          <a:p>
            <a:pPr algn="l" rtl="0"/>
            <a:r>
              <a:rPr lang="fr-FR" sz="975" b="0" noProof="1">
                <a:solidFill>
                  <a:schemeClr val="tx1"/>
                </a:solidFill>
              </a:rPr>
              <a:t>23/24</a:t>
            </a:r>
          </a:p>
        </p:txBody>
      </p:sp>
      <p:sp>
        <p:nvSpPr>
          <p:cNvPr id="1816" name="Zone de texte 1815"/>
          <p:cNvSpPr txBox="1"/>
          <p:nvPr/>
        </p:nvSpPr>
        <p:spPr>
          <a:xfrm>
            <a:off x="409911" y="3559302"/>
            <a:ext cx="1371600" cy="288036"/>
          </a:xfrm>
          <a:prstGeom prst="rect">
            <a:avLst/>
          </a:prstGeom>
          <a:noFill/>
        </p:spPr>
        <p:txBody>
          <a:bodyPr wrap="square" tIns="0" bIns="0" rtlCol="0" anchor="ctr">
            <a:noAutofit/>
          </a:bodyPr>
          <a:lstStyle/>
          <a:p>
            <a:pPr algn="l" rtl="0"/>
            <a:r>
              <a:rPr lang="fr-FR" sz="975" b="0" noProof="1">
                <a:solidFill>
                  <a:schemeClr val="tx1"/>
                </a:solidFill>
              </a:rPr>
              <a:t>25</a:t>
            </a:r>
          </a:p>
        </p:txBody>
      </p:sp>
      <p:sp>
        <p:nvSpPr>
          <p:cNvPr id="1817" name="Zone de texte 1816"/>
          <p:cNvSpPr txBox="1"/>
          <p:nvPr/>
        </p:nvSpPr>
        <p:spPr>
          <a:xfrm>
            <a:off x="1786756" y="3559302"/>
            <a:ext cx="1371600" cy="288036"/>
          </a:xfrm>
          <a:prstGeom prst="rect">
            <a:avLst/>
          </a:prstGeom>
          <a:noFill/>
        </p:spPr>
        <p:txBody>
          <a:bodyPr wrap="square" tIns="0" bIns="0" rtlCol="0" anchor="ctr">
            <a:noAutofit/>
          </a:bodyPr>
          <a:lstStyle/>
          <a:p>
            <a:pPr algn="l" rtl="0"/>
            <a:r>
              <a:rPr lang="fr-FR" sz="975" b="0" noProof="1">
                <a:solidFill>
                  <a:schemeClr val="tx1"/>
                </a:solidFill>
              </a:rPr>
              <a:t>26</a:t>
            </a:r>
          </a:p>
        </p:txBody>
      </p:sp>
      <p:sp>
        <p:nvSpPr>
          <p:cNvPr id="1818" name="Zone de texte 1817"/>
          <p:cNvSpPr txBox="1"/>
          <p:nvPr/>
        </p:nvSpPr>
        <p:spPr>
          <a:xfrm>
            <a:off x="3192519" y="3559302"/>
            <a:ext cx="1371600" cy="288036"/>
          </a:xfrm>
          <a:prstGeom prst="rect">
            <a:avLst/>
          </a:prstGeom>
          <a:noFill/>
        </p:spPr>
        <p:txBody>
          <a:bodyPr wrap="square" tIns="0" bIns="0" rtlCol="0" anchor="ctr">
            <a:noAutofit/>
          </a:bodyPr>
          <a:lstStyle/>
          <a:p>
            <a:pPr algn="l" rtl="0"/>
            <a:r>
              <a:rPr lang="fr-FR" sz="975" b="0" noProof="1">
                <a:solidFill>
                  <a:schemeClr val="tx1"/>
                </a:solidFill>
              </a:rPr>
              <a:t>27</a:t>
            </a:r>
          </a:p>
        </p:txBody>
      </p:sp>
      <p:sp>
        <p:nvSpPr>
          <p:cNvPr id="1819" name="Zone de texte 1818"/>
          <p:cNvSpPr txBox="1"/>
          <p:nvPr/>
        </p:nvSpPr>
        <p:spPr>
          <a:xfrm>
            <a:off x="4571999" y="3559302"/>
            <a:ext cx="1371600" cy="288036"/>
          </a:xfrm>
          <a:prstGeom prst="rect">
            <a:avLst/>
          </a:prstGeom>
          <a:noFill/>
        </p:spPr>
        <p:txBody>
          <a:bodyPr wrap="square" tIns="0" bIns="0" rtlCol="0" anchor="ctr">
            <a:noAutofit/>
          </a:bodyPr>
          <a:lstStyle>
            <a:defPPr>
              <a:defRPr lang="en-US"/>
            </a:defPPr>
            <a:lvl1pPr marR="0" indent="0" fontAlgn="auto">
              <a:lnSpc>
                <a:spcPct val="100000"/>
              </a:lnSpc>
              <a:spcBef>
                <a:spcPts val="0"/>
              </a:spcBef>
              <a:spcAft>
                <a:spcPts val="0"/>
              </a:spcAft>
              <a:buClrTx/>
              <a:buSzTx/>
              <a:buFontTx/>
              <a:buNone/>
              <a:tabLst/>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28</a:t>
            </a:r>
          </a:p>
        </p:txBody>
      </p:sp>
      <p:sp>
        <p:nvSpPr>
          <p:cNvPr id="1820" name="Zone de texte 1819"/>
          <p:cNvSpPr txBox="1"/>
          <p:nvPr/>
        </p:nvSpPr>
        <p:spPr>
          <a:xfrm>
            <a:off x="5972502" y="3559302"/>
            <a:ext cx="1371600" cy="288036"/>
          </a:xfrm>
          <a:prstGeom prst="rect">
            <a:avLst/>
          </a:prstGeom>
          <a:noFill/>
        </p:spPr>
        <p:txBody>
          <a:bodyPr wrap="square" tIns="0" bIns="0" rtlCol="0" anchor="ctr">
            <a:noAutofit/>
          </a:bodyPr>
          <a:lstStyle>
            <a:defPPr>
              <a:defRPr lang="en-US"/>
            </a:defPPr>
            <a:lvl1pPr lvl="0">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tx1"/>
                </a:solidFill>
              </a:rPr>
              <a:t>29</a:t>
            </a:r>
            <a:endParaRPr lang="fr-FR" sz="975" noProof="1"/>
          </a:p>
        </p:txBody>
      </p:sp>
      <p:sp>
        <p:nvSpPr>
          <p:cNvPr id="1821" name="Zone de texte 1820"/>
          <p:cNvSpPr txBox="1"/>
          <p:nvPr/>
        </p:nvSpPr>
        <p:spPr>
          <a:xfrm>
            <a:off x="7369175" y="3559302"/>
            <a:ext cx="1371600" cy="288036"/>
          </a:xfrm>
          <a:prstGeom prst="rect">
            <a:avLst/>
          </a:prstGeom>
          <a:noFill/>
        </p:spPr>
        <p:txBody>
          <a:bodyPr wrap="square" tIns="0" bIns="0" rtlCol="0" anchor="ctr">
            <a:noAutofit/>
          </a:bodyPr>
          <a:lstStyle>
            <a:defPPr>
              <a:defRPr lang="en-US"/>
            </a:defPPr>
            <a:lvl1pPr>
              <a:defRPr sz="1300" b="0">
                <a:solidFill>
                  <a:schemeClr val="bg2">
                    <a:lumMod val="90000"/>
                  </a:schemeClr>
                </a:solidFill>
              </a:defRPr>
            </a:lvl1pPr>
          </a:lstStyle>
          <a:p>
            <a:pPr lvl="0" rtl="0"/>
            <a:r>
              <a:rPr lang="fr-FR" sz="975" noProof="1">
                <a:solidFill>
                  <a:schemeClr val="tx1"/>
                </a:solidFill>
              </a:rPr>
              <a:t>30/31</a:t>
            </a:r>
          </a:p>
        </p:txBody>
      </p:sp>
      <p:sp>
        <p:nvSpPr>
          <p:cNvPr id="1828" name="Zone de texte 1827"/>
          <p:cNvSpPr txBox="1"/>
          <p:nvPr/>
        </p:nvSpPr>
        <p:spPr>
          <a:xfrm>
            <a:off x="358775" y="114300"/>
            <a:ext cx="8382000" cy="524282"/>
          </a:xfrm>
          <a:prstGeom prst="rect">
            <a:avLst/>
          </a:prstGeom>
          <a:noFill/>
        </p:spPr>
        <p:txBody>
          <a:bodyPr wrap="square" tIns="0" bIns="0" rtlCol="0" anchor="b">
            <a:noAutofit/>
          </a:bodyPr>
          <a:lstStyle/>
          <a:p>
            <a:pPr algn="l" rtl="0"/>
            <a:r>
              <a:rPr lang="fr-FR" sz="2700" b="0" noProof="1">
                <a:solidFill>
                  <a:schemeClr val="accent1"/>
                </a:solidFill>
              </a:rPr>
              <a:t>mai</a:t>
            </a:r>
          </a:p>
        </p:txBody>
      </p:sp>
      <p:sp>
        <p:nvSpPr>
          <p:cNvPr id="69" name="Zone de texte 68"/>
          <p:cNvSpPr txBox="1"/>
          <p:nvPr/>
        </p:nvSpPr>
        <p:spPr>
          <a:xfrm>
            <a:off x="409911" y="4251960"/>
            <a:ext cx="1371600" cy="288036"/>
          </a:xfrm>
          <a:prstGeom prst="rect">
            <a:avLst/>
          </a:prstGeom>
          <a:noFill/>
        </p:spPr>
        <p:txBody>
          <a:bodyPr wrap="square" tIns="0" bIns="0" rtlCol="0" anchor="ctr">
            <a:no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FR" sz="975" b="0" noProof="1">
                <a:solidFill>
                  <a:schemeClr val="bg2">
                    <a:lumMod val="90000"/>
                  </a:schemeClr>
                </a:solidFill>
              </a:rPr>
              <a:t>1er juin</a:t>
            </a:r>
          </a:p>
        </p:txBody>
      </p:sp>
      <p:sp>
        <p:nvSpPr>
          <p:cNvPr id="70" name="Zone de texte 69"/>
          <p:cNvSpPr txBox="1"/>
          <p:nvPr/>
        </p:nvSpPr>
        <p:spPr>
          <a:xfrm>
            <a:off x="1786756"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2</a:t>
            </a:r>
          </a:p>
        </p:txBody>
      </p:sp>
      <p:sp>
        <p:nvSpPr>
          <p:cNvPr id="71" name="Zone de texte 70"/>
          <p:cNvSpPr txBox="1"/>
          <p:nvPr/>
        </p:nvSpPr>
        <p:spPr>
          <a:xfrm>
            <a:off x="3192520"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3</a:t>
            </a:r>
          </a:p>
        </p:txBody>
      </p:sp>
      <p:sp>
        <p:nvSpPr>
          <p:cNvPr id="72" name="Zone de texte 71"/>
          <p:cNvSpPr txBox="1"/>
          <p:nvPr/>
        </p:nvSpPr>
        <p:spPr>
          <a:xfrm>
            <a:off x="4571999"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4</a:t>
            </a:r>
          </a:p>
        </p:txBody>
      </p:sp>
      <p:sp>
        <p:nvSpPr>
          <p:cNvPr id="73" name="Zone de texte 72"/>
          <p:cNvSpPr txBox="1"/>
          <p:nvPr/>
        </p:nvSpPr>
        <p:spPr>
          <a:xfrm>
            <a:off x="5972502"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5</a:t>
            </a:r>
          </a:p>
        </p:txBody>
      </p:sp>
      <p:sp>
        <p:nvSpPr>
          <p:cNvPr id="74" name="Zone de texte 73"/>
          <p:cNvSpPr txBox="1"/>
          <p:nvPr/>
        </p:nvSpPr>
        <p:spPr>
          <a:xfrm>
            <a:off x="7369175" y="4251960"/>
            <a:ext cx="1371600" cy="288036"/>
          </a:xfrm>
          <a:prstGeom prst="rect">
            <a:avLst/>
          </a:prstGeom>
          <a:noFill/>
        </p:spPr>
        <p:txBody>
          <a:bodyPr wrap="square" tIns="0" bIns="0" rtlCol="0" anchor="ctr">
            <a:noAutofit/>
          </a:bodyPr>
          <a:lstStyle/>
          <a:p>
            <a:pPr algn="l" rtl="0"/>
            <a:r>
              <a:rPr lang="fr-FR" sz="975" b="0" noProof="1">
                <a:solidFill>
                  <a:schemeClr val="bg2">
                    <a:lumMod val="90000"/>
                  </a:schemeClr>
                </a:solidFill>
              </a:rPr>
              <a:t>6/7</a:t>
            </a:r>
          </a:p>
        </p:txBody>
      </p:sp>
      <p:sp>
        <p:nvSpPr>
          <p:cNvPr id="34" name="Espace réservé du texte 2"/>
          <p:cNvSpPr>
            <a:spLocks noGrp="1"/>
          </p:cNvSpPr>
          <p:nvPr>
            <p:ph type="body" sz="quarter" idx="11" hasCustomPrompt="1"/>
          </p:nvPr>
        </p:nvSpPr>
        <p:spPr>
          <a:xfrm>
            <a:off x="39319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0" name="Espace réservé du texte 2"/>
          <p:cNvSpPr>
            <a:spLocks noGrp="1"/>
          </p:cNvSpPr>
          <p:nvPr>
            <p:ph type="body" sz="quarter" idx="17" hasCustomPrompt="1"/>
          </p:nvPr>
        </p:nvSpPr>
        <p:spPr>
          <a:xfrm>
            <a:off x="1783080"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6" name="Espace réservé du texte 2"/>
          <p:cNvSpPr>
            <a:spLocks noGrp="1"/>
          </p:cNvSpPr>
          <p:nvPr>
            <p:ph type="body" sz="quarter" idx="23" hasCustomPrompt="1"/>
          </p:nvPr>
        </p:nvSpPr>
        <p:spPr>
          <a:xfrm>
            <a:off x="318211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2" name="Espace réservé du texte 2"/>
          <p:cNvSpPr>
            <a:spLocks noGrp="1"/>
          </p:cNvSpPr>
          <p:nvPr>
            <p:ph type="body" sz="quarter" idx="29" hasCustomPrompt="1"/>
          </p:nvPr>
        </p:nvSpPr>
        <p:spPr>
          <a:xfrm>
            <a:off x="458292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8" name="Espace réservé du texte 2"/>
          <p:cNvSpPr>
            <a:spLocks noGrp="1"/>
          </p:cNvSpPr>
          <p:nvPr>
            <p:ph type="body" sz="quarter" idx="35" hasCustomPrompt="1"/>
          </p:nvPr>
        </p:nvSpPr>
        <p:spPr>
          <a:xfrm>
            <a:off x="5976051"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4" name="Espace réservé du texte 2"/>
          <p:cNvSpPr>
            <a:spLocks noGrp="1"/>
          </p:cNvSpPr>
          <p:nvPr>
            <p:ph type="body" sz="quarter" idx="41" hasCustomPrompt="1"/>
          </p:nvPr>
        </p:nvSpPr>
        <p:spPr>
          <a:xfrm>
            <a:off x="737920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3" name="Espace réservé du texte 2"/>
          <p:cNvSpPr>
            <a:spLocks noGrp="1"/>
          </p:cNvSpPr>
          <p:nvPr>
            <p:ph type="body" sz="quarter" idx="10" hasCustomPrompt="1"/>
          </p:nvPr>
        </p:nvSpPr>
        <p:spPr>
          <a:xfrm>
            <a:off x="39319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9" name="Espace réservé du texte 2"/>
          <p:cNvSpPr>
            <a:spLocks noGrp="1"/>
          </p:cNvSpPr>
          <p:nvPr>
            <p:ph type="body" sz="quarter" idx="16" hasCustomPrompt="1"/>
          </p:nvPr>
        </p:nvSpPr>
        <p:spPr>
          <a:xfrm>
            <a:off x="1783080"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5" name="Espace réservé du texte 2"/>
          <p:cNvSpPr>
            <a:spLocks noGrp="1"/>
          </p:cNvSpPr>
          <p:nvPr>
            <p:ph type="body" sz="quarter" idx="22" hasCustomPrompt="1"/>
          </p:nvPr>
        </p:nvSpPr>
        <p:spPr>
          <a:xfrm>
            <a:off x="318211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1" name="Espace réservé du texte 2"/>
          <p:cNvSpPr>
            <a:spLocks noGrp="1"/>
          </p:cNvSpPr>
          <p:nvPr>
            <p:ph type="body" sz="quarter" idx="28" hasCustomPrompt="1"/>
          </p:nvPr>
        </p:nvSpPr>
        <p:spPr>
          <a:xfrm>
            <a:off x="458292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7" name="Espace réservé du texte 2"/>
          <p:cNvSpPr>
            <a:spLocks noGrp="1"/>
          </p:cNvSpPr>
          <p:nvPr>
            <p:ph type="body" sz="quarter" idx="34" hasCustomPrompt="1"/>
          </p:nvPr>
        </p:nvSpPr>
        <p:spPr>
          <a:xfrm>
            <a:off x="5976051"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3" name="Espace réservé du texte 2"/>
          <p:cNvSpPr>
            <a:spLocks noGrp="1"/>
          </p:cNvSpPr>
          <p:nvPr>
            <p:ph type="body" sz="quarter" idx="40" hasCustomPrompt="1"/>
          </p:nvPr>
        </p:nvSpPr>
        <p:spPr>
          <a:xfrm>
            <a:off x="737920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5" name="Espace réservé du texte 2"/>
          <p:cNvSpPr>
            <a:spLocks noGrp="1"/>
          </p:cNvSpPr>
          <p:nvPr>
            <p:ph type="body" sz="quarter" idx="12" hasCustomPrompt="1"/>
          </p:nvPr>
        </p:nvSpPr>
        <p:spPr>
          <a:xfrm>
            <a:off x="39319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1" name="Espace réservé du texte 2"/>
          <p:cNvSpPr>
            <a:spLocks noGrp="1"/>
          </p:cNvSpPr>
          <p:nvPr>
            <p:ph type="body" sz="quarter" idx="18" hasCustomPrompt="1"/>
          </p:nvPr>
        </p:nvSpPr>
        <p:spPr>
          <a:xfrm>
            <a:off x="1783080"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7" name="Espace réservé du texte 2"/>
          <p:cNvSpPr>
            <a:spLocks noGrp="1"/>
          </p:cNvSpPr>
          <p:nvPr>
            <p:ph type="body" sz="quarter" idx="24" hasCustomPrompt="1"/>
          </p:nvPr>
        </p:nvSpPr>
        <p:spPr>
          <a:xfrm>
            <a:off x="318211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3" name="Espace réservé du texte 2"/>
          <p:cNvSpPr>
            <a:spLocks noGrp="1"/>
          </p:cNvSpPr>
          <p:nvPr>
            <p:ph type="body" sz="quarter" idx="30" hasCustomPrompt="1"/>
          </p:nvPr>
        </p:nvSpPr>
        <p:spPr>
          <a:xfrm>
            <a:off x="458292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9" name="Espace réservé du texte 2"/>
          <p:cNvSpPr>
            <a:spLocks noGrp="1"/>
          </p:cNvSpPr>
          <p:nvPr>
            <p:ph type="body" sz="quarter" idx="36" hasCustomPrompt="1"/>
          </p:nvPr>
        </p:nvSpPr>
        <p:spPr>
          <a:xfrm>
            <a:off x="5976051"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5" name="Espace réservé du texte 2"/>
          <p:cNvSpPr>
            <a:spLocks noGrp="1"/>
          </p:cNvSpPr>
          <p:nvPr>
            <p:ph type="body" sz="quarter" idx="42" hasCustomPrompt="1"/>
          </p:nvPr>
        </p:nvSpPr>
        <p:spPr>
          <a:xfrm>
            <a:off x="737920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6" name="Espace réservé du texte 2"/>
          <p:cNvSpPr>
            <a:spLocks noGrp="1"/>
          </p:cNvSpPr>
          <p:nvPr>
            <p:ph type="body" sz="quarter" idx="13" hasCustomPrompt="1"/>
          </p:nvPr>
        </p:nvSpPr>
        <p:spPr>
          <a:xfrm>
            <a:off x="39319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2" name="Espace réservé du texte 2"/>
          <p:cNvSpPr>
            <a:spLocks noGrp="1"/>
          </p:cNvSpPr>
          <p:nvPr>
            <p:ph type="body" sz="quarter" idx="19" hasCustomPrompt="1"/>
          </p:nvPr>
        </p:nvSpPr>
        <p:spPr>
          <a:xfrm>
            <a:off x="1783080"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8" name="Espace réservé du texte 2"/>
          <p:cNvSpPr>
            <a:spLocks noGrp="1"/>
          </p:cNvSpPr>
          <p:nvPr>
            <p:ph type="body" sz="quarter" idx="25" hasCustomPrompt="1"/>
          </p:nvPr>
        </p:nvSpPr>
        <p:spPr>
          <a:xfrm>
            <a:off x="318211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4" name="Espace réservé du texte 2"/>
          <p:cNvSpPr>
            <a:spLocks noGrp="1"/>
          </p:cNvSpPr>
          <p:nvPr>
            <p:ph type="body" sz="quarter" idx="31" hasCustomPrompt="1"/>
          </p:nvPr>
        </p:nvSpPr>
        <p:spPr>
          <a:xfrm>
            <a:off x="458292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0" name="Espace réservé du texte 2"/>
          <p:cNvSpPr>
            <a:spLocks noGrp="1"/>
          </p:cNvSpPr>
          <p:nvPr>
            <p:ph type="body" sz="quarter" idx="37" hasCustomPrompt="1"/>
          </p:nvPr>
        </p:nvSpPr>
        <p:spPr>
          <a:xfrm>
            <a:off x="5976051"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6" name="Espace réservé du texte 2"/>
          <p:cNvSpPr>
            <a:spLocks noGrp="1"/>
          </p:cNvSpPr>
          <p:nvPr>
            <p:ph type="body" sz="quarter" idx="43" hasCustomPrompt="1"/>
          </p:nvPr>
        </p:nvSpPr>
        <p:spPr>
          <a:xfrm>
            <a:off x="737920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7" name="Espace réservé du texte 2"/>
          <p:cNvSpPr>
            <a:spLocks noGrp="1"/>
          </p:cNvSpPr>
          <p:nvPr>
            <p:ph type="body" sz="quarter" idx="14" hasCustomPrompt="1"/>
          </p:nvPr>
        </p:nvSpPr>
        <p:spPr>
          <a:xfrm>
            <a:off x="39319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3" name="Espace réservé du texte 2"/>
          <p:cNvSpPr>
            <a:spLocks noGrp="1"/>
          </p:cNvSpPr>
          <p:nvPr>
            <p:ph type="body" sz="quarter" idx="20" hasCustomPrompt="1"/>
          </p:nvPr>
        </p:nvSpPr>
        <p:spPr>
          <a:xfrm>
            <a:off x="1783080"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9" name="Espace réservé du texte 2"/>
          <p:cNvSpPr>
            <a:spLocks noGrp="1"/>
          </p:cNvSpPr>
          <p:nvPr>
            <p:ph type="body" sz="quarter" idx="26" hasCustomPrompt="1"/>
          </p:nvPr>
        </p:nvSpPr>
        <p:spPr>
          <a:xfrm>
            <a:off x="318211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5" name="Espace réservé du texte 2"/>
          <p:cNvSpPr>
            <a:spLocks noGrp="1"/>
          </p:cNvSpPr>
          <p:nvPr>
            <p:ph type="body" sz="quarter" idx="32" hasCustomPrompt="1"/>
          </p:nvPr>
        </p:nvSpPr>
        <p:spPr>
          <a:xfrm>
            <a:off x="458292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1" name="Espace réservé du texte 2"/>
          <p:cNvSpPr>
            <a:spLocks noGrp="1"/>
          </p:cNvSpPr>
          <p:nvPr>
            <p:ph type="body" sz="quarter" idx="38" hasCustomPrompt="1"/>
          </p:nvPr>
        </p:nvSpPr>
        <p:spPr>
          <a:xfrm>
            <a:off x="5976051"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7" name="Espace réservé du texte 2"/>
          <p:cNvSpPr>
            <a:spLocks noGrp="1"/>
          </p:cNvSpPr>
          <p:nvPr>
            <p:ph type="body" sz="quarter" idx="44" hasCustomPrompt="1"/>
          </p:nvPr>
        </p:nvSpPr>
        <p:spPr>
          <a:xfrm>
            <a:off x="737920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8" name="Espace réservé du texte 2"/>
          <p:cNvSpPr>
            <a:spLocks noGrp="1"/>
          </p:cNvSpPr>
          <p:nvPr>
            <p:ph type="body" sz="quarter" idx="15" hasCustomPrompt="1"/>
          </p:nvPr>
        </p:nvSpPr>
        <p:spPr>
          <a:xfrm>
            <a:off x="39319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4" name="Espace réservé du texte 2"/>
          <p:cNvSpPr>
            <a:spLocks noGrp="1"/>
          </p:cNvSpPr>
          <p:nvPr>
            <p:ph type="body" sz="quarter" idx="21" hasCustomPrompt="1"/>
          </p:nvPr>
        </p:nvSpPr>
        <p:spPr>
          <a:xfrm>
            <a:off x="1783080"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0" name="Espace réservé du texte 2"/>
          <p:cNvSpPr>
            <a:spLocks noGrp="1"/>
          </p:cNvSpPr>
          <p:nvPr>
            <p:ph type="body" sz="quarter" idx="27" hasCustomPrompt="1"/>
          </p:nvPr>
        </p:nvSpPr>
        <p:spPr>
          <a:xfrm>
            <a:off x="318211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6" name="Espace réservé du texte 2"/>
          <p:cNvSpPr>
            <a:spLocks noGrp="1"/>
          </p:cNvSpPr>
          <p:nvPr>
            <p:ph type="body" sz="quarter" idx="33" hasCustomPrompt="1"/>
          </p:nvPr>
        </p:nvSpPr>
        <p:spPr>
          <a:xfrm>
            <a:off x="458292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2" name="Espace réservé du texte 2"/>
          <p:cNvSpPr>
            <a:spLocks noGrp="1"/>
          </p:cNvSpPr>
          <p:nvPr>
            <p:ph type="body" sz="quarter" idx="39" hasCustomPrompt="1"/>
          </p:nvPr>
        </p:nvSpPr>
        <p:spPr>
          <a:xfrm>
            <a:off x="5976051"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8" name="Espace réservé du texte 2"/>
          <p:cNvSpPr>
            <a:spLocks noGrp="1"/>
          </p:cNvSpPr>
          <p:nvPr>
            <p:ph type="body" sz="quarter" idx="45" hasCustomPrompt="1"/>
          </p:nvPr>
        </p:nvSpPr>
        <p:spPr>
          <a:xfrm>
            <a:off x="737920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2" name="Espace réservé de la date 1"/>
          <p:cNvSpPr>
            <a:spLocks noGrp="1"/>
          </p:cNvSpPr>
          <p:nvPr>
            <p:ph type="dt" sz="half" idx="46"/>
          </p:nvPr>
        </p:nvSpPr>
        <p:spPr/>
        <p:txBody>
          <a:bodyPr rtlCol="0"/>
          <a:lstStyle/>
          <a:p>
            <a:pPr rtl="0"/>
            <a:fld id="{09EE6102-6121-4B47-A72E-5F23CB777554}" type="datetime1">
              <a:rPr lang="fr-FR" noProof="1" smtClean="0"/>
              <a:t>10/04/2020</a:t>
            </a:fld>
            <a:endParaRPr lang="fr-FR" noProof="1"/>
          </a:p>
        </p:txBody>
      </p:sp>
      <p:sp>
        <p:nvSpPr>
          <p:cNvPr id="3" name="Espace réservé du pied de page 2"/>
          <p:cNvSpPr>
            <a:spLocks noGrp="1"/>
          </p:cNvSpPr>
          <p:nvPr>
            <p:ph type="ftr" sz="quarter" idx="47"/>
          </p:nvPr>
        </p:nvSpPr>
        <p:spPr/>
        <p:txBody>
          <a:bodyPr rtlCol="0"/>
          <a:lstStyle/>
          <a:p>
            <a:pPr rtl="0"/>
            <a:endParaRPr lang="fr-FR" noProof="1"/>
          </a:p>
        </p:txBody>
      </p:sp>
      <p:sp>
        <p:nvSpPr>
          <p:cNvPr id="4" name="Espace réservé du numéro de diapositive 3"/>
          <p:cNvSpPr>
            <a:spLocks noGrp="1"/>
          </p:cNvSpPr>
          <p:nvPr>
            <p:ph type="sldNum" sz="quarter" idx="48"/>
          </p:nvPr>
        </p:nvSpPr>
        <p:spPr/>
        <p:txBody>
          <a:bodyPr rtlCol="0"/>
          <a:lstStyle/>
          <a:p>
            <a:pPr rtl="0"/>
            <a:fld id="{53CB5F7B-7C15-41FD-9488-0FCC5C0A130E}" type="slidenum">
              <a:rPr lang="fr-FR" noProof="1" dirty="0" smtClean="0"/>
              <a:pPr rtl="0"/>
              <a:t>‹N°›</a:t>
            </a:fld>
            <a:endParaRPr lang="fr-FR" noProof="1"/>
          </a:p>
        </p:txBody>
      </p:sp>
    </p:spTree>
    <p:extLst>
      <p:ext uri="{BB962C8B-B14F-4D97-AF65-F5344CB8AC3E}">
        <p14:creationId xmlns:p14="http://schemas.microsoft.com/office/powerpoint/2010/main" val="56746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54713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166207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70848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417245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356804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708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9380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5979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27027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931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6920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59331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29836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401734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85540239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8282339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3014734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394463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766852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9545366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5161523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73818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435269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00936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8747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48819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125110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853747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8007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28035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343444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168399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91202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521001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434192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13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6616051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9023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2439186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09071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09784021"/>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09752942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5273325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9380960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596974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7422727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399978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0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84" r:id="rId27"/>
    <p:sldLayoutId id="2147484085" r:id="rId28"/>
    <p:sldLayoutId id="2147484086" r:id="rId29"/>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01409400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1156613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cisco.webex.com/cisco-fr/ldr.php?RCID=c795f0241d65400191f96838fe72a73f"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netacad.com/fr" TargetMode="External"/><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jpg"/><Relationship Id="rId5" Type="http://schemas.openxmlformats.org/officeDocument/2006/relationships/image" Target="../media/image5.tif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netacad.com/fr" TargetMode="External"/><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www.reseaucerta.org/sites/default/files/partenariats/FAQNetAcadComptes.pdf"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forms.office.com/Pages/ResponsePage.aspx?id=5iv5Mi5G0E-W9FRvUdDSievlz4h_36hCmnAnHnT38cBUMzRRNTRPMDRNSEY4WElMS1VGU0JaUkc4Mi4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etacad.com/fr" TargetMode="External"/><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seaucerta.org/partenaires/cisco/formations" TargetMode="External"/><Relationship Id="rId2" Type="http://schemas.openxmlformats.org/officeDocument/2006/relationships/hyperlink" Target="https://www.reseaucerta.org/partenaires/cisco" TargetMode="External"/><Relationship Id="rId1" Type="http://schemas.openxmlformats.org/officeDocument/2006/relationships/slideLayout" Target="../slideLayouts/slideLayout12.xml"/><Relationship Id="rId6" Type="http://schemas.openxmlformats.org/officeDocument/2006/relationships/hyperlink" Target="https://cisco.webex.com/cisco-fr/ldr.php?RCID=c795f0241d65400191f96838fe72a73f" TargetMode="Externa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www.reseaucerta.org/partenaires/cisco/faq-formation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partenariat-cisco-netacad@reseaucerta.org" TargetMode="External"/><Relationship Id="rId2" Type="http://schemas.openxmlformats.org/officeDocument/2006/relationships/hyperlink" Target="mailto:certa_formations_cisco_cybersecurity@listes.reseaucerta.org" TargetMode="External"/><Relationship Id="rId1" Type="http://schemas.openxmlformats.org/officeDocument/2006/relationships/slideLayout" Target="../slideLayouts/slideLayout12.xml"/><Relationship Id="rId6" Type="http://schemas.openxmlformats.org/officeDocument/2006/relationships/hyperlink" Target="mailto:cdolinse@cisco.com" TargetMode="Externa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forms.office.com/Pages/ResponsePage.aspx?id=5iv5Mi5G0E-W9FRvUdDSievlz4h_36hCmnAnHnT38cBUMzRRNTRPMDRNSEY4WElMS1VGU0JaUkc4Mi4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acad.com/fr/courses/security/cybersecurity-essentials" TargetMode="External"/><Relationship Id="rId2" Type="http://schemas.openxmlformats.org/officeDocument/2006/relationships/hyperlink" Target="https://www.netacad.com/fr/courses/security/introduction-cybersecurity" TargetMode="External"/><Relationship Id="rId1" Type="http://schemas.openxmlformats.org/officeDocument/2006/relationships/slideLayout" Target="../slideLayouts/slideLayout12.xml"/><Relationship Id="rId5" Type="http://schemas.openxmlformats.org/officeDocument/2006/relationships/hyperlink" Target="https://www.netacad.com/" TargetMode="External"/><Relationship Id="rId4" Type="http://schemas.openxmlformats.org/officeDocument/2006/relationships/hyperlink" Target="https://www.netacad.com/fr/courses/security/ccna-cybersecurity-oper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20BCDD-4468-4BC4-AFA9-F22304489DA7}"/>
              </a:ext>
            </a:extLst>
          </p:cNvPr>
          <p:cNvSpPr>
            <a:spLocks noGrp="1"/>
          </p:cNvSpPr>
          <p:nvPr>
            <p:ph type="subTitle" idx="1"/>
          </p:nvPr>
        </p:nvSpPr>
        <p:spPr/>
        <p:txBody>
          <a:bodyPr/>
          <a:lstStyle/>
          <a:p>
            <a:r>
              <a:rPr lang="fr-FR" sz="1800" dirty="0"/>
              <a:t>8 avril 2020</a:t>
            </a:r>
          </a:p>
        </p:txBody>
      </p:sp>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600" b="1" kern="0" dirty="0"/>
              <a:t>Formations </a:t>
            </a:r>
            <a:r>
              <a:rPr lang="en-US" sz="3600" b="1" kern="0" dirty="0" err="1"/>
              <a:t>Cybersécurité</a:t>
            </a:r>
            <a:r>
              <a:rPr lang="en-US" sz="3600" b="1" kern="0" dirty="0"/>
              <a:t> CERTA-Cisco</a:t>
            </a:r>
            <a:endParaRPr lang="fr-FR" sz="3600" dirty="0"/>
          </a:p>
        </p:txBody>
      </p:sp>
      <p:pic>
        <p:nvPicPr>
          <p:cNvPr id="7" name="Image 6">
            <a:extLst>
              <a:ext uri="{FF2B5EF4-FFF2-40B4-BE49-F238E27FC236}">
                <a16:creationId xmlns:a16="http://schemas.microsoft.com/office/drawing/2014/main" id="{49DB108F-BC15-48AA-A956-EAC510DB95FC}"/>
              </a:ext>
            </a:extLst>
          </p:cNvPr>
          <p:cNvPicPr>
            <a:picLocks noChangeAspect="1"/>
          </p:cNvPicPr>
          <p:nvPr/>
        </p:nvPicPr>
        <p:blipFill>
          <a:blip r:embed="rId2"/>
          <a:stretch>
            <a:fillRect/>
          </a:stretch>
        </p:blipFill>
        <p:spPr>
          <a:xfrm>
            <a:off x="4173621" y="275826"/>
            <a:ext cx="4712774" cy="1073395"/>
          </a:xfrm>
          <a:prstGeom prst="rect">
            <a:avLst/>
          </a:prstGeom>
        </p:spPr>
      </p:pic>
    </p:spTree>
    <p:extLst>
      <p:ext uri="{BB962C8B-B14F-4D97-AF65-F5344CB8AC3E}">
        <p14:creationId xmlns:p14="http://schemas.microsoft.com/office/powerpoint/2010/main" val="15741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FE675-3F7B-4A4D-8B18-6A94798E1242}"/>
              </a:ext>
            </a:extLst>
          </p:cNvPr>
          <p:cNvSpPr>
            <a:spLocks noGrp="1"/>
          </p:cNvSpPr>
          <p:nvPr>
            <p:ph type="title"/>
          </p:nvPr>
        </p:nvSpPr>
        <p:spPr/>
        <p:txBody>
          <a:bodyPr/>
          <a:lstStyle/>
          <a:p>
            <a:r>
              <a:rPr lang="en-US" dirty="0" err="1"/>
              <a:t>Statistiques</a:t>
            </a:r>
            <a:r>
              <a:rPr lang="en-US" dirty="0"/>
              <a:t> - </a:t>
            </a:r>
            <a:r>
              <a:rPr lang="en-US" dirty="0" err="1"/>
              <a:t>suivi</a:t>
            </a:r>
            <a:endParaRPr lang="en-US" dirty="0"/>
          </a:p>
        </p:txBody>
      </p:sp>
      <p:sp>
        <p:nvSpPr>
          <p:cNvPr id="4" name="Espace réservé du texte 2">
            <a:extLst>
              <a:ext uri="{FF2B5EF4-FFF2-40B4-BE49-F238E27FC236}">
                <a16:creationId xmlns:a16="http://schemas.microsoft.com/office/drawing/2014/main" id="{A375DBEC-ABFD-47FA-AA03-08382AB3D5AB}"/>
              </a:ext>
            </a:extLst>
          </p:cNvPr>
          <p:cNvSpPr txBox="1">
            <a:spLocks/>
          </p:cNvSpPr>
          <p:nvPr/>
        </p:nvSpPr>
        <p:spPr>
          <a:xfrm>
            <a:off x="533399" y="1205898"/>
            <a:ext cx="3886200" cy="3083094"/>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r-FR"/>
              <a:t>Introduction à la cybersécurité</a:t>
            </a:r>
          </a:p>
          <a:p>
            <a:endParaRPr lang="fr-FR"/>
          </a:p>
          <a:p>
            <a:endParaRPr lang="fr-FR"/>
          </a:p>
          <a:p>
            <a:r>
              <a:rPr lang="fr-FR"/>
              <a:t>Cybersécurité Essentials</a:t>
            </a:r>
          </a:p>
          <a:p>
            <a:endParaRPr lang="fr-FR"/>
          </a:p>
          <a:p>
            <a:endParaRPr lang="fr-FR"/>
          </a:p>
          <a:p>
            <a:r>
              <a:rPr lang="fr-FR"/>
              <a:t>CCNA Cyberops</a:t>
            </a:r>
          </a:p>
        </p:txBody>
      </p:sp>
      <p:pic>
        <p:nvPicPr>
          <p:cNvPr id="5" name="Image 4">
            <a:extLst>
              <a:ext uri="{FF2B5EF4-FFF2-40B4-BE49-F238E27FC236}">
                <a16:creationId xmlns:a16="http://schemas.microsoft.com/office/drawing/2014/main" id="{F591DFC3-5B2D-48D3-9DEC-219924F0BEEA}"/>
              </a:ext>
            </a:extLst>
          </p:cNvPr>
          <p:cNvPicPr>
            <a:picLocks noChangeAspect="1"/>
          </p:cNvPicPr>
          <p:nvPr/>
        </p:nvPicPr>
        <p:blipFill rotWithShape="1">
          <a:blip r:embed="rId2"/>
          <a:srcRect t="-6852" b="2505"/>
          <a:stretch/>
        </p:blipFill>
        <p:spPr>
          <a:xfrm>
            <a:off x="3980427" y="324000"/>
            <a:ext cx="2718539" cy="1728000"/>
          </a:xfrm>
          <a:prstGeom prst="rect">
            <a:avLst/>
          </a:prstGeom>
        </p:spPr>
      </p:pic>
      <p:pic>
        <p:nvPicPr>
          <p:cNvPr id="6" name="Image 5">
            <a:extLst>
              <a:ext uri="{FF2B5EF4-FFF2-40B4-BE49-F238E27FC236}">
                <a16:creationId xmlns:a16="http://schemas.microsoft.com/office/drawing/2014/main" id="{AC4629EA-9EA7-4EBB-AC0A-772258FFE279}"/>
              </a:ext>
            </a:extLst>
          </p:cNvPr>
          <p:cNvPicPr>
            <a:picLocks noChangeAspect="1"/>
          </p:cNvPicPr>
          <p:nvPr/>
        </p:nvPicPr>
        <p:blipFill>
          <a:blip r:embed="rId3"/>
          <a:stretch>
            <a:fillRect/>
          </a:stretch>
        </p:blipFill>
        <p:spPr>
          <a:xfrm>
            <a:off x="4288899" y="2140473"/>
            <a:ext cx="2068154" cy="1507751"/>
          </a:xfrm>
          <a:prstGeom prst="rect">
            <a:avLst/>
          </a:prstGeom>
        </p:spPr>
      </p:pic>
      <p:pic>
        <p:nvPicPr>
          <p:cNvPr id="7" name="Image 6">
            <a:extLst>
              <a:ext uri="{FF2B5EF4-FFF2-40B4-BE49-F238E27FC236}">
                <a16:creationId xmlns:a16="http://schemas.microsoft.com/office/drawing/2014/main" id="{E63BC530-6788-4EF8-B485-4C48B98A0CB0}"/>
              </a:ext>
            </a:extLst>
          </p:cNvPr>
          <p:cNvPicPr>
            <a:picLocks noChangeAspect="1"/>
          </p:cNvPicPr>
          <p:nvPr/>
        </p:nvPicPr>
        <p:blipFill>
          <a:blip r:embed="rId4"/>
          <a:stretch>
            <a:fillRect/>
          </a:stretch>
        </p:blipFill>
        <p:spPr>
          <a:xfrm>
            <a:off x="2557200" y="3259306"/>
            <a:ext cx="1382582" cy="1542881"/>
          </a:xfrm>
          <a:prstGeom prst="rect">
            <a:avLst/>
          </a:prstGeom>
        </p:spPr>
      </p:pic>
    </p:spTree>
    <p:extLst>
      <p:ext uri="{BB962C8B-B14F-4D97-AF65-F5344CB8AC3E}">
        <p14:creationId xmlns:p14="http://schemas.microsoft.com/office/powerpoint/2010/main" val="3327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200" b="1" kern="0" dirty="0"/>
              <a:t>Formations Cisco </a:t>
            </a:r>
            <a:r>
              <a:rPr lang="en-US" sz="3200" b="1" kern="0" dirty="0" err="1"/>
              <a:t>Cybersécurité</a:t>
            </a:r>
            <a:r>
              <a:rPr lang="en-US" sz="3200" b="1" kern="0" dirty="0"/>
              <a:t>   </a:t>
            </a:r>
            <a:br>
              <a:rPr lang="en-US" sz="3200" b="1" kern="0" dirty="0"/>
            </a:br>
            <a:r>
              <a:rPr lang="en-US" sz="3200" b="1" kern="0" dirty="0" err="1"/>
              <a:t>Référentiel</a:t>
            </a:r>
            <a:r>
              <a:rPr lang="en-US" sz="3200" b="1" kern="0" dirty="0"/>
              <a:t> BTS SIO </a:t>
            </a:r>
            <a:r>
              <a:rPr lang="en-US" sz="3200" b="1" kern="0" dirty="0" err="1"/>
              <a:t>saison</a:t>
            </a:r>
            <a:r>
              <a:rPr lang="en-US" sz="3200" b="1" kern="0" dirty="0"/>
              <a:t> 2</a:t>
            </a:r>
            <a:endParaRPr lang="fr-FR" sz="3200" dirty="0"/>
          </a:p>
        </p:txBody>
      </p:sp>
      <p:pic>
        <p:nvPicPr>
          <p:cNvPr id="8" name="Image 7">
            <a:extLst>
              <a:ext uri="{FF2B5EF4-FFF2-40B4-BE49-F238E27FC236}">
                <a16:creationId xmlns:a16="http://schemas.microsoft.com/office/drawing/2014/main" id="{92FE4C01-5735-41F0-8B1C-61630FE465B4}"/>
              </a:ext>
            </a:extLst>
          </p:cNvPr>
          <p:cNvPicPr>
            <a:picLocks noChangeAspect="1"/>
          </p:cNvPicPr>
          <p:nvPr/>
        </p:nvPicPr>
        <p:blipFill>
          <a:blip r:embed="rId2"/>
          <a:stretch>
            <a:fillRect/>
          </a:stretch>
        </p:blipFill>
        <p:spPr>
          <a:xfrm>
            <a:off x="4173621" y="275826"/>
            <a:ext cx="4712774" cy="1073395"/>
          </a:xfrm>
          <a:prstGeom prst="rect">
            <a:avLst/>
          </a:prstGeom>
        </p:spPr>
      </p:pic>
      <p:sp>
        <p:nvSpPr>
          <p:cNvPr id="14" name="Sous-titre 1">
            <a:extLst>
              <a:ext uri="{FF2B5EF4-FFF2-40B4-BE49-F238E27FC236}">
                <a16:creationId xmlns:a16="http://schemas.microsoft.com/office/drawing/2014/main" id="{2EC2F164-EE8C-4D81-8F3C-70E8F808CEB8}"/>
              </a:ext>
            </a:extLst>
          </p:cNvPr>
          <p:cNvSpPr>
            <a:spLocks noGrp="1"/>
          </p:cNvSpPr>
          <p:nvPr>
            <p:ph type="subTitle" idx="1"/>
          </p:nvPr>
        </p:nvSpPr>
        <p:spPr>
          <a:xfrm>
            <a:off x="469497" y="3769380"/>
            <a:ext cx="6149964" cy="288131"/>
          </a:xfrm>
        </p:spPr>
        <p:txBody>
          <a:bodyPr/>
          <a:lstStyle/>
          <a:p>
            <a:r>
              <a:rPr lang="fr-FR" sz="2000" dirty="0"/>
              <a:t>Pascal Moussier, Valérie Martinez et Olivier Korn</a:t>
            </a:r>
          </a:p>
        </p:txBody>
      </p:sp>
      <p:sp>
        <p:nvSpPr>
          <p:cNvPr id="15" name="Espace réservé du texte 2">
            <a:extLst>
              <a:ext uri="{FF2B5EF4-FFF2-40B4-BE49-F238E27FC236}">
                <a16:creationId xmlns:a16="http://schemas.microsoft.com/office/drawing/2014/main" id="{664233BA-57C9-4090-B277-54FA0667066A}"/>
              </a:ext>
            </a:extLst>
          </p:cNvPr>
          <p:cNvSpPr>
            <a:spLocks noGrp="1"/>
          </p:cNvSpPr>
          <p:nvPr>
            <p:ph type="body" sz="quarter" idx="11"/>
          </p:nvPr>
        </p:nvSpPr>
        <p:spPr>
          <a:xfrm>
            <a:off x="469497" y="4009377"/>
            <a:ext cx="5126698" cy="288131"/>
          </a:xfrm>
        </p:spPr>
        <p:txBody>
          <a:bodyPr lIns="91420" tIns="45710" rIns="91420" bIns="45710" anchor="t"/>
          <a:lstStyle/>
          <a:p>
            <a:r>
              <a:rPr lang="fr-FR" dirty="0">
                <a:latin typeface="Arial"/>
                <a:cs typeface="Arial"/>
              </a:rPr>
              <a:t>Enseignants BTSSIO SISR, Instructeurs ITC CERTA</a:t>
            </a:r>
          </a:p>
        </p:txBody>
      </p:sp>
      <p:sp>
        <p:nvSpPr>
          <p:cNvPr id="16" name="Espace réservé du texte 3">
            <a:extLst>
              <a:ext uri="{FF2B5EF4-FFF2-40B4-BE49-F238E27FC236}">
                <a16:creationId xmlns:a16="http://schemas.microsoft.com/office/drawing/2014/main" id="{98C1D58E-D0A8-4C78-9439-DD6B821FB6EE}"/>
              </a:ext>
            </a:extLst>
          </p:cNvPr>
          <p:cNvSpPr>
            <a:spLocks noGrp="1"/>
          </p:cNvSpPr>
          <p:nvPr>
            <p:ph type="body" sz="quarter" idx="12"/>
          </p:nvPr>
        </p:nvSpPr>
        <p:spPr>
          <a:xfrm>
            <a:off x="469497" y="4309008"/>
            <a:ext cx="5126698" cy="288131"/>
          </a:xfrm>
        </p:spPr>
        <p:txBody>
          <a:bodyPr/>
          <a:lstStyle/>
          <a:p>
            <a:r>
              <a:rPr lang="fr-FR" dirty="0"/>
              <a:t>8 Avril 2020</a:t>
            </a:r>
          </a:p>
        </p:txBody>
      </p:sp>
    </p:spTree>
    <p:extLst>
      <p:ext uri="{BB962C8B-B14F-4D97-AF65-F5344CB8AC3E}">
        <p14:creationId xmlns:p14="http://schemas.microsoft.com/office/powerpoint/2010/main" val="262625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a:t>Introduction to </a:t>
            </a:r>
            <a:r>
              <a:rPr lang="fr-FR" err="1"/>
              <a:t>Cybersecurity</a:t>
            </a:r>
            <a:r>
              <a:rPr lang="fr-FR"/>
              <a:t> </a:t>
            </a:r>
          </a:p>
        </p:txBody>
      </p:sp>
      <p:sp>
        <p:nvSpPr>
          <p:cNvPr id="9" name="TextBox 8"/>
          <p:cNvSpPr txBox="1"/>
          <p:nvPr/>
        </p:nvSpPr>
        <p:spPr>
          <a:xfrm>
            <a:off x="440778" y="1112942"/>
            <a:ext cx="4037812" cy="1172116"/>
          </a:xfrm>
          <a:prstGeom prst="rect">
            <a:avLst/>
          </a:prstGeom>
          <a:noFill/>
        </p:spPr>
        <p:txBody>
          <a:bodyPr wrap="square" lIns="0" tIns="0" rIns="0" bIns="0" rtlCol="0" anchor="t">
            <a:spAutoFit/>
          </a:bodyPr>
          <a:lstStyle/>
          <a:p>
            <a:r>
              <a:rPr lang="fr-FR" sz="900" dirty="0">
                <a:latin typeface="Arial"/>
                <a:ea typeface="ＭＳ Ｐゴシック"/>
              </a:rPr>
              <a:t>Cursus prévu pour </a:t>
            </a:r>
            <a:r>
              <a:rPr lang="fr-FR" sz="900" b="1" dirty="0">
                <a:latin typeface="Arial"/>
                <a:ea typeface="ＭＳ Ｐゴシック"/>
              </a:rPr>
              <a:t>15h</a:t>
            </a:r>
          </a:p>
          <a:p>
            <a:r>
              <a:rPr lang="fr-FR" sz="900" dirty="0">
                <a:latin typeface="Arial"/>
                <a:ea typeface="ＭＳ Ｐゴシック"/>
              </a:rPr>
              <a:t>Contenu assez simple à assimiler</a:t>
            </a:r>
          </a:p>
          <a:p>
            <a:r>
              <a:rPr lang="fr-FR" sz="900" dirty="0">
                <a:latin typeface="Arial"/>
                <a:ea typeface="ＭＳ Ｐゴシック"/>
              </a:rPr>
              <a:t>Vient en appui des cours CEJM - Peut être utilisé en CEJMA</a:t>
            </a:r>
          </a:p>
          <a:p>
            <a:endParaRPr lang="fr-FR" sz="900" dirty="0">
              <a:latin typeface="Arial"/>
              <a:ea typeface="ＭＳ Ｐゴシック"/>
            </a:endParaRPr>
          </a:p>
          <a:p>
            <a:pPr algn="just">
              <a:spcAft>
                <a:spcPts val="500"/>
              </a:spcAft>
            </a:pPr>
            <a:r>
              <a:rPr lang="fr-FR" sz="900" dirty="0">
                <a:latin typeface="Arial"/>
                <a:ea typeface="ＭＳ Ｐゴシック"/>
                <a:cs typeface="Arial"/>
              </a:rPr>
              <a:t>Le cours « Introduction to </a:t>
            </a:r>
            <a:r>
              <a:rPr lang="fr-FR" sz="900" dirty="0" err="1">
                <a:latin typeface="Arial"/>
                <a:ea typeface="ＭＳ Ｐゴシック"/>
                <a:cs typeface="Arial"/>
              </a:rPr>
              <a:t>Cybersecurity</a:t>
            </a:r>
            <a:r>
              <a:rPr lang="fr-FR" sz="900" dirty="0">
                <a:latin typeface="Arial"/>
                <a:ea typeface="ＭＳ Ｐゴシック"/>
                <a:cs typeface="Arial"/>
              </a:rPr>
              <a:t> » traite des tendances en matière de cybersécurité et des menaces. Il explique comment protéger les données personnelles et professionnelles.</a:t>
            </a:r>
            <a:endParaRPr lang="en-US" sz="900" dirty="0">
              <a:latin typeface="Arial"/>
              <a:ea typeface="ＭＳ Ｐゴシック"/>
              <a:cs typeface="Arial"/>
            </a:endParaRPr>
          </a:p>
          <a:p>
            <a:endParaRPr lang="fr-FR" sz="900" dirty="0">
              <a:latin typeface="Arial"/>
              <a:ea typeface="ＭＳ Ｐゴシック"/>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40139"/>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sp>
        <p:nvSpPr>
          <p:cNvPr id="32" name="TextBox 31"/>
          <p:cNvSpPr txBox="1"/>
          <p:nvPr/>
        </p:nvSpPr>
        <p:spPr>
          <a:xfrm>
            <a:off x="421229" y="2522162"/>
            <a:ext cx="4012791" cy="756617"/>
          </a:xfrm>
          <a:prstGeom prst="rect">
            <a:avLst/>
          </a:prstGeom>
          <a:noFill/>
        </p:spPr>
        <p:txBody>
          <a:bodyPr wrap="square" lIns="0" tIns="0" rIns="0" bIns="0" rtlCol="0" anchor="t">
            <a:spAutoFit/>
          </a:bodyPr>
          <a:lstStyle/>
          <a:p>
            <a:pPr algn="just">
              <a:spcAft>
                <a:spcPts val="500"/>
              </a:spcAft>
            </a:pPr>
            <a:r>
              <a:rPr lang="fr-FR" sz="900">
                <a:latin typeface="Arial"/>
                <a:ea typeface="ＭＳ Ｐゴシック"/>
                <a:cs typeface="Arial"/>
              </a:rPr>
              <a:t>Découvrez comment protéger vos données personnelles et votre vie privée en ligne et sur les réseaux sociaux. Découvrez également pourquoi des connaissances et une bonne compréhension de la cybersécurité sont essentielles pour de plus en plus de métiers de l'informatique.</a:t>
            </a:r>
            <a:endParaRPr lang="fr-FR">
              <a:latin typeface="Arial"/>
              <a:ea typeface="ＭＳ Ｐゴシック"/>
            </a:endParaRPr>
          </a:p>
          <a:p>
            <a:pPr>
              <a:spcAft>
                <a:spcPts val="500"/>
              </a:spcAft>
            </a:pPr>
            <a:endParaRPr lang="fr-FR" sz="900">
              <a:cs typeface="Arial"/>
            </a:endParaRPr>
          </a:p>
        </p:txBody>
      </p:sp>
      <p:grpSp>
        <p:nvGrpSpPr>
          <p:cNvPr id="3" name="Groupe 2">
            <a:extLst>
              <a:ext uri="{FF2B5EF4-FFF2-40B4-BE49-F238E27FC236}">
                <a16:creationId xmlns:a16="http://schemas.microsoft.com/office/drawing/2014/main" id="{3347F153-D28D-4E3A-A04F-A4EFA9C8B02D}"/>
              </a:ext>
            </a:extLst>
          </p:cNvPr>
          <p:cNvGrpSpPr/>
          <p:nvPr/>
        </p:nvGrpSpPr>
        <p:grpSpPr>
          <a:xfrm>
            <a:off x="413873" y="212233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3" y="3503880"/>
            <a:ext cx="4023380" cy="1256186"/>
          </a:xfrm>
          <a:prstGeom prst="rect">
            <a:avLst/>
          </a:prstGeom>
          <a:noFill/>
        </p:spPr>
        <p:txBody>
          <a:bodyPr wrap="square" lIns="0" tIns="0" rIns="0" bIns="0" numCol="1" spcCol="182880" rtlCol="0" anchor="t">
            <a:noAutofit/>
          </a:bodyPr>
          <a:lstStyle/>
          <a:p>
            <a:pPr algn="just">
              <a:spcAft>
                <a:spcPts val="500"/>
              </a:spcAft>
            </a:pPr>
            <a:r>
              <a:rPr lang="fr-FR" sz="900" dirty="0">
                <a:latin typeface="Arial"/>
                <a:ea typeface="ＭＳ Ｐゴシック"/>
                <a:cs typeface="Arial"/>
              </a:rPr>
              <a:t>Les contenus sont utilisables au début du premier semestre afin de positionner la nécessité, pour les organisations, de faire de la cybersécurité un élément incontournable de leur système d’information.</a:t>
            </a:r>
          </a:p>
          <a:p>
            <a:pPr algn="just">
              <a:spcAft>
                <a:spcPts val="500"/>
              </a:spcAft>
            </a:pPr>
            <a:r>
              <a:rPr lang="fr-FR" sz="900" dirty="0">
                <a:latin typeface="Arial"/>
                <a:ea typeface="ＭＳ Ｐゴシック"/>
              </a:rPr>
              <a:t>L’utilisation de la plateforme </a:t>
            </a:r>
            <a:r>
              <a:rPr lang="fr-FR" sz="900" dirty="0" err="1">
                <a:latin typeface="Arial"/>
                <a:ea typeface="ＭＳ Ｐゴシック"/>
              </a:rPr>
              <a:t>NetAcad</a:t>
            </a:r>
            <a:r>
              <a:rPr lang="fr-FR" sz="900" dirty="0">
                <a:latin typeface="Arial"/>
                <a:ea typeface="ＭＳ Ｐゴシック"/>
              </a:rPr>
              <a:t> permet de faire travailler les étudiants en autonomie, sur des principes de type classe inversée. Les traductions permettent de faire intervenir les collègues de langue.</a:t>
            </a:r>
            <a:endParaRPr lang="fr-FR" dirty="0"/>
          </a:p>
          <a:p>
            <a:pPr algn="just">
              <a:spcAft>
                <a:spcPts val="500"/>
              </a:spcAft>
            </a:pPr>
            <a:r>
              <a:rPr lang="fr-FR" sz="900" dirty="0">
                <a:latin typeface="Arial"/>
                <a:ea typeface="ＭＳ Ｐゴシック"/>
              </a:rPr>
              <a:t>Peut permettre de mettre en place une méthodologie de travail, tant au niveau des apprentissages que des bonnes pratiques professionnelles.</a:t>
            </a:r>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115925"/>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784830"/>
          </a:xfrm>
          <a:prstGeom prst="rect">
            <a:avLst/>
          </a:prstGeom>
          <a:noFill/>
        </p:spPr>
        <p:txBody>
          <a:bodyPr wrap="square" rtlCol="0" anchor="t">
            <a:spAutoFit/>
          </a:bodyPr>
          <a:lstStyle/>
          <a:p>
            <a:pPr>
              <a:spcAft>
                <a:spcPts val="300"/>
              </a:spcAft>
            </a:pPr>
            <a:r>
              <a:rPr lang="fr-FR" sz="1000" b="1">
                <a:solidFill>
                  <a:schemeClr val="bg1"/>
                </a:solidFill>
                <a:latin typeface="Arial"/>
                <a:ea typeface="ＭＳ Ｐゴシック"/>
              </a:rPr>
              <a:t>Connaissances préalables requises </a:t>
            </a:r>
            <a:r>
              <a:rPr lang="fr-FR" sz="1000">
                <a:solidFill>
                  <a:schemeClr val="bg1"/>
                </a:solidFill>
                <a:latin typeface="Arial"/>
                <a:ea typeface="ＭＳ Ｐゴシック"/>
              </a:rPr>
              <a:t>: Pas de prérequis</a:t>
            </a:r>
          </a:p>
          <a:p>
            <a:pPr>
              <a:spcAft>
                <a:spcPts val="300"/>
              </a:spcAft>
            </a:pPr>
            <a:r>
              <a:rPr lang="fr-FR" sz="1000" b="1">
                <a:solidFill>
                  <a:schemeClr val="bg1"/>
                </a:solidFill>
                <a:latin typeface="Arial"/>
                <a:ea typeface="ＭＳ Ｐゴシック"/>
              </a:rPr>
              <a:t>Langue</a:t>
            </a:r>
            <a:r>
              <a:rPr lang="fr-FR" sz="1000">
                <a:solidFill>
                  <a:schemeClr val="bg1"/>
                </a:solidFill>
                <a:latin typeface="Arial"/>
                <a:ea typeface="ＭＳ Ｐゴシック"/>
              </a:rPr>
              <a:t> : français, anglais, espagnol, allemand, …</a:t>
            </a:r>
          </a:p>
          <a:p>
            <a:pPr>
              <a:spcAft>
                <a:spcPts val="300"/>
              </a:spcAft>
            </a:pPr>
            <a:r>
              <a:rPr lang="fr-FR" sz="1000" b="1">
                <a:solidFill>
                  <a:schemeClr val="bg1"/>
                </a:solidFill>
                <a:latin typeface="Arial"/>
                <a:ea typeface="ＭＳ Ｐゴシック"/>
              </a:rPr>
              <a:t>Accès au cours</a:t>
            </a:r>
            <a:r>
              <a:rPr lang="fr-FR" sz="1000">
                <a:solidFill>
                  <a:schemeClr val="bg1"/>
                </a:solidFill>
                <a:latin typeface="Arial"/>
                <a:ea typeface="ＭＳ Ｐゴシック"/>
              </a:rPr>
              <a:t> : Pas d’habilitation nécessaire pour les enseignants</a:t>
            </a:r>
            <a:r>
              <a:rPr lang="fr-FR" sz="1000" b="1">
                <a:solidFill>
                  <a:schemeClr val="bg1"/>
                </a:solidFill>
                <a:latin typeface="Arial"/>
                <a:ea typeface="ＭＳ Ｐゴシック"/>
              </a:rPr>
              <a:t>.</a:t>
            </a:r>
          </a:p>
        </p:txBody>
      </p:sp>
      <p:sp>
        <p:nvSpPr>
          <p:cNvPr id="47" name="Rectangle 46">
            <a:extLst>
              <a:ext uri="{FF2B5EF4-FFF2-40B4-BE49-F238E27FC236}">
                <a16:creationId xmlns:a16="http://schemas.microsoft.com/office/drawing/2014/main" id="{98C51C9F-B505-4FC3-A927-64400A58AD71}"/>
              </a:ext>
            </a:extLst>
          </p:cNvPr>
          <p:cNvSpPr/>
          <p:nvPr/>
        </p:nvSpPr>
        <p:spPr>
          <a:xfrm>
            <a:off x="5506653" y="3898729"/>
            <a:ext cx="3347265" cy="1028665"/>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prstClr val="black"/>
                </a:solidFill>
                <a:effectLst/>
                <a:uLnTx/>
                <a:uFillTx/>
                <a:latin typeface="Arial"/>
                <a:ea typeface="+mn-ea"/>
                <a:cs typeface="+mn-cs"/>
              </a:rPr>
              <a:t>Intérêt</a:t>
            </a:r>
            <a:r>
              <a:rPr kumimoji="0" lang="en-US" sz="1100" b="1" i="0" u="none" strike="noStrike" kern="0" cap="none" spc="0" normalizeH="0" baseline="0" noProof="0" dirty="0">
                <a:ln>
                  <a:noFill/>
                </a:ln>
                <a:solidFill>
                  <a:prstClr val="black"/>
                </a:solidFill>
                <a:effectLst/>
                <a:uLnTx/>
                <a:uFillTx/>
                <a:latin typeface="Arial"/>
                <a:ea typeface="+mn-ea"/>
                <a:cs typeface="+mn-cs"/>
              </a:rPr>
              <a:t> pour le Bloc 3 </a:t>
            </a:r>
            <a:r>
              <a:rPr kumimoji="0" lang="en-US" sz="1100" b="1" i="0" u="none" strike="noStrike" kern="0" cap="none" spc="0" normalizeH="0" baseline="0" noProof="0" dirty="0" err="1">
                <a:ln>
                  <a:noFill/>
                </a:ln>
                <a:solidFill>
                  <a:prstClr val="black"/>
                </a:solidFill>
                <a:effectLst/>
                <a:uLnTx/>
                <a:uFillTx/>
                <a:latin typeface="Arial"/>
                <a:ea typeface="+mn-ea"/>
                <a:cs typeface="+mn-cs"/>
              </a:rPr>
              <a:t>semestre</a:t>
            </a:r>
            <a:r>
              <a:rPr kumimoji="0" lang="en-US" sz="1100" b="1" i="0" u="none" strike="noStrike" kern="0" cap="none" spc="0" normalizeH="0" baseline="0" noProof="0" dirty="0">
                <a:ln>
                  <a:noFill/>
                </a:ln>
                <a:solidFill>
                  <a:prstClr val="black"/>
                </a:solidFill>
                <a:effectLst/>
                <a:uLnTx/>
                <a:uFillTx/>
                <a:latin typeface="Arial"/>
                <a:ea typeface="+mn-ea"/>
                <a:cs typeface="+mn-cs"/>
              </a:rPr>
              <a:t> 1, </a:t>
            </a:r>
            <a:br>
              <a:rPr kumimoji="0" lang="en-US" sz="1100" b="1" i="0" u="none" strike="noStrike" kern="0" cap="none" spc="0" normalizeH="0" baseline="0" noProof="0" dirty="0">
                <a:ln>
                  <a:noFill/>
                </a:ln>
                <a:solidFill>
                  <a:prstClr val="black"/>
                </a:solidFill>
                <a:effectLst/>
                <a:uLnTx/>
                <a:uFillTx/>
                <a:latin typeface="Arial"/>
                <a:ea typeface="+mn-ea"/>
                <a:cs typeface="+mn-cs"/>
              </a:rPr>
            </a:br>
            <a:r>
              <a:rPr kumimoji="0" lang="en-US" sz="1100" b="1" i="0" u="none" strike="noStrike" kern="0" cap="none" spc="0" normalizeH="0" baseline="0" noProof="0" dirty="0" err="1">
                <a:ln>
                  <a:noFill/>
                </a:ln>
                <a:solidFill>
                  <a:prstClr val="black"/>
                </a:solidFill>
                <a:effectLst/>
                <a:uLnTx/>
                <a:uFillTx/>
                <a:latin typeface="Arial"/>
                <a:ea typeface="+mn-ea"/>
                <a:cs typeface="+mn-cs"/>
              </a:rPr>
              <a:t>en</a:t>
            </a:r>
            <a:r>
              <a:rPr kumimoji="0" lang="en-US" sz="1100" b="1" i="0" u="none" strike="noStrike" kern="0" cap="none" spc="0" normalizeH="0" baseline="0" noProof="0" dirty="0">
                <a:ln>
                  <a:noFill/>
                </a:ln>
                <a:solidFill>
                  <a:prstClr val="black"/>
                </a:solidFill>
                <a:effectLst/>
                <a:uLnTx/>
                <a:uFillTx/>
                <a:latin typeface="Arial"/>
                <a:ea typeface="+mn-ea"/>
                <a:cs typeface="+mn-cs"/>
              </a:rPr>
              <a:t> </a:t>
            </a:r>
            <a:r>
              <a:rPr kumimoji="0" lang="en-US" sz="1100" b="1" i="0" u="none" strike="noStrike" kern="0" cap="none" spc="0" normalizeH="0" baseline="0" noProof="0" dirty="0" err="1">
                <a:ln>
                  <a:noFill/>
                </a:ln>
                <a:solidFill>
                  <a:prstClr val="black"/>
                </a:solidFill>
                <a:effectLst/>
                <a:uLnTx/>
                <a:uFillTx/>
                <a:latin typeface="Arial"/>
                <a:ea typeface="+mn-ea"/>
                <a:cs typeface="+mn-cs"/>
              </a:rPr>
              <a:t>complément</a:t>
            </a:r>
            <a:r>
              <a:rPr kumimoji="0" lang="en-US" sz="1100" b="1" i="0" u="none" strike="noStrike" kern="0" cap="none" spc="0" normalizeH="0" baseline="0" noProof="0" dirty="0">
                <a:ln>
                  <a:noFill/>
                </a:ln>
                <a:solidFill>
                  <a:prstClr val="black"/>
                </a:solidFill>
                <a:effectLst/>
                <a:uLnTx/>
                <a:uFillTx/>
                <a:latin typeface="Arial"/>
                <a:ea typeface="+mn-ea"/>
                <a:cs typeface="+mn-cs"/>
              </a:rPr>
              <a:t> des </a:t>
            </a:r>
            <a:r>
              <a:rPr kumimoji="0" lang="en-US" sz="1100" b="1" i="0" u="none" strike="noStrike" kern="0" cap="none" spc="0" normalizeH="0" baseline="0" noProof="0" dirty="0" err="1">
                <a:ln>
                  <a:noFill/>
                </a:ln>
                <a:solidFill>
                  <a:prstClr val="black"/>
                </a:solidFill>
                <a:effectLst/>
                <a:uLnTx/>
                <a:uFillTx/>
                <a:latin typeface="Arial"/>
                <a:ea typeface="+mn-ea"/>
                <a:cs typeface="+mn-cs"/>
              </a:rPr>
              <a:t>vidéos</a:t>
            </a:r>
            <a:r>
              <a:rPr kumimoji="0" lang="en-US" sz="1100" b="1" i="0" u="none" strike="noStrike" kern="0" cap="none" spc="0" normalizeH="0" baseline="0" noProof="0" dirty="0">
                <a:ln>
                  <a:noFill/>
                </a:ln>
                <a:solidFill>
                  <a:prstClr val="black"/>
                </a:solidFill>
                <a:effectLst/>
                <a:uLnTx/>
                <a:uFillTx/>
                <a:latin typeface="Arial"/>
                <a:ea typeface="+mn-ea"/>
                <a:cs typeface="+mn-cs"/>
              </a:rPr>
              <a:t> </a:t>
            </a:r>
            <a:r>
              <a:rPr kumimoji="0" lang="en-US" sz="1100" b="1" i="0" u="none" strike="noStrike" kern="0" cap="none" spc="0" normalizeH="0" baseline="0" noProof="0" dirty="0" err="1">
                <a:ln>
                  <a:noFill/>
                </a:ln>
                <a:solidFill>
                  <a:prstClr val="black"/>
                </a:solidFill>
                <a:effectLst/>
                <a:uLnTx/>
                <a:uFillTx/>
                <a:latin typeface="Arial"/>
                <a:ea typeface="+mn-ea"/>
                <a:cs typeface="+mn-cs"/>
              </a:rPr>
              <a:t>CyberEdu</a:t>
            </a:r>
            <a:endParaRPr kumimoji="0" lang="en-US" sz="110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037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err="1"/>
              <a:t>Cybersecurity</a:t>
            </a:r>
            <a:r>
              <a:rPr lang="fr-FR"/>
              <a:t> Essentials</a:t>
            </a:r>
          </a:p>
        </p:txBody>
      </p:sp>
      <p:sp>
        <p:nvSpPr>
          <p:cNvPr id="9" name="TextBox 8"/>
          <p:cNvSpPr txBox="1"/>
          <p:nvPr/>
        </p:nvSpPr>
        <p:spPr>
          <a:xfrm>
            <a:off x="479203" y="1097759"/>
            <a:ext cx="3962173" cy="553998"/>
          </a:xfrm>
          <a:prstGeom prst="rect">
            <a:avLst/>
          </a:prstGeom>
          <a:noFill/>
        </p:spPr>
        <p:txBody>
          <a:bodyPr wrap="square" lIns="0" tIns="0" rIns="0" bIns="0" rtlCol="0" anchor="t">
            <a:spAutoFit/>
          </a:bodyPr>
          <a:lstStyle/>
          <a:p>
            <a:r>
              <a:rPr lang="fr-FR" sz="900" b="1" dirty="0">
                <a:latin typeface="Arial"/>
                <a:ea typeface="ＭＳ Ｐゴシック"/>
              </a:rPr>
              <a:t>Cursus prévu pour 30h </a:t>
            </a:r>
            <a:r>
              <a:rPr lang="fr-FR" sz="900" dirty="0">
                <a:latin typeface="Arial"/>
                <a:ea typeface="ＭＳ Ｐゴシック"/>
              </a:rPr>
              <a:t>- Contenu plus technique</a:t>
            </a:r>
            <a:endParaRPr lang="fr-FR" dirty="0"/>
          </a:p>
          <a:p>
            <a:r>
              <a:rPr lang="fr-FR" sz="900" dirty="0">
                <a:latin typeface="Arial"/>
                <a:ea typeface="ＭＳ Ｐゴシック"/>
              </a:rPr>
              <a:t>Cours en ligne b</a:t>
            </a:r>
            <a:r>
              <a:rPr lang="fr-FR" sz="900" dirty="0">
                <a:latin typeface="Arial"/>
                <a:ea typeface="ＭＳ Ｐゴシック"/>
                <a:cs typeface="Arial"/>
              </a:rPr>
              <a:t>asé </a:t>
            </a:r>
            <a:r>
              <a:rPr lang="fr-FR" sz="900" dirty="0">
                <a:latin typeface="Arial"/>
                <a:ea typeface="ＭＳ Ｐゴシック"/>
              </a:rPr>
              <a:t> sur les pratiques US (NIST/NICE),</a:t>
            </a:r>
          </a:p>
          <a:p>
            <a:r>
              <a:rPr lang="fr-FR" sz="900" dirty="0">
                <a:latin typeface="Arial"/>
                <a:ea typeface="ＭＳ Ｐゴシック"/>
              </a:rPr>
              <a:t>mais </a:t>
            </a:r>
            <a:r>
              <a:rPr lang="fr-FR" sz="900" b="1" dirty="0">
                <a:latin typeface="Arial"/>
                <a:ea typeface="ＭＳ Ｐゴシック"/>
              </a:rPr>
              <a:t>analyse de la norme ISO 27000</a:t>
            </a:r>
          </a:p>
          <a:p>
            <a:r>
              <a:rPr lang="fr-FR" sz="900" dirty="0">
                <a:latin typeface="Arial"/>
                <a:ea typeface="ＭＳ Ｐゴシック"/>
              </a:rPr>
              <a:t>Imaginaire utilisé peut-être vu comme infantilisant (châteaux et magiciens…)</a:t>
            </a: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82474"/>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182755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3444423"/>
            <a:ext cx="3958423" cy="1099258"/>
          </a:xfrm>
          <a:prstGeom prst="rect">
            <a:avLst/>
          </a:prstGeom>
          <a:noFill/>
        </p:spPr>
        <p:txBody>
          <a:bodyPr wrap="square" lIns="0" tIns="0" rIns="0" bIns="0" numCol="1" spcCol="182880" rtlCol="0" anchor="t">
            <a:noAutofit/>
          </a:bodyPr>
          <a:lstStyle/>
          <a:p>
            <a:pPr algn="just">
              <a:spcAft>
                <a:spcPts val="500"/>
              </a:spcAft>
            </a:pPr>
            <a:r>
              <a:rPr lang="fr-FR" sz="900" dirty="0">
                <a:latin typeface="Arial"/>
                <a:ea typeface="ＭＳ Ｐゴシック"/>
                <a:cs typeface="Arial"/>
              </a:rPr>
              <a:t>Les contenus plus techniques sont utilisables au deuxième semestre sur les aspects communs du bloc 3.</a:t>
            </a:r>
          </a:p>
          <a:p>
            <a:pPr algn="just">
              <a:spcAft>
                <a:spcPts val="500"/>
              </a:spcAft>
            </a:pPr>
            <a:r>
              <a:rPr lang="fr-FR" sz="900" dirty="0">
                <a:latin typeface="Arial"/>
                <a:ea typeface="ＭＳ Ｐゴシック"/>
              </a:rPr>
              <a:t>L’utilisation de la plateforme permet de faire travailler les étudiants en autonomie, sur des principes de type classe inversée. Les traductions permettent de faire intervenir les collègues de langue.</a:t>
            </a:r>
            <a:endParaRPr lang="fr-FR" sz="900" dirty="0"/>
          </a:p>
          <a:p>
            <a:pPr algn="just">
              <a:spcAft>
                <a:spcPts val="500"/>
              </a:spcAft>
            </a:pPr>
            <a:r>
              <a:rPr lang="fr-FR" sz="900" dirty="0">
                <a:latin typeface="Arial"/>
                <a:ea typeface="ＭＳ Ｐゴシック"/>
              </a:rPr>
              <a:t>Peut permettre de mettre en place une méthodologie de travail, tant au niveau des apprentissages que des bonnes pratiques professionnelles.</a:t>
            </a:r>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056468"/>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84670" cy="1015663"/>
          </a:xfrm>
          <a:prstGeom prst="rect">
            <a:avLst/>
          </a:prstGeom>
          <a:noFill/>
        </p:spPr>
        <p:txBody>
          <a:bodyPr wrap="square" rtlCol="0" anchor="t">
            <a:spAutoFit/>
          </a:bodyPr>
          <a:lstStyle/>
          <a:p>
            <a:pPr>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il est conseillé d’avoir des connaissances équivalentes au cours  « </a:t>
            </a:r>
            <a:r>
              <a:rPr lang="fr-FR" sz="900" dirty="0">
                <a:latin typeface="Arial"/>
                <a:ea typeface="ＭＳ Ｐゴシック"/>
              </a:rPr>
              <a:t>Introduction to </a:t>
            </a:r>
            <a:r>
              <a:rPr lang="fr-FR" sz="900" dirty="0" err="1">
                <a:latin typeface="Arial"/>
                <a:ea typeface="ＭＳ Ｐゴシック"/>
              </a:rPr>
              <a:t>Cybersecurity</a:t>
            </a:r>
            <a:r>
              <a:rPr lang="fr-FR" sz="900" dirty="0">
                <a:latin typeface="Arial"/>
                <a:ea typeface="ＭＳ Ｐゴシック"/>
              </a:rPr>
              <a:t> »</a:t>
            </a:r>
            <a:endParaRPr lang="fr-FR" sz="900" dirty="0">
              <a:solidFill>
                <a:schemeClr val="bg1"/>
              </a:solidFill>
              <a:latin typeface="Arial"/>
              <a:ea typeface="ＭＳ Ｐゴシック"/>
            </a:endParaRP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français, anglais, espagnol, allemand, …</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 Pas d’habilitation nécessaire pour les enseignants.</a:t>
            </a:r>
          </a:p>
        </p:txBody>
      </p:sp>
      <p:sp>
        <p:nvSpPr>
          <p:cNvPr id="34" name="TextBox 8">
            <a:extLst>
              <a:ext uri="{FF2B5EF4-FFF2-40B4-BE49-F238E27FC236}">
                <a16:creationId xmlns:a16="http://schemas.microsoft.com/office/drawing/2014/main" id="{DA758FA9-C036-4BB0-B149-BD369E51C726}"/>
              </a:ext>
            </a:extLst>
          </p:cNvPr>
          <p:cNvSpPr txBox="1"/>
          <p:nvPr/>
        </p:nvSpPr>
        <p:spPr>
          <a:xfrm>
            <a:off x="401164" y="2207820"/>
            <a:ext cx="4037812" cy="138499"/>
          </a:xfrm>
          <a:prstGeom prst="rect">
            <a:avLst/>
          </a:prstGeom>
          <a:noFill/>
        </p:spPr>
        <p:txBody>
          <a:bodyPr wrap="square" lIns="0" tIns="0" rIns="0" bIns="0" rtlCol="0">
            <a:spAutoFit/>
          </a:bodyPr>
          <a:lstStyle/>
          <a:p>
            <a:endParaRPr lang="fr-FR" sz="900"/>
          </a:p>
        </p:txBody>
      </p:sp>
      <p:sp>
        <p:nvSpPr>
          <p:cNvPr id="47" name="Rectangle 46">
            <a:extLst>
              <a:ext uri="{FF2B5EF4-FFF2-40B4-BE49-F238E27FC236}">
                <a16:creationId xmlns:a16="http://schemas.microsoft.com/office/drawing/2014/main" id="{3765259E-1EBD-43C4-98F1-FAE1E54B27CB}"/>
              </a:ext>
            </a:extLst>
          </p:cNvPr>
          <p:cNvSpPr/>
          <p:nvPr/>
        </p:nvSpPr>
        <p:spPr>
          <a:xfrm>
            <a:off x="5541103" y="4080583"/>
            <a:ext cx="3358563" cy="92085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err="1">
                <a:ln>
                  <a:noFill/>
                </a:ln>
                <a:solidFill>
                  <a:prstClr val="black"/>
                </a:solidFill>
                <a:effectLst/>
                <a:uLnTx/>
                <a:uFillTx/>
                <a:latin typeface="Arial"/>
                <a:ea typeface="+mn-ea"/>
                <a:cs typeface="+mn-cs"/>
              </a:rPr>
              <a:t>Intérêt</a:t>
            </a:r>
            <a:r>
              <a:rPr kumimoji="0" lang="en-US" sz="1050" b="1" i="0" u="none" strike="noStrike" kern="0" cap="none" spc="0" normalizeH="0" baseline="0" noProof="0" dirty="0">
                <a:ln>
                  <a:noFill/>
                </a:ln>
                <a:solidFill>
                  <a:prstClr val="black"/>
                </a:solidFill>
                <a:effectLst/>
                <a:uLnTx/>
                <a:uFillTx/>
                <a:latin typeface="Arial"/>
                <a:ea typeface="+mn-ea"/>
                <a:cs typeface="+mn-cs"/>
              </a:rPr>
              <a:t> pour le Bloc 3 </a:t>
            </a:r>
            <a:r>
              <a:rPr kumimoji="0" lang="en-US" sz="1050" b="1" i="0" u="none" strike="noStrike" kern="0" cap="none" spc="0" normalizeH="0" baseline="0" noProof="0" dirty="0" err="1">
                <a:ln>
                  <a:noFill/>
                </a:ln>
                <a:solidFill>
                  <a:prstClr val="black"/>
                </a:solidFill>
                <a:effectLst/>
                <a:uLnTx/>
                <a:uFillTx/>
                <a:latin typeface="Arial"/>
                <a:ea typeface="+mn-ea"/>
                <a:cs typeface="+mn-cs"/>
              </a:rPr>
              <a:t>semestre</a:t>
            </a:r>
            <a:r>
              <a:rPr kumimoji="0" lang="en-US" sz="1050" b="1" i="0" u="none" strike="noStrike" kern="0" cap="none" spc="0" normalizeH="0" baseline="0" noProof="0" dirty="0">
                <a:ln>
                  <a:noFill/>
                </a:ln>
                <a:solidFill>
                  <a:prstClr val="black"/>
                </a:solidFill>
                <a:effectLst/>
                <a:uLnTx/>
                <a:uFillTx/>
                <a:latin typeface="Arial"/>
                <a:ea typeface="+mn-ea"/>
                <a:cs typeface="+mn-cs"/>
              </a:rPr>
              <a:t> 2, </a:t>
            </a:r>
            <a:br>
              <a:rPr kumimoji="0" lang="en-US" sz="1050" b="1" i="0" u="none" strike="noStrike" kern="0" cap="none" spc="0" normalizeH="0" baseline="0" noProof="0" dirty="0">
                <a:ln>
                  <a:noFill/>
                </a:ln>
                <a:solidFill>
                  <a:prstClr val="black"/>
                </a:solidFill>
                <a:effectLst/>
                <a:uLnTx/>
                <a:uFillTx/>
                <a:latin typeface="Arial"/>
                <a:ea typeface="+mn-ea"/>
                <a:cs typeface="+mn-cs"/>
              </a:rPr>
            </a:br>
            <a:r>
              <a:rPr kumimoji="0" lang="en-US" sz="1050" b="1" i="0" u="none" strike="noStrike" kern="0" cap="none" spc="0" normalizeH="0" baseline="0" noProof="0" dirty="0" err="1">
                <a:ln>
                  <a:noFill/>
                </a:ln>
                <a:solidFill>
                  <a:prstClr val="black"/>
                </a:solidFill>
                <a:effectLst/>
                <a:uLnTx/>
                <a:uFillTx/>
                <a:latin typeface="Arial"/>
                <a:ea typeface="+mn-ea"/>
                <a:cs typeface="+mn-cs"/>
              </a:rPr>
              <a:t>approfondissement</a:t>
            </a:r>
            <a:r>
              <a:rPr kumimoji="0" lang="en-US" sz="1050" b="1" i="0" u="none" strike="noStrike" kern="0" cap="none" spc="0" normalizeH="0" baseline="0" noProof="0" dirty="0">
                <a:ln>
                  <a:noFill/>
                </a:ln>
                <a:solidFill>
                  <a:prstClr val="black"/>
                </a:solidFill>
                <a:effectLst/>
                <a:uLnTx/>
                <a:uFillTx/>
                <a:latin typeface="Arial"/>
                <a:ea typeface="+mn-ea"/>
                <a:cs typeface="+mn-cs"/>
              </a:rPr>
              <a:t> des notions, du </a:t>
            </a:r>
            <a:r>
              <a:rPr kumimoji="0" lang="en-US" sz="1050" b="1" i="0" u="none" strike="noStrike" kern="0" cap="none" spc="0" normalizeH="0" baseline="0" noProof="0" dirty="0" err="1">
                <a:ln>
                  <a:noFill/>
                </a:ln>
                <a:solidFill>
                  <a:prstClr val="black"/>
                </a:solidFill>
                <a:effectLst/>
                <a:uLnTx/>
                <a:uFillTx/>
                <a:latin typeface="Arial"/>
                <a:ea typeface="+mn-ea"/>
                <a:cs typeface="+mn-cs"/>
              </a:rPr>
              <a:t>vocabulaire</a:t>
            </a:r>
            <a:r>
              <a:rPr kumimoji="0" lang="en-US" sz="1050" b="1" i="0" u="none" strike="noStrike" kern="0" cap="none" spc="0" normalizeH="0" baseline="0" noProof="0" dirty="0">
                <a:ln>
                  <a:noFill/>
                </a:ln>
                <a:solidFill>
                  <a:prstClr val="black"/>
                </a:solidFill>
                <a:effectLst/>
                <a:uLnTx/>
                <a:uFillTx/>
                <a:latin typeface="Arial"/>
                <a:ea typeface="+mn-ea"/>
                <a:cs typeface="+mn-cs"/>
              </a:rPr>
              <a:t>.</a:t>
            </a: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ea typeface="+mn-ea"/>
                <a:cs typeface="+mn-cs"/>
              </a:rPr>
              <a:t>Les 3 </a:t>
            </a:r>
            <a:r>
              <a:rPr kumimoji="0" lang="en-US" sz="1050" b="1" i="0" u="none" strike="noStrike" kern="0" cap="none" spc="0" normalizeH="0" baseline="0" noProof="0" dirty="0" err="1">
                <a:ln>
                  <a:noFill/>
                </a:ln>
                <a:solidFill>
                  <a:prstClr val="black"/>
                </a:solidFill>
                <a:effectLst/>
                <a:uLnTx/>
                <a:uFillTx/>
                <a:latin typeface="Arial"/>
                <a:ea typeface="+mn-ea"/>
                <a:cs typeface="+mn-cs"/>
              </a:rPr>
              <a:t>derniers</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chapitres</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sont</a:t>
            </a:r>
            <a:r>
              <a:rPr kumimoji="0" lang="en-US" sz="1050" b="1" i="0" u="none" strike="noStrike" kern="0" cap="none" spc="0" normalizeH="0" baseline="0" noProof="0" dirty="0">
                <a:ln>
                  <a:noFill/>
                </a:ln>
                <a:solidFill>
                  <a:prstClr val="black"/>
                </a:solidFill>
                <a:effectLst/>
                <a:uLnTx/>
                <a:uFillTx/>
                <a:latin typeface="Arial"/>
                <a:ea typeface="+mn-ea"/>
                <a:cs typeface="+mn-cs"/>
              </a:rPr>
              <a:t> </a:t>
            </a:r>
            <a:r>
              <a:rPr kumimoji="0" lang="en-US" sz="1050" b="1" i="0" u="none" strike="noStrike" kern="0" cap="none" spc="0" normalizeH="0" baseline="0" noProof="0" dirty="0" err="1">
                <a:ln>
                  <a:noFill/>
                </a:ln>
                <a:solidFill>
                  <a:prstClr val="black"/>
                </a:solidFill>
                <a:effectLst/>
                <a:uLnTx/>
                <a:uFillTx/>
                <a:latin typeface="Arial"/>
                <a:ea typeface="+mn-ea"/>
                <a:cs typeface="+mn-cs"/>
              </a:rPr>
              <a:t>essentiels</a:t>
            </a:r>
            <a:r>
              <a:rPr kumimoji="0" lang="en-US" sz="1050" b="1" i="0" u="none" strike="noStrike" kern="0" cap="none" spc="0" normalizeH="0" baseline="0" noProof="0" dirty="0">
                <a:ln>
                  <a:noFill/>
                </a:ln>
                <a:solidFill>
                  <a:prstClr val="black"/>
                </a:solidFill>
                <a:effectLst/>
                <a:uLnTx/>
                <a:uFillTx/>
                <a:latin typeface="Arial"/>
                <a:ea typeface="+mn-ea"/>
                <a:cs typeface="+mn-cs"/>
              </a:rPr>
              <a:t> pour </a:t>
            </a:r>
            <a:r>
              <a:rPr kumimoji="0" lang="en-US" sz="1050" b="1" i="0" u="none" strike="noStrike" kern="0" cap="none" spc="0" normalizeH="0" baseline="0" noProof="0" dirty="0" err="1">
                <a:ln>
                  <a:noFill/>
                </a:ln>
                <a:solidFill>
                  <a:prstClr val="black"/>
                </a:solidFill>
                <a:effectLst/>
                <a:uLnTx/>
                <a:uFillTx/>
                <a:latin typeface="Arial"/>
                <a:ea typeface="+mn-ea"/>
                <a:cs typeface="+mn-cs"/>
              </a:rPr>
              <a:t>appréhender</a:t>
            </a:r>
            <a:r>
              <a:rPr kumimoji="0" lang="en-US" sz="1050" b="1" i="0" u="none" strike="noStrike" kern="0" cap="none" spc="0" normalizeH="0" baseline="0" noProof="0" dirty="0">
                <a:ln>
                  <a:noFill/>
                </a:ln>
                <a:solidFill>
                  <a:prstClr val="black"/>
                </a:solidFill>
                <a:effectLst/>
                <a:uLnTx/>
                <a:uFillTx/>
                <a:latin typeface="Arial"/>
                <a:ea typeface="+mn-ea"/>
                <a:cs typeface="+mn-cs"/>
              </a:rPr>
              <a:t> le </a:t>
            </a:r>
            <a:r>
              <a:rPr kumimoji="0" lang="en-US" sz="1050" b="1" i="0" u="none" strike="noStrike" kern="0" cap="none" spc="0" normalizeH="0" baseline="0" noProof="0" dirty="0" err="1">
                <a:ln>
                  <a:noFill/>
                </a:ln>
                <a:solidFill>
                  <a:prstClr val="black"/>
                </a:solidFill>
                <a:effectLst/>
                <a:uLnTx/>
                <a:uFillTx/>
                <a:latin typeface="Arial"/>
                <a:ea typeface="+mn-ea"/>
                <a:cs typeface="+mn-cs"/>
              </a:rPr>
              <a:t>cours</a:t>
            </a:r>
            <a:r>
              <a:rPr kumimoji="0" lang="en-US" sz="1050" b="1" i="0" u="none" strike="noStrike" kern="0" cap="none" spc="0" normalizeH="0" baseline="0" noProof="0" dirty="0">
                <a:ln>
                  <a:noFill/>
                </a:ln>
                <a:solidFill>
                  <a:prstClr val="black"/>
                </a:solidFill>
                <a:effectLst/>
                <a:uLnTx/>
                <a:uFillTx/>
                <a:latin typeface="Arial"/>
                <a:ea typeface="+mn-ea"/>
                <a:cs typeface="+mn-cs"/>
              </a:rPr>
              <a:t> Cyber Operations</a:t>
            </a:r>
          </a:p>
        </p:txBody>
      </p:sp>
      <p:sp>
        <p:nvSpPr>
          <p:cNvPr id="7" name="ZoneTexte 6">
            <a:extLst>
              <a:ext uri="{FF2B5EF4-FFF2-40B4-BE49-F238E27FC236}">
                <a16:creationId xmlns:a16="http://schemas.microsoft.com/office/drawing/2014/main" id="{057082C0-3CE9-4A61-9EB7-2EE7370C70F7}"/>
              </a:ext>
            </a:extLst>
          </p:cNvPr>
          <p:cNvSpPr txBox="1"/>
          <p:nvPr/>
        </p:nvSpPr>
        <p:spPr>
          <a:xfrm>
            <a:off x="410136" y="2207741"/>
            <a:ext cx="4037479"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900" dirty="0" err="1">
                <a:latin typeface="Arial"/>
                <a:ea typeface="ＭＳ Ｐゴシック"/>
                <a:cs typeface="Arial"/>
              </a:rPr>
              <a:t>Cybersecurity</a:t>
            </a:r>
            <a:r>
              <a:rPr lang="fr-FR" sz="900" dirty="0">
                <a:latin typeface="Arial"/>
                <a:ea typeface="ＭＳ Ｐゴシック"/>
                <a:cs typeface="Arial"/>
              </a:rPr>
              <a:t> Essentials présente les connaissances de base et les compétences essentielles associées aux domaines de la cybersécurité : sécurité des informations, sécurité des systèmes, sécurité du réseau, éthique et lois, et techniques de protection et de réduction des risques utilisées dans les entreprises. </a:t>
            </a:r>
          </a:p>
        </p:txBody>
      </p:sp>
    </p:spTree>
    <p:extLst>
      <p:ext uri="{BB962C8B-B14F-4D97-AF65-F5344CB8AC3E}">
        <p14:creationId xmlns:p14="http://schemas.microsoft.com/office/powerpoint/2010/main" val="395592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err="1">
                <a:ea typeface="+mj-lt"/>
                <a:cs typeface="+mj-lt"/>
              </a:rPr>
              <a:t>Cybersecurity</a:t>
            </a:r>
            <a:r>
              <a:rPr lang="fr-FR">
                <a:ea typeface="+mj-lt"/>
                <a:cs typeface="+mj-lt"/>
              </a:rPr>
              <a:t> Operations</a:t>
            </a:r>
          </a:p>
        </p:txBody>
      </p:sp>
      <p:sp>
        <p:nvSpPr>
          <p:cNvPr id="9" name="TextBox 8"/>
          <p:cNvSpPr txBox="1"/>
          <p:nvPr/>
        </p:nvSpPr>
        <p:spPr>
          <a:xfrm>
            <a:off x="437181" y="1122847"/>
            <a:ext cx="4004195" cy="969496"/>
          </a:xfrm>
          <a:prstGeom prst="rect">
            <a:avLst/>
          </a:prstGeom>
          <a:noFill/>
        </p:spPr>
        <p:txBody>
          <a:bodyPr wrap="square" lIns="0" tIns="0" rIns="0" bIns="0" rtlCol="0" anchor="t">
            <a:spAutoFit/>
          </a:bodyPr>
          <a:lstStyle/>
          <a:p>
            <a:r>
              <a:rPr lang="fr-FR" sz="900">
                <a:latin typeface="Arial"/>
                <a:ea typeface="ＭＳ Ｐゴシック"/>
              </a:rPr>
              <a:t>Cursus prévu pour </a:t>
            </a:r>
            <a:r>
              <a:rPr lang="fr-FR" sz="900" b="1">
                <a:latin typeface="Arial"/>
                <a:ea typeface="ＭＳ Ｐゴシック"/>
              </a:rPr>
              <a:t>70h - </a:t>
            </a:r>
            <a:r>
              <a:rPr lang="fr-FR" sz="900">
                <a:latin typeface="Arial"/>
                <a:ea typeface="ＭＳ Ｐゴシック"/>
              </a:rPr>
              <a:t>Contenu plus technique - Cours en ligne</a:t>
            </a:r>
            <a:endParaRPr lang="fr-FR" sz="900" b="1">
              <a:latin typeface="Arial"/>
              <a:ea typeface="ＭＳ Ｐゴシック"/>
            </a:endParaRPr>
          </a:p>
          <a:p>
            <a:r>
              <a:rPr lang="fr-FR" sz="900">
                <a:latin typeface="Arial"/>
                <a:ea typeface="ＭＳ Ｐゴシック"/>
                <a:cs typeface="Arial"/>
              </a:rPr>
              <a:t>CCNA </a:t>
            </a:r>
            <a:r>
              <a:rPr lang="fr-FR" sz="900" err="1">
                <a:latin typeface="Arial"/>
                <a:ea typeface="ＭＳ Ｐゴシック"/>
                <a:cs typeface="Arial"/>
              </a:rPr>
              <a:t>Cybersecurity</a:t>
            </a:r>
            <a:r>
              <a:rPr lang="fr-FR" sz="900">
                <a:latin typeface="Arial"/>
                <a:ea typeface="ＭＳ Ｐゴシック"/>
                <a:cs typeface="Arial"/>
              </a:rPr>
              <a:t> Operations présente les compétences et les concepts principaux à maîtriser en matière de sécurité pour surveiller, détecter et analyser la cybercriminalité, le </a:t>
            </a:r>
            <a:r>
              <a:rPr lang="fr-FR" sz="900" err="1">
                <a:latin typeface="Arial"/>
                <a:ea typeface="ＭＳ Ｐゴシック"/>
                <a:cs typeface="Arial"/>
              </a:rPr>
              <a:t>cyberespionnage</a:t>
            </a:r>
            <a:r>
              <a:rPr lang="fr-FR" sz="900">
                <a:latin typeface="Arial"/>
                <a:ea typeface="ＭＳ Ｐゴシック"/>
                <a:cs typeface="Arial"/>
              </a:rPr>
              <a:t>, les menaces... , les exigences réglementaires et les autres problématiques liées à la cybersécurité auxquelles sont confrontées les entreprises, tout en donnant les clés pour y répondre.</a:t>
            </a:r>
            <a:endParaRPr lang="fr-FR" sz="900">
              <a:latin typeface="Arial"/>
              <a:ea typeface="ＭＳ Ｐゴシック"/>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82474"/>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2173074"/>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chemeClr val="bg2"/>
                  </a:solidFill>
                  <a:latin typeface="Arial"/>
                  <a:ea typeface="ＭＳ Ｐゴシック"/>
                  <a:cs typeface="Arial"/>
                </a:rPr>
                <a:t>Présentation</a:t>
              </a:r>
              <a:endParaRPr lang="fr-FR">
                <a:solidFill>
                  <a:schemeClr val="bg2"/>
                </a:solidFill>
                <a:ea typeface="ＭＳ Ｐゴシック"/>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16662" y="4008457"/>
            <a:ext cx="4080431" cy="821913"/>
          </a:xfrm>
          <a:prstGeom prst="rect">
            <a:avLst/>
          </a:prstGeom>
          <a:noFill/>
        </p:spPr>
        <p:txBody>
          <a:bodyPr wrap="square" lIns="0" tIns="0" rIns="0" bIns="0" numCol="1" spcCol="182880" rtlCol="0" anchor="t">
            <a:noAutofit/>
          </a:bodyPr>
          <a:lstStyle/>
          <a:p>
            <a:pPr>
              <a:spcAft>
                <a:spcPts val="300"/>
              </a:spcAft>
            </a:pPr>
            <a:r>
              <a:rPr lang="fr-FR" sz="900">
                <a:latin typeface="Arial"/>
                <a:ea typeface="ＭＳ Ｐゴシック"/>
                <a:cs typeface="Arial"/>
              </a:rPr>
              <a:t>Plutôt en présentiel au moins pour la partie </a:t>
            </a:r>
            <a:r>
              <a:rPr lang="fr-FR" sz="900" err="1">
                <a:latin typeface="Arial"/>
                <a:ea typeface="ＭＳ Ｐゴシック"/>
                <a:cs typeface="Arial"/>
              </a:rPr>
              <a:t>Lab</a:t>
            </a:r>
            <a:r>
              <a:rPr lang="fr-FR" sz="900">
                <a:latin typeface="Arial"/>
                <a:ea typeface="ＭＳ Ｐゴシック"/>
                <a:cs typeface="Arial"/>
              </a:rPr>
              <a:t> virtuels et </a:t>
            </a:r>
            <a:r>
              <a:rPr lang="fr-FR" sz="900" err="1">
                <a:latin typeface="Arial"/>
                <a:ea typeface="ＭＳ Ｐゴシック"/>
                <a:cs typeface="Arial"/>
              </a:rPr>
              <a:t>Lab</a:t>
            </a:r>
            <a:r>
              <a:rPr lang="fr-FR" sz="900">
                <a:latin typeface="Arial"/>
                <a:ea typeface="ＭＳ Ｐゴシック"/>
                <a:cs typeface="Arial"/>
              </a:rPr>
              <a:t> avec les équipements. Mise en œuvre via des exercices pratiques</a:t>
            </a:r>
            <a:endParaRPr lang="fr-FR"/>
          </a:p>
          <a:p>
            <a:r>
              <a:rPr lang="fr-FR" sz="900">
                <a:latin typeface="Arial"/>
                <a:ea typeface="ＭＳ Ｐゴシック"/>
                <a:cs typeface="Arial"/>
              </a:rPr>
              <a:t>Contenus multimédias, activité interactive et environnement virtualisé pour simuler des scénarios d’attaque, surveiller les activités du réseau.</a:t>
            </a:r>
            <a:endParaRPr lang="fr-FR"/>
          </a:p>
          <a:p>
            <a:pPr>
              <a:spcAft>
                <a:spcPts val="300"/>
              </a:spcAft>
            </a:pPr>
            <a:r>
              <a:rPr lang="fr-FR" sz="900">
                <a:latin typeface="Arial"/>
                <a:ea typeface="ＭＳ Ｐゴシック"/>
                <a:cs typeface="Arial"/>
              </a:rPr>
              <a:t>Possibilité de faire intervenir les collègues d’anglais (ou de LV). </a:t>
            </a:r>
            <a:endParaRPr lang="en-US" sz="900">
              <a:cs typeface="Arial"/>
            </a:endParaRPr>
          </a:p>
          <a:p>
            <a:pPr>
              <a:spcAft>
                <a:spcPts val="500"/>
              </a:spcAft>
            </a:pPr>
            <a:endParaRPr lang="fr-FR" sz="900"/>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603694"/>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1315745"/>
          </a:xfrm>
          <a:prstGeom prst="rect">
            <a:avLst/>
          </a:prstGeom>
          <a:noFill/>
        </p:spPr>
        <p:txBody>
          <a:bodyPr wrap="square" rtlCol="0" anchor="t">
            <a:spAutoFit/>
          </a:bodyPr>
          <a:lstStyle/>
          <a:p>
            <a:pPr algn="just">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il est conseillé d’avoir des connaissances équivalentes au cours  « Introduction to </a:t>
            </a:r>
            <a:r>
              <a:rPr lang="fr-FR" sz="900" dirty="0" err="1">
                <a:solidFill>
                  <a:schemeClr val="bg1"/>
                </a:solidFill>
                <a:latin typeface="Arial"/>
                <a:ea typeface="ＭＳ Ｐゴシック"/>
              </a:rPr>
              <a:t>Cybersecurity</a:t>
            </a:r>
            <a:r>
              <a:rPr lang="fr-FR" sz="900" dirty="0">
                <a:solidFill>
                  <a:schemeClr val="bg1"/>
                </a:solidFill>
                <a:latin typeface="Arial"/>
                <a:ea typeface="ＭＳ Ｐゴシック"/>
              </a:rPr>
              <a:t> » et </a:t>
            </a:r>
            <a:r>
              <a:rPr lang="fr-FR" sz="900" dirty="0" err="1">
                <a:solidFill>
                  <a:schemeClr val="bg1"/>
                </a:solidFill>
                <a:latin typeface="Arial"/>
                <a:ea typeface="ＭＳ Ｐゴシック"/>
              </a:rPr>
              <a:t>Cybersecurity</a:t>
            </a:r>
            <a:r>
              <a:rPr lang="fr-FR" sz="900" dirty="0">
                <a:solidFill>
                  <a:schemeClr val="bg1"/>
                </a:solidFill>
                <a:latin typeface="Arial"/>
                <a:ea typeface="ＭＳ Ｐゴシック"/>
              </a:rPr>
              <a:t> Essentials + </a:t>
            </a:r>
            <a:r>
              <a:rPr lang="fr-FR" sz="900" b="1" dirty="0">
                <a:solidFill>
                  <a:schemeClr val="bg1"/>
                </a:solidFill>
                <a:latin typeface="Arial"/>
                <a:ea typeface="ＭＳ Ｐゴシック"/>
              </a:rPr>
              <a:t>connaissances de base en gestion des systèmes d'exploitation et des réseaux</a:t>
            </a: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français, anglais, espagnol, …</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 </a:t>
            </a:r>
            <a:r>
              <a:rPr lang="fr-FR" sz="900" b="1" dirty="0">
                <a:solidFill>
                  <a:schemeClr val="bg1"/>
                </a:solidFill>
                <a:latin typeface="Arial"/>
                <a:ea typeface="ＭＳ Ｐゴシック"/>
              </a:rPr>
              <a:t>habilitation nécessaire pour les enseignants</a:t>
            </a:r>
            <a:r>
              <a:rPr lang="fr-FR" sz="900" dirty="0">
                <a:solidFill>
                  <a:schemeClr val="bg1"/>
                </a:solidFill>
                <a:latin typeface="Arial"/>
                <a:ea typeface="ＭＳ Ｐゴシック"/>
              </a:rPr>
              <a:t>.</a:t>
            </a:r>
          </a:p>
          <a:p>
            <a:r>
              <a:rPr lang="fr-FR" sz="900" b="1" dirty="0">
                <a:latin typeface="Arial"/>
                <a:ea typeface="ＭＳ Ｐゴシック"/>
                <a:cs typeface="Arial"/>
              </a:rPr>
              <a:t>Certification professionnelle</a:t>
            </a:r>
            <a:r>
              <a:rPr lang="fr-FR" sz="900" dirty="0">
                <a:latin typeface="Arial"/>
                <a:ea typeface="ＭＳ Ｐゴシック"/>
                <a:cs typeface="Arial"/>
              </a:rPr>
              <a:t> : 200-201 CBROPS</a:t>
            </a:r>
            <a:endParaRPr lang="fr-FR" dirty="0"/>
          </a:p>
          <a:p>
            <a:pPr>
              <a:spcAft>
                <a:spcPts val="300"/>
              </a:spcAft>
            </a:pPr>
            <a:endParaRPr lang="fr-FR" sz="900" dirty="0">
              <a:solidFill>
                <a:schemeClr val="bg1"/>
              </a:solidFill>
              <a:latin typeface="Arial"/>
              <a:ea typeface="ＭＳ Ｐゴシック"/>
            </a:endParaRPr>
          </a:p>
        </p:txBody>
      </p:sp>
      <p:sp>
        <p:nvSpPr>
          <p:cNvPr id="34" name="TextBox 8">
            <a:extLst>
              <a:ext uri="{FF2B5EF4-FFF2-40B4-BE49-F238E27FC236}">
                <a16:creationId xmlns:a16="http://schemas.microsoft.com/office/drawing/2014/main" id="{DA758FA9-C036-4BB0-B149-BD369E51C726}"/>
              </a:ext>
            </a:extLst>
          </p:cNvPr>
          <p:cNvSpPr txBox="1"/>
          <p:nvPr/>
        </p:nvSpPr>
        <p:spPr>
          <a:xfrm>
            <a:off x="417972" y="2553340"/>
            <a:ext cx="4021004" cy="920109"/>
          </a:xfrm>
          <a:prstGeom prst="rect">
            <a:avLst/>
          </a:prstGeom>
          <a:noFill/>
        </p:spPr>
        <p:txBody>
          <a:bodyPr wrap="square" lIns="0" tIns="0" rIns="0" bIns="0" rtlCol="0">
            <a:spAutoFit/>
          </a:bodyPr>
          <a:lstStyle/>
          <a:p>
            <a:endParaRPr lang="fr-FR" sz="900"/>
          </a:p>
        </p:txBody>
      </p:sp>
      <p:sp>
        <p:nvSpPr>
          <p:cNvPr id="7" name="ZoneTexte 6">
            <a:extLst>
              <a:ext uri="{FF2B5EF4-FFF2-40B4-BE49-F238E27FC236}">
                <a16:creationId xmlns:a16="http://schemas.microsoft.com/office/drawing/2014/main" id="{057082C0-3CE9-4A61-9EB7-2EE7370C70F7}"/>
              </a:ext>
            </a:extLst>
          </p:cNvPr>
          <p:cNvSpPr txBox="1"/>
          <p:nvPr/>
        </p:nvSpPr>
        <p:spPr>
          <a:xfrm>
            <a:off x="410136" y="2570069"/>
            <a:ext cx="40290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900">
                <a:latin typeface="Arial"/>
                <a:ea typeface="ＭＳ Ｐゴシック"/>
                <a:cs typeface="Arial"/>
              </a:rPr>
              <a:t>Ce cours met l'accent sur la mise en application des compétences requises pour assurer la disponibilité et la sécurité des réseaux.</a:t>
            </a:r>
            <a:endParaRPr lang="fr-FR"/>
          </a:p>
          <a:p>
            <a:r>
              <a:rPr lang="fr-FR" sz="900">
                <a:latin typeface="Arial"/>
                <a:ea typeface="ＭＳ Ｐゴシック"/>
                <a:cs typeface="Arial"/>
              </a:rPr>
              <a:t>Les élèves acquièrent des compétences de niveau Associate en cybersécurité, un domaine en pleine croissance, et apprennent à les mettre en application. De plus, cette formation s'aligne sur la certification Cisco CCNA </a:t>
            </a:r>
            <a:r>
              <a:rPr lang="fr-FR" sz="900" err="1">
                <a:latin typeface="Arial"/>
                <a:ea typeface="ＭＳ Ｐゴシック"/>
                <a:cs typeface="Arial"/>
              </a:rPr>
              <a:t>Cybersecurity</a:t>
            </a:r>
            <a:r>
              <a:rPr lang="fr-FR" sz="900">
                <a:latin typeface="Arial"/>
                <a:ea typeface="ＭＳ Ｐゴシック"/>
                <a:cs typeface="Arial"/>
              </a:rPr>
              <a:t> Operations.</a:t>
            </a:r>
            <a:endParaRPr lang="fr-FR"/>
          </a:p>
          <a:p>
            <a:endParaRPr lang="fr-FR" sz="900">
              <a:latin typeface="Arial"/>
              <a:ea typeface="ＭＳ Ｐゴシック"/>
              <a:cs typeface="Arial"/>
            </a:endParaRPr>
          </a:p>
          <a:p>
            <a:endParaRPr lang="fr-FR" sz="900">
              <a:latin typeface="Arial"/>
              <a:ea typeface="ＭＳ Ｐゴシック"/>
              <a:cs typeface="Arial"/>
            </a:endParaRPr>
          </a:p>
        </p:txBody>
      </p:sp>
      <p:pic>
        <p:nvPicPr>
          <p:cNvPr id="12" name="Image 12" descr="Une image contenant horloge&#10;&#10;Description générée avec un niveau de confiance très élevé">
            <a:extLst>
              <a:ext uri="{FF2B5EF4-FFF2-40B4-BE49-F238E27FC236}">
                <a16:creationId xmlns:a16="http://schemas.microsoft.com/office/drawing/2014/main" id="{8CC0A12D-3A4F-416C-BEE4-0F5A15DB0F27}"/>
              </a:ext>
            </a:extLst>
          </p:cNvPr>
          <p:cNvPicPr>
            <a:picLocks noChangeAspect="1"/>
          </p:cNvPicPr>
          <p:nvPr/>
        </p:nvPicPr>
        <p:blipFill>
          <a:blip r:embed="rId5"/>
          <a:stretch>
            <a:fillRect/>
          </a:stretch>
        </p:blipFill>
        <p:spPr>
          <a:xfrm>
            <a:off x="4586568" y="80122"/>
            <a:ext cx="609600" cy="781050"/>
          </a:xfrm>
          <a:prstGeom prst="rect">
            <a:avLst/>
          </a:prstGeom>
        </p:spPr>
      </p:pic>
      <p:sp>
        <p:nvSpPr>
          <p:cNvPr id="41" name="Rectangle 40">
            <a:extLst>
              <a:ext uri="{FF2B5EF4-FFF2-40B4-BE49-F238E27FC236}">
                <a16:creationId xmlns:a16="http://schemas.microsoft.com/office/drawing/2014/main" id="{874F91D0-2BE2-401F-B5A7-3A12D98598C9}"/>
              </a:ext>
            </a:extLst>
          </p:cNvPr>
          <p:cNvSpPr/>
          <p:nvPr/>
        </p:nvSpPr>
        <p:spPr>
          <a:xfrm>
            <a:off x="5541103" y="4241456"/>
            <a:ext cx="3358563" cy="79621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Intérêt pour le Bloc 3 Année 2, </a:t>
            </a:r>
            <a:br>
              <a:rPr lang="fr-FR" sz="1050" b="1" kern="0" dirty="0">
                <a:solidFill>
                  <a:prstClr val="black"/>
                </a:solidFill>
                <a:latin typeface="Arial"/>
                <a:ea typeface="+mn-ea"/>
                <a:cs typeface="+mn-cs"/>
              </a:rPr>
            </a:br>
            <a:r>
              <a:rPr lang="fr-FR" sz="1050" b="1" kern="0" dirty="0">
                <a:solidFill>
                  <a:prstClr val="black"/>
                </a:solidFill>
                <a:latin typeface="Arial"/>
                <a:ea typeface="+mn-ea"/>
                <a:cs typeface="+mn-cs"/>
              </a:rPr>
              <a:t>ateliers pratiques sur système linux et </a:t>
            </a:r>
            <a:r>
              <a:rPr lang="fr-FR" sz="1050" b="1" kern="0" dirty="0" err="1">
                <a:solidFill>
                  <a:prstClr val="black"/>
                </a:solidFill>
                <a:latin typeface="Arial"/>
                <a:ea typeface="+mn-ea"/>
                <a:cs typeface="+mn-cs"/>
              </a:rPr>
              <a:t>windows</a:t>
            </a:r>
            <a:r>
              <a:rPr lang="fr-FR" sz="1050" b="1" kern="0" dirty="0">
                <a:solidFill>
                  <a:prstClr val="black"/>
                </a:solidFill>
                <a:latin typeface="Arial"/>
                <a:ea typeface="+mn-ea"/>
                <a:cs typeface="+mn-cs"/>
              </a:rPr>
              <a:t>, équipements réseaux, TP virtualisés.</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Voir présentation détaillée plus loin</a:t>
            </a:r>
            <a:endParaRPr kumimoji="0" lang="en-US" sz="105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57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92714" y="0"/>
            <a:ext cx="3958422" cy="2582314"/>
          </a:xfrm>
          <a:prstGeom prst="rect">
            <a:avLst/>
          </a:prstGeom>
        </p:spPr>
      </p:pic>
      <p:sp>
        <p:nvSpPr>
          <p:cNvPr id="2" name="Title 1"/>
          <p:cNvSpPr>
            <a:spLocks noGrp="1"/>
          </p:cNvSpPr>
          <p:nvPr>
            <p:ph type="title"/>
          </p:nvPr>
        </p:nvSpPr>
        <p:spPr>
          <a:xfrm>
            <a:off x="384590" y="82850"/>
            <a:ext cx="8345488" cy="731837"/>
          </a:xfrm>
        </p:spPr>
        <p:txBody>
          <a:bodyPr>
            <a:normAutofit/>
          </a:bodyPr>
          <a:lstStyle/>
          <a:p>
            <a:r>
              <a:rPr lang="fr-FR"/>
              <a:t>CCNA Security</a:t>
            </a:r>
          </a:p>
        </p:txBody>
      </p:sp>
      <p:sp>
        <p:nvSpPr>
          <p:cNvPr id="9" name="TextBox 8"/>
          <p:cNvSpPr txBox="1"/>
          <p:nvPr/>
        </p:nvSpPr>
        <p:spPr>
          <a:xfrm>
            <a:off x="440776" y="1164869"/>
            <a:ext cx="3992195" cy="756617"/>
          </a:xfrm>
          <a:prstGeom prst="rect">
            <a:avLst/>
          </a:prstGeom>
          <a:noFill/>
        </p:spPr>
        <p:txBody>
          <a:bodyPr wrap="square" lIns="0" tIns="0" rIns="0" bIns="0" rtlCol="0" anchor="t">
            <a:spAutoFit/>
          </a:bodyPr>
          <a:lstStyle/>
          <a:p>
            <a:pPr algn="just" defTabSz="342891">
              <a:spcAft>
                <a:spcPts val="525"/>
              </a:spcAft>
              <a:defRPr/>
            </a:pPr>
            <a:r>
              <a:rPr lang="fr-FR" sz="900">
                <a:latin typeface="Arial"/>
                <a:ea typeface="ＭＳ Ｐゴシック"/>
                <a:cs typeface="Arial"/>
              </a:rPr>
              <a:t>Cursus prévu pour </a:t>
            </a:r>
            <a:r>
              <a:rPr lang="fr-FR" sz="900" b="1">
                <a:latin typeface="Arial"/>
                <a:ea typeface="ＭＳ Ｐゴシック"/>
                <a:cs typeface="Arial"/>
              </a:rPr>
              <a:t>70h - </a:t>
            </a:r>
            <a:r>
              <a:rPr lang="fr-FR" sz="900">
                <a:latin typeface="Arial"/>
                <a:ea typeface="ＭＳ Ｐゴシック"/>
                <a:cs typeface="Arial"/>
              </a:rPr>
              <a:t>Contenu très technique - Cours en ligne en anglais</a:t>
            </a:r>
            <a:endParaRPr lang="fr-FR"/>
          </a:p>
          <a:p>
            <a:pPr algn="just" defTabSz="342891">
              <a:spcAft>
                <a:spcPts val="525"/>
              </a:spcAft>
              <a:defRPr/>
            </a:pPr>
            <a:r>
              <a:rPr lang="fr-FR" sz="900">
                <a:solidFill>
                  <a:srgbClr val="58585B"/>
                </a:solidFill>
                <a:latin typeface="Arial"/>
                <a:ea typeface="ＭＳ Ｐゴシック"/>
              </a:rPr>
              <a:t>Ce cours constitue une introduction aux concepts de sécurité essentiels et aux compétences nécessaires au dépannage et à la surveillance de réseaux informatiques en vue d'assurer l'intégrité des périphériques et des données.</a:t>
            </a:r>
            <a:br>
              <a:rPr lang="fr-FR" sz="900">
                <a:ea typeface="ＭＳ Ｐゴシック" pitchFamily="34" charset="-128"/>
              </a:rPr>
            </a:br>
            <a:r>
              <a:rPr lang="fr-FR" sz="900">
                <a:solidFill>
                  <a:srgbClr val="58585B"/>
                </a:solidFill>
                <a:latin typeface="Arial"/>
                <a:ea typeface="ＭＳ Ｐゴシック"/>
              </a:rPr>
              <a:t> </a:t>
            </a:r>
            <a:endParaRPr lang="fr-FR" sz="900">
              <a:solidFill>
                <a:srgbClr val="58585B"/>
              </a:solidFill>
              <a:ea typeface="ＭＳ Ｐゴシック" pitchFamily="34" charset="-128"/>
            </a:endParaRPr>
          </a:p>
        </p:txBody>
      </p:sp>
      <p:grpSp>
        <p:nvGrpSpPr>
          <p:cNvPr id="5" name="Groupe 4">
            <a:extLst>
              <a:ext uri="{FF2B5EF4-FFF2-40B4-BE49-F238E27FC236}">
                <a16:creationId xmlns:a16="http://schemas.microsoft.com/office/drawing/2014/main" id="{A02C4AF7-90DD-4BA7-B487-A7912890921F}"/>
              </a:ext>
            </a:extLst>
          </p:cNvPr>
          <p:cNvGrpSpPr/>
          <p:nvPr/>
        </p:nvGrpSpPr>
        <p:grpSpPr>
          <a:xfrm>
            <a:off x="440778" y="782474"/>
            <a:ext cx="4408027" cy="657735"/>
            <a:chOff x="440778" y="782474"/>
            <a:chExt cx="4408027" cy="657735"/>
          </a:xfrm>
        </p:grpSpPr>
        <p:sp>
          <p:nvSpPr>
            <p:cNvPr id="24" name="Rectangle 23"/>
            <p:cNvSpPr/>
            <p:nvPr/>
          </p:nvSpPr>
          <p:spPr>
            <a:xfrm>
              <a:off x="440778" y="789250"/>
              <a:ext cx="4068070" cy="29634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4505546" y="782474"/>
              <a:ext cx="306777" cy="300436"/>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05228" y="1079955"/>
              <a:ext cx="305761" cy="15636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4460978" y="1231865"/>
              <a:ext cx="387827" cy="208344"/>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98349" y="782474"/>
              <a:ext cx="851515" cy="307777"/>
            </a:xfrm>
            <a:prstGeom prst="rect">
              <a:avLst/>
            </a:prstGeom>
            <a:noFill/>
          </p:spPr>
          <p:txBody>
            <a:bodyPr wrap="none" rtlCol="0" anchor="ctr">
              <a:spAutoFit/>
            </a:bodyPr>
            <a:lstStyle/>
            <a:p>
              <a:r>
                <a:rPr lang="fr-FR" sz="1400">
                  <a:solidFill>
                    <a:schemeClr val="bg2"/>
                  </a:solidFill>
                  <a:latin typeface="Arial"/>
                  <a:ea typeface="ＭＳ Ｐゴシック"/>
                </a:rPr>
                <a:t>Résumé</a:t>
              </a:r>
            </a:p>
          </p:txBody>
        </p:sp>
      </p:grpSp>
      <p:grpSp>
        <p:nvGrpSpPr>
          <p:cNvPr id="3" name="Groupe 2">
            <a:extLst>
              <a:ext uri="{FF2B5EF4-FFF2-40B4-BE49-F238E27FC236}">
                <a16:creationId xmlns:a16="http://schemas.microsoft.com/office/drawing/2014/main" id="{3347F153-D28D-4E3A-A04F-A4EFA9C8B02D}"/>
              </a:ext>
            </a:extLst>
          </p:cNvPr>
          <p:cNvGrpSpPr/>
          <p:nvPr/>
        </p:nvGrpSpPr>
        <p:grpSpPr>
          <a:xfrm>
            <a:off x="413873" y="1954559"/>
            <a:ext cx="4407975" cy="674545"/>
            <a:chOff x="413873" y="1937689"/>
            <a:chExt cx="4407975" cy="674545"/>
          </a:xfrm>
        </p:grpSpPr>
        <p:sp>
          <p:nvSpPr>
            <p:cNvPr id="33" name="Rectangle 32"/>
            <p:cNvSpPr/>
            <p:nvPr/>
          </p:nvSpPr>
          <p:spPr>
            <a:xfrm>
              <a:off x="413873" y="1955522"/>
              <a:ext cx="4068070" cy="296345"/>
            </a:xfrm>
            <a:prstGeom prst="rect">
              <a:avLst/>
            </a:prstGeom>
            <a:solidFill>
              <a:srgbClr val="0060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p:cNvSpPr/>
            <p:nvPr/>
          </p:nvSpPr>
          <p:spPr>
            <a:xfrm>
              <a:off x="4478590" y="1954498"/>
              <a:ext cx="306777" cy="300436"/>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78271" y="2251980"/>
              <a:ext cx="305761" cy="1563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4434021" y="2403890"/>
              <a:ext cx="387827" cy="208344"/>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074" y="1937689"/>
              <a:ext cx="1189749" cy="307777"/>
            </a:xfrm>
            <a:prstGeom prst="rect">
              <a:avLst/>
            </a:prstGeom>
            <a:noFill/>
          </p:spPr>
          <p:txBody>
            <a:bodyPr wrap="none" rtlCol="0" anchor="ctr">
              <a:spAutoFit/>
            </a:bodyPr>
            <a:lstStyle/>
            <a:p>
              <a:r>
                <a:rPr lang="fr-FR" sz="1400">
                  <a:solidFill>
                    <a:srgbClr val="FFFFFF"/>
                  </a:solidFill>
                  <a:latin typeface="Arial"/>
                  <a:ea typeface="ＭＳ Ｐゴシック"/>
                </a:rPr>
                <a:t>Présentation</a:t>
              </a:r>
              <a:endParaRPr lang="fr-FR" sz="1400">
                <a:solidFill>
                  <a:srgbClr val="FFFFFF"/>
                </a:solidFill>
              </a:endParaRPr>
            </a:p>
          </p:txBody>
        </p:sp>
      </p:grpSp>
      <p:grpSp>
        <p:nvGrpSpPr>
          <p:cNvPr id="59" name="Group 58"/>
          <p:cNvGrpSpPr/>
          <p:nvPr/>
        </p:nvGrpSpPr>
        <p:grpSpPr>
          <a:xfrm>
            <a:off x="5192714" y="2036246"/>
            <a:ext cx="3958423" cy="3108631"/>
            <a:chOff x="5192713" y="2036245"/>
            <a:chExt cx="3958423" cy="3108631"/>
          </a:xfrm>
        </p:grpSpPr>
        <p:sp>
          <p:nvSpPr>
            <p:cNvPr id="60" name="Rectangle 59"/>
            <p:cNvSpPr/>
            <p:nvPr/>
          </p:nvSpPr>
          <p:spPr>
            <a:xfrm>
              <a:off x="5192713" y="2538668"/>
              <a:ext cx="3958423" cy="260620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76091" y="2036245"/>
              <a:ext cx="991667" cy="979695"/>
              <a:chOff x="7127612" y="2637652"/>
              <a:chExt cx="991667" cy="979695"/>
            </a:xfrm>
          </p:grpSpPr>
          <p:sp>
            <p:nvSpPr>
              <p:cNvPr id="62" name="Chord 61"/>
              <p:cNvSpPr/>
              <p:nvPr/>
            </p:nvSpPr>
            <p:spPr>
              <a:xfrm>
                <a:off x="7140708" y="2638777"/>
                <a:ext cx="978571" cy="978570"/>
              </a:xfrm>
              <a:prstGeom prst="chord">
                <a:avLst>
                  <a:gd name="adj1" fmla="val 5467745"/>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p:cNvSpPr/>
              <p:nvPr/>
            </p:nvSpPr>
            <p:spPr>
              <a:xfrm rot="10800000">
                <a:off x="7127612" y="2637652"/>
                <a:ext cx="978571" cy="978570"/>
              </a:xfrm>
              <a:prstGeom prst="chord">
                <a:avLst>
                  <a:gd name="adj1" fmla="val 5467745"/>
                  <a:gd name="adj2" fmla="val 1620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Picture 55" descr="icons-02.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7795" y="2152424"/>
            <a:ext cx="521356" cy="740663"/>
          </a:xfrm>
          <a:prstGeom prst="rect">
            <a:avLst/>
          </a:prstGeom>
        </p:spPr>
      </p:pic>
      <p:sp>
        <p:nvSpPr>
          <p:cNvPr id="39" name="TextBox 38"/>
          <p:cNvSpPr txBox="1"/>
          <p:nvPr/>
        </p:nvSpPr>
        <p:spPr>
          <a:xfrm>
            <a:off x="425066" y="3731112"/>
            <a:ext cx="4072027" cy="1099258"/>
          </a:xfrm>
          <a:prstGeom prst="rect">
            <a:avLst/>
          </a:prstGeom>
          <a:noFill/>
        </p:spPr>
        <p:txBody>
          <a:bodyPr wrap="square" lIns="0" tIns="0" rIns="0" bIns="0" numCol="1" spcCol="182880" rtlCol="0" anchor="t">
            <a:noAutofit/>
          </a:bodyPr>
          <a:lstStyle/>
          <a:p>
            <a:pPr>
              <a:spcAft>
                <a:spcPts val="500"/>
              </a:spcAft>
            </a:pPr>
            <a:r>
              <a:rPr lang="fr-FR" sz="900" dirty="0">
                <a:latin typeface="Arial"/>
                <a:ea typeface="ＭＳ Ｐゴシック"/>
              </a:rPr>
              <a:t>Cours orienté </a:t>
            </a:r>
            <a:r>
              <a:rPr lang="fr-FR" sz="900" b="1" dirty="0">
                <a:latin typeface="Arial"/>
                <a:ea typeface="ＭＳ Ｐゴシック"/>
              </a:rPr>
              <a:t>Option SISR</a:t>
            </a:r>
            <a:r>
              <a:rPr lang="fr-FR" sz="900" dirty="0">
                <a:latin typeface="Arial"/>
                <a:ea typeface="ＭＳ Ｐゴシック"/>
              </a:rPr>
              <a:t>, dans les Blocs 1, 2 et 3 en fonctions des contenus. </a:t>
            </a:r>
            <a:endParaRPr lang="fr-FR" dirty="0"/>
          </a:p>
          <a:p>
            <a:pPr>
              <a:spcAft>
                <a:spcPts val="500"/>
              </a:spcAft>
            </a:pPr>
            <a:r>
              <a:rPr lang="fr-FR" sz="900" dirty="0">
                <a:latin typeface="Arial"/>
                <a:ea typeface="ＭＳ Ｐゴシック"/>
                <a:cs typeface="Arial"/>
              </a:rPr>
              <a:t>Plutôt en présentiel au moins pour la partie </a:t>
            </a:r>
            <a:r>
              <a:rPr lang="fr-FR" sz="900" dirty="0" err="1">
                <a:latin typeface="Arial"/>
                <a:ea typeface="ＭＳ Ｐゴシック"/>
                <a:cs typeface="Arial"/>
              </a:rPr>
              <a:t>Lab</a:t>
            </a:r>
            <a:r>
              <a:rPr lang="fr-FR" sz="900" dirty="0">
                <a:latin typeface="Arial"/>
                <a:ea typeface="ＭＳ Ｐゴシック"/>
                <a:cs typeface="Arial"/>
              </a:rPr>
              <a:t> avec les équipements, entre autres à cause de la barrière de la langue : n'existe qu'en anglais</a:t>
            </a:r>
            <a:endParaRPr lang="fr-FR" dirty="0">
              <a:latin typeface="Arial"/>
              <a:ea typeface="ＭＳ Ｐゴシック"/>
            </a:endParaRPr>
          </a:p>
          <a:p>
            <a:pPr>
              <a:spcAft>
                <a:spcPts val="500"/>
              </a:spcAft>
            </a:pPr>
            <a:r>
              <a:rPr lang="fr-FR" sz="900" dirty="0">
                <a:latin typeface="Arial"/>
                <a:ea typeface="ＭＳ Ｐゴシック"/>
              </a:rPr>
              <a:t>Possibilité de faire intervenir les collègues d’anglais (ou de LV). </a:t>
            </a:r>
            <a:endParaRPr lang="fr-FR" sz="900" dirty="0"/>
          </a:p>
          <a:p>
            <a:pPr>
              <a:spcAft>
                <a:spcPts val="500"/>
              </a:spcAft>
            </a:pPr>
            <a:endParaRPr lang="fr-FR" sz="900" dirty="0"/>
          </a:p>
        </p:txBody>
      </p:sp>
      <p:grpSp>
        <p:nvGrpSpPr>
          <p:cNvPr id="6" name="Groupe 5">
            <a:extLst>
              <a:ext uri="{FF2B5EF4-FFF2-40B4-BE49-F238E27FC236}">
                <a16:creationId xmlns:a16="http://schemas.microsoft.com/office/drawing/2014/main" id="{D8EEEAFF-8EC0-4923-B6F6-36E4918033FD}"/>
              </a:ext>
            </a:extLst>
          </p:cNvPr>
          <p:cNvGrpSpPr/>
          <p:nvPr/>
        </p:nvGrpSpPr>
        <p:grpSpPr>
          <a:xfrm>
            <a:off x="421229" y="3343157"/>
            <a:ext cx="4407975" cy="674543"/>
            <a:chOff x="421229" y="3343157"/>
            <a:chExt cx="4407975" cy="674543"/>
          </a:xfrm>
        </p:grpSpPr>
        <p:grpSp>
          <p:nvGrpSpPr>
            <p:cNvPr id="8" name="Group 7"/>
            <p:cNvGrpSpPr/>
            <p:nvPr/>
          </p:nvGrpSpPr>
          <p:grpSpPr>
            <a:xfrm>
              <a:off x="421229" y="3359964"/>
              <a:ext cx="4407975" cy="657736"/>
              <a:chOff x="506031" y="3198239"/>
              <a:chExt cx="4407975" cy="657736"/>
            </a:xfrm>
          </p:grpSpPr>
          <p:sp>
            <p:nvSpPr>
              <p:cNvPr id="40" name="Rectangle 39"/>
              <p:cNvSpPr/>
              <p:nvPr/>
            </p:nvSpPr>
            <p:spPr>
              <a:xfrm>
                <a:off x="506031" y="3199263"/>
                <a:ext cx="4068070" cy="296345"/>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p:cNvSpPr/>
              <p:nvPr/>
            </p:nvSpPr>
            <p:spPr>
              <a:xfrm>
                <a:off x="4570748" y="3198239"/>
                <a:ext cx="306777" cy="300436"/>
              </a:xfrm>
              <a:prstGeom prst="r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70429" y="3495720"/>
                <a:ext cx="305761" cy="1563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a:off x="4526179" y="3647631"/>
                <a:ext cx="387827" cy="20834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73979" y="3343157"/>
              <a:ext cx="1669047" cy="307777"/>
            </a:xfrm>
            <a:prstGeom prst="rect">
              <a:avLst/>
            </a:prstGeom>
            <a:noFill/>
          </p:spPr>
          <p:txBody>
            <a:bodyPr wrap="none" rtlCol="0" anchor="ctr">
              <a:spAutoFit/>
            </a:bodyPr>
            <a:lstStyle/>
            <a:p>
              <a:r>
                <a:rPr lang="fr-FR" sz="1400">
                  <a:solidFill>
                    <a:srgbClr val="FFFFFF"/>
                  </a:solidFill>
                </a:rPr>
                <a:t>Utilisation possible</a:t>
              </a:r>
            </a:p>
          </p:txBody>
        </p:sp>
      </p:grpSp>
      <p:sp>
        <p:nvSpPr>
          <p:cNvPr id="4" name="Rectangle 3"/>
          <p:cNvSpPr/>
          <p:nvPr/>
        </p:nvSpPr>
        <p:spPr>
          <a:xfrm>
            <a:off x="5446235" y="2815612"/>
            <a:ext cx="1478290" cy="307777"/>
          </a:xfrm>
          <a:prstGeom prst="rect">
            <a:avLst/>
          </a:prstGeom>
        </p:spPr>
        <p:txBody>
          <a:bodyPr wrap="none">
            <a:spAutoFit/>
          </a:bodyPr>
          <a:lstStyle/>
          <a:p>
            <a:pPr algn="ctr"/>
            <a:r>
              <a:rPr lang="fr-FR" sz="1400">
                <a:solidFill>
                  <a:schemeClr val="bg1"/>
                </a:solidFill>
              </a:rPr>
              <a:t>Caractéristiques</a:t>
            </a:r>
          </a:p>
        </p:txBody>
      </p:sp>
      <p:sp>
        <p:nvSpPr>
          <p:cNvPr id="17" name="TextBox 16"/>
          <p:cNvSpPr txBox="1"/>
          <p:nvPr/>
        </p:nvSpPr>
        <p:spPr>
          <a:xfrm>
            <a:off x="5459330" y="3064920"/>
            <a:ext cx="3613470" cy="900246"/>
          </a:xfrm>
          <a:prstGeom prst="rect">
            <a:avLst/>
          </a:prstGeom>
          <a:noFill/>
        </p:spPr>
        <p:txBody>
          <a:bodyPr wrap="square" rtlCol="0" anchor="t">
            <a:spAutoFit/>
          </a:bodyPr>
          <a:lstStyle/>
          <a:p>
            <a:pPr>
              <a:spcAft>
                <a:spcPts val="300"/>
              </a:spcAft>
            </a:pPr>
            <a:r>
              <a:rPr lang="fr-FR" sz="900" b="1" dirty="0">
                <a:solidFill>
                  <a:schemeClr val="bg1"/>
                </a:solidFill>
                <a:latin typeface="Arial"/>
                <a:ea typeface="ＭＳ Ｐゴシック"/>
              </a:rPr>
              <a:t>Connaissances préalables requises </a:t>
            </a:r>
            <a:r>
              <a:rPr lang="fr-FR" sz="900" dirty="0">
                <a:solidFill>
                  <a:schemeClr val="bg1"/>
                </a:solidFill>
                <a:latin typeface="Arial"/>
                <a:ea typeface="ＭＳ Ｐゴシック"/>
              </a:rPr>
              <a:t>: </a:t>
            </a:r>
            <a:r>
              <a:rPr lang="fr-FR" sz="900" dirty="0">
                <a:ea typeface="ＭＳ Ｐゴシック" pitchFamily="34" charset="-128"/>
              </a:rPr>
              <a:t>Cours</a:t>
            </a:r>
            <a:r>
              <a:rPr lang="fr-FR" sz="900" dirty="0">
                <a:solidFill>
                  <a:schemeClr val="bg1"/>
                </a:solidFill>
                <a:latin typeface="Arial"/>
                <a:ea typeface="ＭＳ Ｐゴシック"/>
              </a:rPr>
              <a:t> </a:t>
            </a:r>
            <a:r>
              <a:rPr lang="fr-FR" sz="900" dirty="0">
                <a:ea typeface="ＭＳ Ｐゴシック" pitchFamily="34" charset="-128"/>
              </a:rPr>
              <a:t>CCNA R&amp;S : ITN et RSE (CCENT)</a:t>
            </a:r>
          </a:p>
          <a:p>
            <a:pPr>
              <a:spcAft>
                <a:spcPts val="300"/>
              </a:spcAft>
            </a:pPr>
            <a:r>
              <a:rPr lang="fr-FR" sz="900" b="1" dirty="0">
                <a:solidFill>
                  <a:schemeClr val="bg1"/>
                </a:solidFill>
                <a:latin typeface="Arial"/>
                <a:ea typeface="ＭＳ Ｐゴシック"/>
              </a:rPr>
              <a:t>Cours complémentaire recommandé </a:t>
            </a:r>
            <a:r>
              <a:rPr lang="fr-FR" sz="900" dirty="0">
                <a:solidFill>
                  <a:schemeClr val="bg1"/>
                </a:solidFill>
                <a:latin typeface="Arial"/>
                <a:ea typeface="ＭＳ Ｐゴシック"/>
              </a:rPr>
              <a:t>: </a:t>
            </a:r>
            <a:r>
              <a:rPr lang="fr-FR" sz="900" dirty="0">
                <a:ea typeface="ＭＳ Ｐゴシック" pitchFamily="34" charset="-128"/>
              </a:rPr>
              <a:t>CCNP R&amp;S ROUTE</a:t>
            </a:r>
          </a:p>
          <a:p>
            <a:pPr>
              <a:spcAft>
                <a:spcPts val="300"/>
              </a:spcAft>
            </a:pPr>
            <a:r>
              <a:rPr lang="fr-FR" sz="900" b="1" dirty="0">
                <a:solidFill>
                  <a:schemeClr val="bg1"/>
                </a:solidFill>
                <a:latin typeface="Arial"/>
                <a:ea typeface="ＭＳ Ｐゴシック"/>
              </a:rPr>
              <a:t>Langue</a:t>
            </a:r>
            <a:r>
              <a:rPr lang="fr-FR" sz="900" dirty="0">
                <a:solidFill>
                  <a:schemeClr val="bg1"/>
                </a:solidFill>
                <a:latin typeface="Arial"/>
                <a:ea typeface="ＭＳ Ｐゴシック"/>
              </a:rPr>
              <a:t> : anglais</a:t>
            </a:r>
          </a:p>
          <a:p>
            <a:pPr>
              <a:spcAft>
                <a:spcPts val="300"/>
              </a:spcAft>
            </a:pPr>
            <a:r>
              <a:rPr lang="fr-FR" sz="900" b="1" dirty="0">
                <a:solidFill>
                  <a:schemeClr val="bg1"/>
                </a:solidFill>
                <a:latin typeface="Arial"/>
                <a:ea typeface="ＭＳ Ｐゴシック"/>
              </a:rPr>
              <a:t>Accès au cours</a:t>
            </a:r>
            <a:r>
              <a:rPr lang="fr-FR" sz="900" dirty="0">
                <a:solidFill>
                  <a:schemeClr val="bg1"/>
                </a:solidFill>
                <a:latin typeface="Arial"/>
                <a:ea typeface="ＭＳ Ｐゴシック"/>
              </a:rPr>
              <a:t> </a:t>
            </a:r>
            <a:r>
              <a:rPr lang="fr-FR" sz="900" b="1" dirty="0">
                <a:solidFill>
                  <a:schemeClr val="bg1"/>
                </a:solidFill>
                <a:latin typeface="Arial"/>
                <a:ea typeface="ＭＳ Ｐゴシック"/>
              </a:rPr>
              <a:t>: habilitation nécessaire pour les enseignants</a:t>
            </a:r>
            <a:r>
              <a:rPr lang="fr-FR" sz="900" dirty="0">
                <a:solidFill>
                  <a:schemeClr val="bg1"/>
                </a:solidFill>
                <a:latin typeface="Arial"/>
                <a:ea typeface="ＭＳ Ｐゴシック"/>
              </a:rPr>
              <a:t>.</a:t>
            </a:r>
          </a:p>
        </p:txBody>
      </p:sp>
      <p:sp>
        <p:nvSpPr>
          <p:cNvPr id="34" name="TextBox 8">
            <a:extLst>
              <a:ext uri="{FF2B5EF4-FFF2-40B4-BE49-F238E27FC236}">
                <a16:creationId xmlns:a16="http://schemas.microsoft.com/office/drawing/2014/main" id="{DA758FA9-C036-4BB0-B149-BD369E51C726}"/>
              </a:ext>
            </a:extLst>
          </p:cNvPr>
          <p:cNvSpPr txBox="1"/>
          <p:nvPr/>
        </p:nvSpPr>
        <p:spPr>
          <a:xfrm>
            <a:off x="401164" y="2334825"/>
            <a:ext cx="4037812" cy="138499"/>
          </a:xfrm>
          <a:prstGeom prst="rect">
            <a:avLst/>
          </a:prstGeom>
          <a:noFill/>
        </p:spPr>
        <p:txBody>
          <a:bodyPr wrap="square" lIns="0" tIns="0" rIns="0" bIns="0" rtlCol="0">
            <a:spAutoFit/>
          </a:bodyPr>
          <a:lstStyle/>
          <a:p>
            <a:endParaRPr lang="fr-FR" sz="900"/>
          </a:p>
        </p:txBody>
      </p:sp>
      <p:sp>
        <p:nvSpPr>
          <p:cNvPr id="41" name="TextBox 38">
            <a:extLst>
              <a:ext uri="{FF2B5EF4-FFF2-40B4-BE49-F238E27FC236}">
                <a16:creationId xmlns:a16="http://schemas.microsoft.com/office/drawing/2014/main" id="{9DF987F8-3C1D-4009-9149-85D9F3069848}"/>
              </a:ext>
            </a:extLst>
          </p:cNvPr>
          <p:cNvSpPr txBox="1"/>
          <p:nvPr/>
        </p:nvSpPr>
        <p:spPr>
          <a:xfrm>
            <a:off x="441142" y="2329913"/>
            <a:ext cx="4080431" cy="939465"/>
          </a:xfrm>
          <a:prstGeom prst="rect">
            <a:avLst/>
          </a:prstGeom>
          <a:noFill/>
        </p:spPr>
        <p:txBody>
          <a:bodyPr wrap="square" lIns="0" tIns="0" rIns="0" bIns="0" numCol="1" spcCol="182880" rtlCol="0">
            <a:noAutofit/>
          </a:bodyPr>
          <a:lstStyle/>
          <a:p>
            <a:pPr algn="just">
              <a:spcAft>
                <a:spcPts val="500"/>
              </a:spcAft>
            </a:pPr>
            <a:r>
              <a:rPr lang="fr-FR" sz="900" dirty="0">
                <a:solidFill>
                  <a:srgbClr val="58585B"/>
                </a:solidFill>
                <a:ea typeface="ＭＳ Ｐゴシック" pitchFamily="34" charset="-128"/>
              </a:rPr>
              <a:t>Les personnes ayant suivi le cours CCNA R&amp;S vont développer une expertise dans les domaines de la sécurité des organisations et la protection des données. Il met l'accent sur l'application pratique des compétences nécessaires pour concevoir, implémenter et gérer les systèmes de sécurité des réseaux.</a:t>
            </a:r>
          </a:p>
          <a:p>
            <a:pPr algn="just">
              <a:spcAft>
                <a:spcPts val="500"/>
              </a:spcAft>
            </a:pPr>
            <a:r>
              <a:rPr lang="fr-FR" sz="900" dirty="0">
                <a:solidFill>
                  <a:srgbClr val="58585B"/>
                </a:solidFill>
                <a:ea typeface="ＭＳ Ｐゴシック" pitchFamily="34" charset="-128"/>
              </a:rPr>
              <a:t>Ce cours prépare à la certification professionnelle </a:t>
            </a:r>
            <a:r>
              <a:rPr lang="fr-FR" sz="900" b="1" dirty="0">
                <a:solidFill>
                  <a:srgbClr val="58585B"/>
                </a:solidFill>
                <a:ea typeface="ＭＳ Ｐゴシック" pitchFamily="34" charset="-128"/>
              </a:rPr>
              <a:t>Cisco CCNA Security</a:t>
            </a:r>
            <a:r>
              <a:rPr lang="fr-FR" sz="900" dirty="0">
                <a:solidFill>
                  <a:srgbClr val="58585B"/>
                </a:solidFill>
                <a:ea typeface="ＭＳ Ｐゴシック" pitchFamily="34" charset="-128"/>
              </a:rPr>
              <a:t> et à des emplois en tant que spécialistes de la sécurité des réseaux.</a:t>
            </a:r>
          </a:p>
          <a:p>
            <a:pPr algn="just">
              <a:spcAft>
                <a:spcPts val="500"/>
              </a:spcAft>
            </a:pPr>
            <a:endParaRPr lang="fr-FR" sz="900" dirty="0">
              <a:solidFill>
                <a:srgbClr val="58585B"/>
              </a:solidFill>
              <a:ea typeface="ＭＳ Ｐゴシック" pitchFamily="34" charset="-128"/>
            </a:endParaRPr>
          </a:p>
          <a:p>
            <a:pPr algn="just">
              <a:spcAft>
                <a:spcPts val="500"/>
              </a:spcAft>
            </a:pPr>
            <a:endParaRPr lang="fr-FR" sz="900" dirty="0"/>
          </a:p>
        </p:txBody>
      </p:sp>
      <p:pic>
        <p:nvPicPr>
          <p:cNvPr id="7" name="Image 12" descr="Une image contenant horloge&#10;&#10;Description générée avec un niveau de confiance très élevé">
            <a:extLst>
              <a:ext uri="{FF2B5EF4-FFF2-40B4-BE49-F238E27FC236}">
                <a16:creationId xmlns:a16="http://schemas.microsoft.com/office/drawing/2014/main" id="{32DB9B17-B814-4C5E-A00A-9C97FEDC92B7}"/>
              </a:ext>
            </a:extLst>
          </p:cNvPr>
          <p:cNvPicPr>
            <a:picLocks noChangeAspect="1"/>
          </p:cNvPicPr>
          <p:nvPr/>
        </p:nvPicPr>
        <p:blipFill>
          <a:blip r:embed="rId5"/>
          <a:stretch>
            <a:fillRect/>
          </a:stretch>
        </p:blipFill>
        <p:spPr>
          <a:xfrm>
            <a:off x="4586568" y="80122"/>
            <a:ext cx="609600" cy="781050"/>
          </a:xfrm>
          <a:prstGeom prst="rect">
            <a:avLst/>
          </a:prstGeom>
        </p:spPr>
      </p:pic>
      <p:sp>
        <p:nvSpPr>
          <p:cNvPr id="47" name="Rectangle 46">
            <a:extLst>
              <a:ext uri="{FF2B5EF4-FFF2-40B4-BE49-F238E27FC236}">
                <a16:creationId xmlns:a16="http://schemas.microsoft.com/office/drawing/2014/main" id="{D85D209A-D2C8-4480-B83E-675F0E23D75C}"/>
              </a:ext>
            </a:extLst>
          </p:cNvPr>
          <p:cNvSpPr/>
          <p:nvPr/>
        </p:nvSpPr>
        <p:spPr>
          <a:xfrm>
            <a:off x="5541103" y="4080583"/>
            <a:ext cx="3358563" cy="92085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Intérêt pour le Bloc 3 Année 2 Option SISR, Filtrage, Sécurité des échanges, </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Technologies VPN, …</a:t>
            </a:r>
          </a:p>
          <a:p>
            <a:pPr marL="0" marR="0" lvl="0" indent="0" algn="ctr" defTabSz="342900" eaLnBrk="1" fontAlgn="auto" latinLnBrk="0" hangingPunct="1">
              <a:lnSpc>
                <a:spcPct val="100000"/>
              </a:lnSpc>
              <a:spcBef>
                <a:spcPts val="0"/>
              </a:spcBef>
              <a:spcAft>
                <a:spcPts val="0"/>
              </a:spcAft>
              <a:buClrTx/>
              <a:buSzTx/>
              <a:buFontTx/>
              <a:buNone/>
              <a:tabLst/>
              <a:defRPr/>
            </a:pPr>
            <a:r>
              <a:rPr lang="fr-FR" sz="1050" b="1" kern="0" dirty="0">
                <a:solidFill>
                  <a:prstClr val="black"/>
                </a:solidFill>
                <a:latin typeface="Arial"/>
                <a:ea typeface="+mn-ea"/>
                <a:cs typeface="+mn-cs"/>
              </a:rPr>
              <a:t>En complément de CSNA et CSNE Stormshield</a:t>
            </a:r>
            <a:endParaRPr kumimoji="0" lang="en-US" sz="1050" b="1"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19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marL="57150" indent="0" algn="just">
              <a:buNone/>
            </a:pPr>
            <a:r>
              <a:rPr lang="fr-FR" sz="1400" i="1" dirty="0"/>
              <a:t>Le monde hyperconnecté d'aujourd'hui favorise les cyberattaques. Que vous soyez attiré par un poste de professionnel de la cybersécurité ou que vous cherchiez simplement à vous protéger en ligne et sur les réseaux </a:t>
            </a:r>
            <a:r>
              <a:rPr lang="fr-FR" sz="1400" i="1" dirty="0" err="1"/>
              <a:t>Iociaux</a:t>
            </a:r>
            <a:r>
              <a:rPr lang="fr-FR" sz="1400" i="1" dirty="0"/>
              <a:t>, découvrez ce cours d'introduction. Il s'intéresse aux tendances en matière de cybersécurité et aux menaces, tout en élargissant les notions traitées pour VOUS informer au maximum. Vous apprendrez ainsi comment protéger votre confidentialité en ligne tout en découvrant les défis auxquels font face les entreprises, les organismes publics et les établissements d'enseignement. </a:t>
            </a:r>
          </a:p>
          <a:p>
            <a:pPr marL="57150" indent="0" algn="just">
              <a:buNone/>
            </a:pPr>
            <a:r>
              <a:rPr lang="fr-FR" sz="1800" dirty="0"/>
              <a:t>Ce cours vous aidera à développer les compétences nécessaires pour :</a:t>
            </a:r>
          </a:p>
          <a:p>
            <a:pPr algn="just">
              <a:lnSpc>
                <a:spcPct val="100000"/>
              </a:lnSpc>
              <a:spcBef>
                <a:spcPts val="600"/>
              </a:spcBef>
              <a:spcAft>
                <a:spcPts val="0"/>
              </a:spcAft>
            </a:pPr>
            <a:r>
              <a:rPr lang="fr-FR" sz="1800" dirty="0"/>
              <a:t>comprendre l’importance des comportements sécurisés en ligne ;</a:t>
            </a:r>
          </a:p>
          <a:p>
            <a:pPr algn="just">
              <a:lnSpc>
                <a:spcPct val="100000"/>
              </a:lnSpc>
              <a:spcBef>
                <a:spcPts val="600"/>
              </a:spcBef>
              <a:spcAft>
                <a:spcPts val="0"/>
              </a:spcAft>
            </a:pPr>
            <a:r>
              <a:rPr lang="fr-FR" sz="1800" dirty="0"/>
              <a:t>protéger les données personnelles et les données d’entreprise ;</a:t>
            </a:r>
          </a:p>
          <a:p>
            <a:pPr algn="just">
              <a:lnSpc>
                <a:spcPct val="100000"/>
              </a:lnSpc>
              <a:spcBef>
                <a:spcPts val="600"/>
              </a:spcBef>
              <a:spcAft>
                <a:spcPts val="0"/>
              </a:spcAft>
            </a:pPr>
            <a:r>
              <a:rPr lang="fr-FR" sz="1800" dirty="0"/>
              <a:t>décrire les différents types de malware et d’attaques ;</a:t>
            </a:r>
          </a:p>
          <a:p>
            <a:pPr algn="just">
              <a:lnSpc>
                <a:spcPct val="100000"/>
              </a:lnSpc>
              <a:spcBef>
                <a:spcPts val="600"/>
              </a:spcBef>
              <a:spcAft>
                <a:spcPts val="0"/>
              </a:spcAft>
            </a:pPr>
            <a:r>
              <a:rPr lang="fr-FR" sz="1800" dirty="0"/>
              <a:t>décrire les stratégies utilisées contre les attaques par les organisations.</a:t>
            </a:r>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Introduction to </a:t>
            </a:r>
            <a:r>
              <a:rPr lang="fr-FR" dirty="0" err="1"/>
              <a:t>Cybersecurity</a:t>
            </a:r>
            <a:endParaRPr lang="fr-FR" dirty="0"/>
          </a:p>
        </p:txBody>
      </p:sp>
    </p:spTree>
    <p:extLst>
      <p:ext uri="{BB962C8B-B14F-4D97-AF65-F5344CB8AC3E}">
        <p14:creationId xmlns:p14="http://schemas.microsoft.com/office/powerpoint/2010/main" val="122013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E4CDD29-AE37-41CA-ACFB-41FFB6958FC0}"/>
              </a:ext>
            </a:extLst>
          </p:cNvPr>
          <p:cNvGraphicFramePr>
            <a:graphicFrameLocks noGrp="1"/>
          </p:cNvGraphicFramePr>
          <p:nvPr>
            <p:extLst>
              <p:ext uri="{D42A27DB-BD31-4B8C-83A1-F6EECF244321}">
                <p14:modId xmlns:p14="http://schemas.microsoft.com/office/powerpoint/2010/main" val="3084128974"/>
              </p:ext>
            </p:extLst>
          </p:nvPr>
        </p:nvGraphicFramePr>
        <p:xfrm>
          <a:off x="474127" y="1365537"/>
          <a:ext cx="8277343" cy="3606631"/>
        </p:xfrm>
        <a:graphic>
          <a:graphicData uri="http://schemas.openxmlformats.org/drawingml/2006/table">
            <a:tbl>
              <a:tblPr/>
              <a:tblGrid>
                <a:gridCol w="2269073">
                  <a:extLst>
                    <a:ext uri="{9D8B030D-6E8A-4147-A177-3AD203B41FA5}">
                      <a16:colId xmlns:a16="http://schemas.microsoft.com/office/drawing/2014/main" val="1837966325"/>
                    </a:ext>
                  </a:extLst>
                </a:gridCol>
                <a:gridCol w="3924300">
                  <a:extLst>
                    <a:ext uri="{9D8B030D-6E8A-4147-A177-3AD203B41FA5}">
                      <a16:colId xmlns:a16="http://schemas.microsoft.com/office/drawing/2014/main" val="240921643"/>
                    </a:ext>
                  </a:extLst>
                </a:gridCol>
                <a:gridCol w="2083970">
                  <a:extLst>
                    <a:ext uri="{9D8B030D-6E8A-4147-A177-3AD203B41FA5}">
                      <a16:colId xmlns:a16="http://schemas.microsoft.com/office/drawing/2014/main" val="1452297272"/>
                    </a:ext>
                  </a:extLst>
                </a:gridCol>
              </a:tblGrid>
              <a:tr h="299764">
                <a:tc>
                  <a:txBody>
                    <a:bodyPr/>
                    <a:lstStyle/>
                    <a:p>
                      <a:pPr algn="ctr" rtl="0" fontAlgn="b"/>
                      <a:r>
                        <a:rPr lang="fr-FR" sz="1200" b="1" dirty="0">
                          <a:effectLst/>
                        </a:rPr>
                        <a:t>Chapitre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sz="1200" b="1" dirty="0">
                          <a:effectLst/>
                        </a:rPr>
                        <a:t>Thèmes abordés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sz="1200" b="1" dirty="0">
                          <a:effectLst/>
                        </a:rPr>
                        <a:t>Lien SIO</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3988558"/>
                  </a:ext>
                </a:extLst>
              </a:tr>
              <a:tr h="430199">
                <a:tc>
                  <a:txBody>
                    <a:bodyPr/>
                    <a:lstStyle/>
                    <a:p>
                      <a:pPr rtl="0" fontAlgn="b"/>
                      <a:r>
                        <a:rPr lang="fr-FR" sz="1100" i="0" kern="1200" dirty="0">
                          <a:solidFill>
                            <a:schemeClr val="tx1"/>
                          </a:solidFill>
                          <a:effectLst/>
                          <a:latin typeface="+mn-lt"/>
                          <a:ea typeface="+mn-ea"/>
                          <a:cs typeface="+mn-cs"/>
                        </a:rPr>
                        <a:t>Chapitre 1 - La nécessité de la cybersécurité</a:t>
                      </a: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Données personnelles, Données de l'entreprise, Les agresseurs et les professionnels de la</a:t>
                      </a:r>
                      <a:br>
                        <a:rPr lang="fr-FR" sz="1100" dirty="0">
                          <a:effectLst/>
                        </a:rPr>
                      </a:br>
                      <a:r>
                        <a:rPr lang="fr-FR" sz="1100" dirty="0">
                          <a:effectLst/>
                        </a:rPr>
                        <a:t>cybersécurité, Guerre cybernétique</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B3.1. B3.2 B3.3</a:t>
                      </a:r>
                    </a:p>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err="1">
                          <a:effectLst/>
                        </a:rPr>
                        <a:t>CEJMA</a:t>
                      </a: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50668595"/>
                  </a:ext>
                </a:extLst>
              </a:tr>
              <a:tr h="699449">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Chapitre 2 - Attaques, concepts et techniques</a:t>
                      </a:r>
                    </a:p>
                    <a:p>
                      <a:pPr rtl="0" fontAlgn="b"/>
                      <a:endParaRPr lang="fr-FR"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b="1" kern="1200" dirty="0">
                          <a:solidFill>
                            <a:schemeClr val="tx1"/>
                          </a:solidFill>
                          <a:effectLst/>
                          <a:latin typeface="+mn-lt"/>
                          <a:ea typeface="+mn-ea"/>
                          <a:cs typeface="+mn-cs"/>
                        </a:rPr>
                        <a:t>Analyser une cyberattaque : </a:t>
                      </a:r>
                      <a:r>
                        <a:rPr lang="fr-FR" sz="1100" kern="1200" dirty="0">
                          <a:solidFill>
                            <a:schemeClr val="tx1"/>
                          </a:solidFill>
                          <a:effectLst/>
                          <a:latin typeface="+mn-lt"/>
                          <a:ea typeface="+mn-ea"/>
                          <a:cs typeface="+mn-cs"/>
                        </a:rPr>
                        <a:t>Types de faille de sécurité, Types de malware et symptômes, Méthodes d’infiltration, Déni de service (</a:t>
                      </a:r>
                      <a:r>
                        <a:rPr lang="fr-FR" sz="1100" kern="1200" dirty="0" err="1">
                          <a:solidFill>
                            <a:schemeClr val="tx1"/>
                          </a:solidFill>
                          <a:effectLst/>
                          <a:latin typeface="+mn-lt"/>
                          <a:ea typeface="+mn-ea"/>
                          <a:cs typeface="+mn-cs"/>
                        </a:rPr>
                        <a:t>DoS</a:t>
                      </a:r>
                      <a:r>
                        <a:rPr lang="fr-FR" sz="1100" kern="1200" dirty="0">
                          <a:solidFill>
                            <a:schemeClr val="tx1"/>
                          </a:solidFill>
                          <a:effectLst/>
                          <a:latin typeface="+mn-lt"/>
                          <a:ea typeface="+mn-ea"/>
                          <a:cs typeface="+mn-cs"/>
                        </a:rPr>
                        <a:t>); </a:t>
                      </a:r>
                      <a:r>
                        <a:rPr lang="fr-FR" sz="1100" b="1" kern="1200" dirty="0">
                          <a:solidFill>
                            <a:schemeClr val="tx1"/>
                          </a:solidFill>
                          <a:effectLst/>
                          <a:latin typeface="+mn-lt"/>
                          <a:ea typeface="+mn-ea"/>
                          <a:cs typeface="+mn-cs"/>
                        </a:rPr>
                        <a:t>Les problématiques de la cybersécurité </a:t>
                      </a:r>
                      <a:r>
                        <a:rPr lang="fr-FR" sz="1100" kern="1200" dirty="0">
                          <a:solidFill>
                            <a:schemeClr val="tx1"/>
                          </a:solidFill>
                          <a:effectLst/>
                          <a:latin typeface="+mn-lt"/>
                          <a:ea typeface="+mn-ea"/>
                          <a:cs typeface="+mn-cs"/>
                        </a:rPr>
                        <a:t>: Attaque mixte, Réduction d’impact</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dirty="0">
                          <a:effectLst/>
                        </a:rPr>
                        <a:t>B3.2. B3.3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05274801"/>
                  </a:ext>
                </a:extLst>
              </a:tr>
              <a:tr h="699449">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Chapitre 3 - Protection des données et confidentialité</a:t>
                      </a:r>
                    </a:p>
                    <a:p>
                      <a:pPr rtl="0" fontAlgn="b"/>
                      <a:endParaRPr lang="fr-FR"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dirty="0">
                          <a:effectLst/>
                        </a:rPr>
                        <a:t>Protéger vos données et le réseau, Protéger votre </a:t>
                      </a:r>
                      <a:r>
                        <a:rPr lang="fr-FR" sz="1100" kern="1200" dirty="0">
                          <a:solidFill>
                            <a:schemeClr val="tx1"/>
                          </a:solidFill>
                          <a:effectLst/>
                          <a:latin typeface="+mn-lt"/>
                          <a:ea typeface="+mn-ea"/>
                          <a:cs typeface="+mn-cs"/>
                        </a:rPr>
                        <a:t>confidentialité en ligne, Authentification performante, Authentification à 2 facteurs, Partager moins d’informations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dirty="0">
                          <a:effectLst/>
                        </a:rPr>
                        <a:t>B3.3</a:t>
                      </a:r>
                    </a:p>
                    <a:p>
                      <a:pPr rtl="0" fontAlgn="b"/>
                      <a:r>
                        <a:rPr lang="fr-FR" sz="1100" dirty="0" err="1">
                          <a:effectLst/>
                        </a:rPr>
                        <a:t>CEJMA</a:t>
                      </a:r>
                      <a:endParaRPr lang="fr-FR"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1334043"/>
                  </a:ext>
                </a:extLst>
              </a:tr>
              <a:tr h="26342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Chapitre 4 - Protection de l’entreprise</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kern="1200" dirty="0">
                          <a:solidFill>
                            <a:schemeClr val="tx1"/>
                          </a:solidFill>
                          <a:effectLst/>
                          <a:latin typeface="+mn-lt"/>
                          <a:ea typeface="+mn-ea"/>
                          <a:cs typeface="+mn-cs"/>
                        </a:rPr>
                        <a:t>Types de pare-feu, Analyse de ports, Détecter les attaques en temps réel, Détecter et se protéger des malware; Approche comportementale de la cybersécurité : Botnet, </a:t>
                      </a:r>
                      <a:r>
                        <a:rPr lang="fr-FR" sz="1100" kern="1200" dirty="0" err="1">
                          <a:solidFill>
                            <a:schemeClr val="tx1"/>
                          </a:solidFill>
                          <a:effectLst/>
                          <a:latin typeface="+mn-lt"/>
                          <a:ea typeface="+mn-ea"/>
                          <a:cs typeface="+mn-cs"/>
                        </a:rPr>
                        <a:t>NetFlow</a:t>
                      </a:r>
                      <a:r>
                        <a:rPr lang="fr-FR" sz="1100" kern="1200" dirty="0">
                          <a:solidFill>
                            <a:schemeClr val="tx1"/>
                          </a:solidFill>
                          <a:effectLst/>
                          <a:latin typeface="+mn-lt"/>
                          <a:ea typeface="+mn-ea"/>
                          <a:cs typeface="+mn-cs"/>
                        </a:rPr>
                        <a:t> et cyberattaques; IDS et </a:t>
                      </a:r>
                      <a:r>
                        <a:rPr lang="fr-FR" sz="1100" kern="1200" dirty="0" err="1">
                          <a:solidFill>
                            <a:schemeClr val="tx1"/>
                          </a:solidFill>
                          <a:effectLst/>
                          <a:latin typeface="+mn-lt"/>
                          <a:ea typeface="+mn-ea"/>
                          <a:cs typeface="+mn-cs"/>
                        </a:rPr>
                        <a:t>IPS</a:t>
                      </a:r>
                      <a:r>
                        <a:rPr lang="fr-FR" sz="1100" kern="1200" dirty="0">
                          <a:solidFill>
                            <a:schemeClr val="tx1"/>
                          </a:solidFill>
                          <a:effectLst/>
                          <a:latin typeface="+mn-lt"/>
                          <a:ea typeface="+mn-ea"/>
                          <a:cs typeface="+mn-cs"/>
                        </a:rPr>
                        <a:t>; Meilleures pratiques et terminologie cybersécurité</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B3.2. B3.3</a:t>
                      </a:r>
                    </a:p>
                    <a:p>
                      <a:pPr rtl="0" fontAlgn="b"/>
                      <a:r>
                        <a:rPr lang="fr-FR" sz="1100" dirty="0" err="1">
                          <a:effectLst/>
                        </a:rPr>
                        <a:t>CEJMA</a:t>
                      </a:r>
                      <a:endParaRPr lang="fr-FR"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1404653"/>
                  </a:ext>
                </a:extLst>
              </a:tr>
              <a:tr h="48143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Chapitre 5 - La cybersécurité dans votre futur</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dirty="0">
                          <a:effectLst/>
                        </a:rPr>
                        <a:t>Enjeux juridiques et éthiques, formations et carrières dans le domaine de la cybersécurité</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100" dirty="0">
                          <a:effectLst/>
                        </a:rPr>
                        <a:t>B3.1. </a:t>
                      </a:r>
                    </a:p>
                    <a:p>
                      <a:pPr rtl="0" fontAlgn="b"/>
                      <a:r>
                        <a:rPr lang="fr-FR" sz="1100" dirty="0" err="1">
                          <a:effectLst/>
                        </a:rPr>
                        <a:t>CEJMA</a:t>
                      </a:r>
                      <a:endParaRPr lang="fr-FR" sz="1100" dirty="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54001137"/>
                  </a:ext>
                </a:extLst>
              </a:tr>
            </a:tbl>
          </a:graphicData>
        </a:graphic>
      </p:graphicFrame>
      <p:sp>
        <p:nvSpPr>
          <p:cNvPr id="3" name="Rectangle 2">
            <a:extLst>
              <a:ext uri="{FF2B5EF4-FFF2-40B4-BE49-F238E27FC236}">
                <a16:creationId xmlns:a16="http://schemas.microsoft.com/office/drawing/2014/main" id="{214F1BCA-928C-40DA-B237-CE3AC0D7FEB9}"/>
              </a:ext>
            </a:extLst>
          </p:cNvPr>
          <p:cNvSpPr/>
          <p:nvPr/>
        </p:nvSpPr>
        <p:spPr>
          <a:xfrm>
            <a:off x="474127" y="780762"/>
            <a:ext cx="8277343" cy="584775"/>
          </a:xfrm>
          <a:prstGeom prst="rect">
            <a:avLst/>
          </a:prstGeom>
        </p:spPr>
        <p:txBody>
          <a:bodyPr wrap="squar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600" b="1" kern="0" dirty="0" err="1">
                <a:solidFill>
                  <a:schemeClr val="tx2"/>
                </a:solidFill>
                <a:latin typeface="+mn-lt"/>
              </a:rPr>
              <a:t>Intérêt</a:t>
            </a:r>
            <a:r>
              <a:rPr lang="en-US" sz="1600" b="1" kern="0" dirty="0">
                <a:solidFill>
                  <a:schemeClr val="tx2"/>
                </a:solidFill>
                <a:latin typeface="+mn-lt"/>
              </a:rPr>
              <a:t> pour le Bloc 3 </a:t>
            </a:r>
            <a:r>
              <a:rPr lang="en-US" sz="1600" b="1" kern="0" dirty="0" err="1">
                <a:solidFill>
                  <a:schemeClr val="tx2"/>
                </a:solidFill>
                <a:latin typeface="+mn-lt"/>
              </a:rPr>
              <a:t>semestre</a:t>
            </a:r>
            <a:r>
              <a:rPr lang="en-US" sz="1600" b="1" kern="0" dirty="0">
                <a:solidFill>
                  <a:schemeClr val="tx2"/>
                </a:solidFill>
                <a:latin typeface="+mn-lt"/>
              </a:rPr>
              <a:t> 1, et </a:t>
            </a:r>
            <a:r>
              <a:rPr lang="en-US" sz="1600" b="1" kern="0" dirty="0" err="1">
                <a:solidFill>
                  <a:schemeClr val="tx2"/>
                </a:solidFill>
                <a:latin typeface="+mn-lt"/>
              </a:rPr>
              <a:t>CEJMA</a:t>
            </a:r>
            <a:r>
              <a:rPr lang="en-US" sz="1600" b="1" kern="0" dirty="0">
                <a:solidFill>
                  <a:schemeClr val="tx2"/>
                </a:solidFill>
                <a:latin typeface="+mn-lt"/>
              </a:rPr>
              <a:t> </a:t>
            </a:r>
            <a:r>
              <a:rPr lang="en-US" sz="1600" b="1" kern="0" dirty="0" err="1">
                <a:solidFill>
                  <a:schemeClr val="tx2"/>
                </a:solidFill>
                <a:latin typeface="+mn-lt"/>
              </a:rPr>
              <a:t>RGPD</a:t>
            </a:r>
            <a:r>
              <a:rPr lang="en-US" sz="1600" b="1" kern="0" dirty="0">
                <a:solidFill>
                  <a:schemeClr val="tx2"/>
                </a:solidFill>
                <a:latin typeface="+mn-lt"/>
              </a:rPr>
              <a:t> </a:t>
            </a:r>
            <a:r>
              <a:rPr lang="en-US" sz="1600" b="1" kern="0" dirty="0" err="1">
                <a:solidFill>
                  <a:schemeClr val="tx2"/>
                </a:solidFill>
                <a:latin typeface="+mn-lt"/>
              </a:rPr>
              <a:t>notamment</a:t>
            </a:r>
            <a:br>
              <a:rPr lang="en-US" sz="1600" b="1" kern="0" dirty="0">
                <a:solidFill>
                  <a:schemeClr val="tx2"/>
                </a:solidFill>
                <a:latin typeface="+mn-lt"/>
              </a:rPr>
            </a:br>
            <a:r>
              <a:rPr lang="en-US" sz="1600" b="1" kern="0" dirty="0" err="1">
                <a:solidFill>
                  <a:schemeClr val="tx2"/>
                </a:solidFill>
                <a:latin typeface="+mn-lt"/>
              </a:rPr>
              <a:t>en</a:t>
            </a:r>
            <a:r>
              <a:rPr lang="en-US" sz="1600" b="1" kern="0" dirty="0">
                <a:solidFill>
                  <a:schemeClr val="tx2"/>
                </a:solidFill>
                <a:latin typeface="+mn-lt"/>
              </a:rPr>
              <a:t> </a:t>
            </a:r>
            <a:r>
              <a:rPr lang="en-US" sz="1600" b="1" kern="0" dirty="0" err="1">
                <a:solidFill>
                  <a:schemeClr val="tx2"/>
                </a:solidFill>
                <a:latin typeface="+mn-lt"/>
              </a:rPr>
              <a:t>complément</a:t>
            </a:r>
            <a:r>
              <a:rPr lang="en-US" sz="1600" b="1" kern="0" dirty="0">
                <a:solidFill>
                  <a:schemeClr val="tx2"/>
                </a:solidFill>
                <a:latin typeface="+mn-lt"/>
              </a:rPr>
              <a:t> des </a:t>
            </a:r>
            <a:r>
              <a:rPr lang="en-US" sz="1600" b="1" kern="0" dirty="0" err="1">
                <a:solidFill>
                  <a:schemeClr val="tx2"/>
                </a:solidFill>
                <a:latin typeface="+mn-lt"/>
              </a:rPr>
              <a:t>vidéos</a:t>
            </a:r>
            <a:r>
              <a:rPr lang="en-US" sz="1600" b="1" kern="0" dirty="0">
                <a:solidFill>
                  <a:schemeClr val="tx2"/>
                </a:solidFill>
                <a:latin typeface="+mn-lt"/>
              </a:rPr>
              <a:t> </a:t>
            </a:r>
            <a:r>
              <a:rPr lang="en-US" sz="1600" b="1" kern="0" dirty="0" err="1">
                <a:solidFill>
                  <a:schemeClr val="tx2"/>
                </a:solidFill>
                <a:latin typeface="+mn-lt"/>
              </a:rPr>
              <a:t>CyberEdu</a:t>
            </a:r>
            <a:endParaRPr lang="en-US" sz="1600" b="1" kern="0" dirty="0">
              <a:solidFill>
                <a:schemeClr val="tx2"/>
              </a:solidFill>
              <a:latin typeface="+mn-lt"/>
            </a:endParaRPr>
          </a:p>
        </p:txBody>
      </p:sp>
      <p:sp>
        <p:nvSpPr>
          <p:cNvPr id="9" name="Titre 6">
            <a:extLst>
              <a:ext uri="{FF2B5EF4-FFF2-40B4-BE49-F238E27FC236}">
                <a16:creationId xmlns:a16="http://schemas.microsoft.com/office/drawing/2014/main" id="{236AE1FB-260C-43BD-A6AF-F7648174FE54}"/>
              </a:ext>
            </a:extLst>
          </p:cNvPr>
          <p:cNvSpPr txBox="1">
            <a:spLocks/>
          </p:cNvSpPr>
          <p:nvPr/>
        </p:nvSpPr>
        <p:spPr bwMode="auto">
          <a:xfrm>
            <a:off x="437766" y="341313"/>
            <a:ext cx="8345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u="none" kern="1200" spc="0" baseline="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fr-FR" sz="2800" dirty="0"/>
              <a:t>Introduction to </a:t>
            </a:r>
            <a:r>
              <a:rPr lang="fr-FR" sz="2800" dirty="0" err="1"/>
              <a:t>Cybersecurity</a:t>
            </a:r>
            <a:r>
              <a:rPr lang="fr-FR" sz="2800" dirty="0"/>
              <a:t> – Adéquation avec SIO </a:t>
            </a:r>
          </a:p>
        </p:txBody>
      </p:sp>
    </p:spTree>
    <p:extLst>
      <p:ext uri="{BB962C8B-B14F-4D97-AF65-F5344CB8AC3E}">
        <p14:creationId xmlns:p14="http://schemas.microsoft.com/office/powerpoint/2010/main" val="422088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Introduction to </a:t>
            </a:r>
            <a:r>
              <a:rPr lang="fr-FR" dirty="0" err="1"/>
              <a:t>Cybersecurity</a:t>
            </a:r>
            <a:r>
              <a:rPr lang="fr-FR" dirty="0"/>
              <a:t> – Retours</a:t>
            </a:r>
          </a:p>
        </p:txBody>
      </p:sp>
      <p:sp>
        <p:nvSpPr>
          <p:cNvPr id="9" name="Espace réservé du texte 7">
            <a:extLst>
              <a:ext uri="{FF2B5EF4-FFF2-40B4-BE49-F238E27FC236}">
                <a16:creationId xmlns:a16="http://schemas.microsoft.com/office/drawing/2014/main" id="{47980580-5375-49BE-9050-1F937A0E0E2A}"/>
              </a:ext>
            </a:extLst>
          </p:cNvPr>
          <p:cNvSpPr>
            <a:spLocks noGrp="1"/>
          </p:cNvSpPr>
          <p:nvPr>
            <p:ph type="body" sz="quarter" idx="10"/>
          </p:nvPr>
        </p:nvSpPr>
        <p:spPr>
          <a:xfrm>
            <a:off x="461963" y="1201738"/>
            <a:ext cx="8277225" cy="3389312"/>
          </a:xfrm>
        </p:spPr>
        <p:txBody>
          <a:bodyPr/>
          <a:lstStyle/>
          <a:p>
            <a:pPr algn="just"/>
            <a:r>
              <a:rPr lang="fr-FR" dirty="0"/>
              <a:t>En ce qui concerne les cours</a:t>
            </a:r>
          </a:p>
          <a:p>
            <a:pPr lvl="1" algn="just"/>
            <a:r>
              <a:rPr lang="fr-FR" dirty="0"/>
              <a:t>Les problèmes de traduction</a:t>
            </a:r>
          </a:p>
          <a:p>
            <a:pPr lvl="1" algn="just"/>
            <a:r>
              <a:rPr lang="fr-FR" dirty="0"/>
              <a:t>Les entraînements sur les termes et concepts : associations plus facile</a:t>
            </a:r>
          </a:p>
          <a:p>
            <a:pPr algn="just"/>
            <a:r>
              <a:rPr lang="fr-FR" dirty="0"/>
              <a:t>En ce qui concerne les TD/TP</a:t>
            </a:r>
          </a:p>
          <a:p>
            <a:pPr lvl="1" algn="just"/>
            <a:r>
              <a:rPr lang="fr-FR" dirty="0"/>
              <a:t>Des liens erronés vers d’autres sites ou sites en anglais</a:t>
            </a:r>
          </a:p>
          <a:p>
            <a:pPr marL="292100" lvl="1" indent="0" algn="just">
              <a:buNone/>
            </a:pPr>
            <a:r>
              <a:rPr lang="fr-FR" dirty="0">
                <a:solidFill>
                  <a:schemeClr val="accent6"/>
                </a:solidFill>
              </a:rPr>
              <a:t>=&gt; Des alternatives aux outils proposés : par ex pour hash MD5</a:t>
            </a:r>
          </a:p>
          <a:p>
            <a:pPr algn="just"/>
            <a:r>
              <a:rPr lang="fr-FR" dirty="0"/>
              <a:t>En ce qui concerne les questionnaires</a:t>
            </a:r>
          </a:p>
          <a:p>
            <a:pPr lvl="1" algn="just"/>
            <a:r>
              <a:rPr lang="fr-FR" dirty="0"/>
              <a:t>Erreur de configuration du questionnaire d’éthique (chapitre 1) : </a:t>
            </a:r>
            <a:br>
              <a:rPr lang="fr-FR" dirty="0"/>
            </a:br>
            <a:r>
              <a:rPr lang="fr-FR" dirty="0">
                <a:solidFill>
                  <a:schemeClr val="accent6"/>
                </a:solidFill>
              </a:rPr>
              <a:t>il manque 2 points</a:t>
            </a:r>
          </a:p>
          <a:p>
            <a:pPr lvl="1" algn="just"/>
            <a:r>
              <a:rPr lang="fr-FR" dirty="0"/>
              <a:t>La difficulté des questionnaires : « c’est le jeu ! »</a:t>
            </a:r>
          </a:p>
        </p:txBody>
      </p:sp>
    </p:spTree>
    <p:extLst>
      <p:ext uri="{BB962C8B-B14F-4D97-AF65-F5344CB8AC3E}">
        <p14:creationId xmlns:p14="http://schemas.microsoft.com/office/powerpoint/2010/main" val="338641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marL="57150" indent="0">
              <a:lnSpc>
                <a:spcPct val="100000"/>
              </a:lnSpc>
              <a:spcBef>
                <a:spcPts val="600"/>
              </a:spcBef>
              <a:buNone/>
            </a:pPr>
            <a:r>
              <a:rPr lang="fr-FR" sz="1400" i="1" dirty="0"/>
              <a:t>Une simple faille peut avoir des conséquences désastreuses sur le fonctionnement d'une entreprise, nuire à ses résultats et perturber le quotidien de millions de personnes. C'est pourquoi les professionnels de la sécurité sont de plus en plus recherchés. Lancez-vous et découvrez la cybercriminalité ainsi que les principes, les technologies et les procédures de sécurité utilisés pour protéger les réseaux. Ensuite, vous pourrez choisir de poursuivre une carrière professionnelle dans le domaine des réseaux ou de la sécurité. </a:t>
            </a:r>
          </a:p>
          <a:p>
            <a:pPr marL="57150" indent="0">
              <a:lnSpc>
                <a:spcPct val="100000"/>
              </a:lnSpc>
              <a:spcBef>
                <a:spcPts val="600"/>
              </a:spcBef>
              <a:buNone/>
            </a:pPr>
            <a:r>
              <a:rPr lang="fr-FR" sz="1400" dirty="0"/>
              <a:t>Ce cours vous aidera à développer les compétences nécessaires pour :</a:t>
            </a:r>
          </a:p>
          <a:p>
            <a:pPr>
              <a:lnSpc>
                <a:spcPct val="114000"/>
              </a:lnSpc>
              <a:spcBef>
                <a:spcPts val="0"/>
              </a:spcBef>
            </a:pPr>
            <a:r>
              <a:rPr lang="fr-FR" sz="1400" dirty="0"/>
              <a:t>Décrire les caractéristiques des criminels et des héros dans le domaine de la cybersécurité.</a:t>
            </a:r>
          </a:p>
          <a:p>
            <a:pPr>
              <a:lnSpc>
                <a:spcPct val="114000"/>
              </a:lnSpc>
              <a:spcBef>
                <a:spcPts val="0"/>
              </a:spcBef>
            </a:pPr>
            <a:r>
              <a:rPr lang="fr-FR" sz="1400" dirty="0"/>
              <a:t>Décrire les principes de la confidentialité, de l'intégrité et de la disponibilité dans leur relation avec l'état des données et les contre-mesures en matière de cybersécurité.</a:t>
            </a:r>
          </a:p>
          <a:p>
            <a:pPr>
              <a:lnSpc>
                <a:spcPct val="114000"/>
              </a:lnSpc>
              <a:spcBef>
                <a:spcPts val="0"/>
              </a:spcBef>
            </a:pPr>
            <a:r>
              <a:rPr lang="fr-FR" sz="1400" dirty="0"/>
              <a:t>Décrire les tactiques, les techniques et les procédures utilisées par les cybercriminels.</a:t>
            </a:r>
          </a:p>
          <a:p>
            <a:pPr>
              <a:lnSpc>
                <a:spcPct val="114000"/>
              </a:lnSpc>
              <a:spcBef>
                <a:spcPts val="0"/>
              </a:spcBef>
            </a:pPr>
            <a:r>
              <a:rPr lang="fr-FR" sz="1400" dirty="0"/>
              <a:t>Décrire comment les technologies, les produits et les procédures sont employés pour protéger la confidentialité, pour assurer l'intégrité, garantir la haute disponibilité.</a:t>
            </a:r>
          </a:p>
          <a:p>
            <a:pPr>
              <a:lnSpc>
                <a:spcPct val="114000"/>
              </a:lnSpc>
              <a:spcBef>
                <a:spcPts val="0"/>
              </a:spcBef>
            </a:pPr>
            <a:r>
              <a:rPr lang="fr-FR" sz="1400" dirty="0"/>
              <a:t>Expliquer comment les professionnels de la sécurité utilisent les technologies, les processus et les procédures pour protéger tous les composants du réseau. </a:t>
            </a:r>
          </a:p>
          <a:p>
            <a:pPr>
              <a:lnSpc>
                <a:spcPct val="114000"/>
              </a:lnSpc>
              <a:spcBef>
                <a:spcPts val="0"/>
              </a:spcBef>
            </a:pPr>
            <a:r>
              <a:rPr lang="fr-FR" sz="1400" dirty="0"/>
              <a:t>Expliquer l'objectif des lois liées à la cybersécurité.</a:t>
            </a:r>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err="1"/>
              <a:t>Cybersecurity</a:t>
            </a:r>
            <a:r>
              <a:rPr lang="fr-FR" dirty="0"/>
              <a:t> Essentials</a:t>
            </a:r>
          </a:p>
        </p:txBody>
      </p:sp>
    </p:spTree>
    <p:extLst>
      <p:ext uri="{BB962C8B-B14F-4D97-AF65-F5344CB8AC3E}">
        <p14:creationId xmlns:p14="http://schemas.microsoft.com/office/powerpoint/2010/main" val="329685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algn="just"/>
            <a:r>
              <a:rPr lang="fr-FR" sz="2100" dirty="0"/>
              <a:t>Agenda</a:t>
            </a:r>
          </a:p>
          <a:p>
            <a:pPr lvl="1" algn="just"/>
            <a:r>
              <a:rPr lang="en-US" dirty="0"/>
              <a:t>Introduction </a:t>
            </a:r>
            <a:r>
              <a:rPr lang="en-US" dirty="0" err="1"/>
              <a:t>dispositif</a:t>
            </a:r>
            <a:r>
              <a:rPr lang="en-US" dirty="0"/>
              <a:t> de formation Cisco-</a:t>
            </a:r>
            <a:r>
              <a:rPr lang="en-US" dirty="0" err="1"/>
              <a:t>Certa</a:t>
            </a:r>
            <a:endParaRPr lang="en-US" dirty="0"/>
          </a:p>
          <a:p>
            <a:pPr lvl="1" algn="just"/>
            <a:r>
              <a:rPr lang="fr-FR" dirty="0"/>
              <a:t>Organisation de la formation, les examens, le course feedback, les attestations.</a:t>
            </a:r>
          </a:p>
          <a:p>
            <a:pPr lvl="1"/>
            <a:r>
              <a:rPr lang="en-US" dirty="0" err="1"/>
              <a:t>Présentation</a:t>
            </a:r>
            <a:r>
              <a:rPr lang="en-US" dirty="0"/>
              <a:t> des formations de base </a:t>
            </a:r>
            <a:r>
              <a:rPr lang="fr-FR" dirty="0" err="1"/>
              <a:t>CyberSécurité</a:t>
            </a:r>
            <a:r>
              <a:rPr lang="fr-FR" dirty="0"/>
              <a:t> et </a:t>
            </a:r>
            <a:br>
              <a:rPr lang="fr-FR" dirty="0"/>
            </a:br>
            <a:r>
              <a:rPr lang="fr-FR" dirty="0"/>
              <a:t>lien avec le référentiel SIO Saison 2</a:t>
            </a:r>
            <a:endParaRPr lang="en-US" dirty="0"/>
          </a:p>
          <a:p>
            <a:pPr lvl="1" algn="just"/>
            <a:r>
              <a:rPr lang="en-US" dirty="0" err="1"/>
              <a:t>Présentation</a:t>
            </a:r>
            <a:r>
              <a:rPr lang="en-US" dirty="0"/>
              <a:t> de la </a:t>
            </a:r>
            <a:r>
              <a:rPr lang="en-US" dirty="0" err="1"/>
              <a:t>plateforme</a:t>
            </a:r>
            <a:r>
              <a:rPr lang="en-US" dirty="0"/>
              <a:t> </a:t>
            </a:r>
            <a:r>
              <a:rPr lang="en-US" dirty="0" err="1"/>
              <a:t>mondiale</a:t>
            </a:r>
            <a:r>
              <a:rPr lang="en-US" dirty="0"/>
              <a:t> </a:t>
            </a:r>
            <a:r>
              <a:rPr lang="en-US" dirty="0" err="1"/>
              <a:t>NetAcad</a:t>
            </a:r>
            <a:r>
              <a:rPr lang="en-US" dirty="0"/>
              <a:t> </a:t>
            </a:r>
          </a:p>
          <a:p>
            <a:pPr lvl="1" algn="just"/>
            <a:r>
              <a:rPr lang="en-US" dirty="0" err="1"/>
              <a:t>Démo</a:t>
            </a:r>
            <a:r>
              <a:rPr lang="en-US" dirty="0"/>
              <a:t> </a:t>
            </a:r>
            <a:r>
              <a:rPr lang="en-US" dirty="0" err="1"/>
              <a:t>Netacad</a:t>
            </a:r>
            <a:r>
              <a:rPr lang="en-US" dirty="0"/>
              <a:t> : </a:t>
            </a:r>
            <a:r>
              <a:rPr lang="en-US" dirty="0" err="1"/>
              <a:t>processus</a:t>
            </a:r>
            <a:r>
              <a:rPr lang="en-US" dirty="0"/>
              <a:t> </a:t>
            </a:r>
            <a:r>
              <a:rPr lang="en-US" dirty="0" err="1"/>
              <a:t>d’activation</a:t>
            </a:r>
            <a:r>
              <a:rPr lang="en-US" dirty="0"/>
              <a:t>/</a:t>
            </a:r>
            <a:r>
              <a:rPr lang="en-US" dirty="0" err="1"/>
              <a:t>connexion</a:t>
            </a:r>
            <a:endParaRPr lang="en-US" dirty="0"/>
          </a:p>
          <a:p>
            <a:pPr lvl="1" algn="just"/>
            <a:r>
              <a:rPr lang="en-US" dirty="0" err="1"/>
              <a:t>Prise</a:t>
            </a:r>
            <a:r>
              <a:rPr lang="en-US" dirty="0"/>
              <a:t> </a:t>
            </a:r>
            <a:r>
              <a:rPr lang="en-US" dirty="0" err="1"/>
              <a:t>en</a:t>
            </a:r>
            <a:r>
              <a:rPr lang="en-US" dirty="0"/>
              <a:t> main de la </a:t>
            </a:r>
            <a:r>
              <a:rPr lang="en-US" dirty="0" err="1"/>
              <a:t>plateforme</a:t>
            </a:r>
            <a:r>
              <a:rPr lang="en-US" dirty="0"/>
              <a:t> </a:t>
            </a:r>
            <a:r>
              <a:rPr lang="en-US" dirty="0" err="1"/>
              <a:t>Netacad</a:t>
            </a:r>
            <a:r>
              <a:rPr lang="en-US" dirty="0"/>
              <a:t> et de la navigation dans les </a:t>
            </a:r>
            <a:r>
              <a:rPr lang="en-US" dirty="0" err="1"/>
              <a:t>cours</a:t>
            </a:r>
            <a:r>
              <a:rPr lang="en-US" dirty="0"/>
              <a:t>, les questionnaires, les </a:t>
            </a:r>
            <a:r>
              <a:rPr lang="en-US" dirty="0" err="1"/>
              <a:t>examens</a:t>
            </a:r>
            <a:endParaRPr lang="en-US" dirty="0"/>
          </a:p>
          <a:p>
            <a:pPr lvl="1" algn="just"/>
            <a:r>
              <a:rPr lang="fr-FR" dirty="0"/>
              <a:t>Questions – Réponses</a:t>
            </a:r>
          </a:p>
          <a:p>
            <a:pPr lvl="1" algn="just"/>
            <a:r>
              <a:rPr lang="fr-FR" dirty="0">
                <a:solidFill>
                  <a:schemeClr val="accent6"/>
                </a:solidFill>
              </a:rPr>
              <a:t>Lien vers l’enregistrement du webinaire </a:t>
            </a:r>
            <a:r>
              <a:rPr lang="fr-FR" dirty="0"/>
              <a:t>: </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Webinaire Formations </a:t>
            </a:r>
            <a:r>
              <a:rPr lang="fr-FR" dirty="0" err="1"/>
              <a:t>Certa</a:t>
            </a:r>
            <a:r>
              <a:rPr lang="fr-FR" dirty="0"/>
              <a:t> – Cisco Cybersécurité </a:t>
            </a:r>
            <a:br>
              <a:rPr lang="fr-FR" dirty="0"/>
            </a:br>
            <a:r>
              <a:rPr lang="fr-FR" dirty="0"/>
              <a:t>Mercredi 8 Avril 2020 - 10h00</a:t>
            </a:r>
          </a:p>
        </p:txBody>
      </p:sp>
      <p:graphicFrame>
        <p:nvGraphicFramePr>
          <p:cNvPr id="2" name="Tableau 1">
            <a:extLst>
              <a:ext uri="{FF2B5EF4-FFF2-40B4-BE49-F238E27FC236}">
                <a16:creationId xmlns:a16="http://schemas.microsoft.com/office/drawing/2014/main" id="{D413B13C-9E1E-4DAE-8260-67F5643355BC}"/>
              </a:ext>
            </a:extLst>
          </p:cNvPr>
          <p:cNvGraphicFramePr>
            <a:graphicFrameLocks noGrp="1"/>
          </p:cNvGraphicFramePr>
          <p:nvPr>
            <p:extLst>
              <p:ext uri="{D42A27DB-BD31-4B8C-83A1-F6EECF244321}">
                <p14:modId xmlns:p14="http://schemas.microsoft.com/office/powerpoint/2010/main" val="3007923266"/>
              </p:ext>
            </p:extLst>
          </p:nvPr>
        </p:nvGraphicFramePr>
        <p:xfrm>
          <a:off x="4988000" y="4368165"/>
          <a:ext cx="4156000" cy="567690"/>
        </p:xfrm>
        <a:graphic>
          <a:graphicData uri="http://schemas.openxmlformats.org/drawingml/2006/table">
            <a:tbl>
              <a:tblPr/>
              <a:tblGrid>
                <a:gridCol w="4156000">
                  <a:extLst>
                    <a:ext uri="{9D8B030D-6E8A-4147-A177-3AD203B41FA5}">
                      <a16:colId xmlns:a16="http://schemas.microsoft.com/office/drawing/2014/main" val="1831721959"/>
                    </a:ext>
                  </a:extLst>
                </a:gridCol>
              </a:tblGrid>
              <a:tr h="222885">
                <a:tc>
                  <a:txBody>
                    <a:bodyPr/>
                    <a:lstStyle/>
                    <a:p>
                      <a:r>
                        <a:rPr lang="fr-FR" sz="1800" dirty="0">
                          <a:hlinkClick r:id="rId2"/>
                        </a:rPr>
                        <a:t>Webinaire</a:t>
                      </a:r>
                      <a:r>
                        <a:rPr lang="fr-FR" sz="1800" dirty="0"/>
                        <a:t>    </a:t>
                      </a:r>
                      <a:r>
                        <a:rPr lang="fr-FR" sz="1800" dirty="0" err="1"/>
                        <a:t>mdp</a:t>
                      </a:r>
                      <a:r>
                        <a:rPr lang="fr-FR" sz="1800" dirty="0"/>
                        <a:t> : Mq3MVJuv</a:t>
                      </a:r>
                      <a:br>
                        <a:rPr lang="fr-FR" sz="1800" dirty="0"/>
                      </a:br>
                      <a:endParaRPr lang="fr-FR" sz="1800" dirty="0"/>
                    </a:p>
                  </a:txBody>
                  <a:tcPr marL="9525" marR="9525" marT="9525" marB="9525" anchor="ctr">
                    <a:lnL>
                      <a:noFill/>
                    </a:lnL>
                    <a:lnR>
                      <a:noFill/>
                    </a:lnR>
                    <a:lnT>
                      <a:noFill/>
                    </a:lnT>
                    <a:lnB>
                      <a:noFill/>
                    </a:lnB>
                  </a:tcPr>
                </a:tc>
                <a:extLst>
                  <a:ext uri="{0D108BD9-81ED-4DB2-BD59-A6C34878D82A}">
                    <a16:rowId xmlns:a16="http://schemas.microsoft.com/office/drawing/2014/main" val="2776247650"/>
                  </a:ext>
                </a:extLst>
              </a:tr>
            </a:tbl>
          </a:graphicData>
        </a:graphic>
      </p:graphicFrame>
    </p:spTree>
    <p:extLst>
      <p:ext uri="{BB962C8B-B14F-4D97-AF65-F5344CB8AC3E}">
        <p14:creationId xmlns:p14="http://schemas.microsoft.com/office/powerpoint/2010/main" val="32936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E4CDD29-AE37-41CA-ACFB-41FFB6958FC0}"/>
              </a:ext>
            </a:extLst>
          </p:cNvPr>
          <p:cNvGraphicFramePr>
            <a:graphicFrameLocks noGrp="1"/>
          </p:cNvGraphicFramePr>
          <p:nvPr>
            <p:extLst>
              <p:ext uri="{D42A27DB-BD31-4B8C-83A1-F6EECF244321}">
                <p14:modId xmlns:p14="http://schemas.microsoft.com/office/powerpoint/2010/main" val="2801070512"/>
              </p:ext>
            </p:extLst>
          </p:nvPr>
        </p:nvGraphicFramePr>
        <p:xfrm>
          <a:off x="474127" y="1190625"/>
          <a:ext cx="8277342" cy="3293844"/>
        </p:xfrm>
        <a:graphic>
          <a:graphicData uri="http://schemas.openxmlformats.org/drawingml/2006/table">
            <a:tbl>
              <a:tblPr/>
              <a:tblGrid>
                <a:gridCol w="2269073">
                  <a:extLst>
                    <a:ext uri="{9D8B030D-6E8A-4147-A177-3AD203B41FA5}">
                      <a16:colId xmlns:a16="http://schemas.microsoft.com/office/drawing/2014/main" val="1837966325"/>
                    </a:ext>
                  </a:extLst>
                </a:gridCol>
                <a:gridCol w="3933825">
                  <a:extLst>
                    <a:ext uri="{9D8B030D-6E8A-4147-A177-3AD203B41FA5}">
                      <a16:colId xmlns:a16="http://schemas.microsoft.com/office/drawing/2014/main" val="240921643"/>
                    </a:ext>
                  </a:extLst>
                </a:gridCol>
                <a:gridCol w="2074444">
                  <a:extLst>
                    <a:ext uri="{9D8B030D-6E8A-4147-A177-3AD203B41FA5}">
                      <a16:colId xmlns:a16="http://schemas.microsoft.com/office/drawing/2014/main" val="1452297272"/>
                    </a:ext>
                  </a:extLst>
                </a:gridCol>
              </a:tblGrid>
              <a:tr h="313600">
                <a:tc>
                  <a:txBody>
                    <a:bodyPr/>
                    <a:lstStyle/>
                    <a:p>
                      <a:pPr algn="ctr" rtl="0" fontAlgn="b"/>
                      <a:r>
                        <a:rPr lang="fr-FR" sz="1200" b="1" dirty="0">
                          <a:effectLst/>
                        </a:rPr>
                        <a:t>Chapitre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sz="1200" b="1" dirty="0">
                          <a:effectLst/>
                        </a:rPr>
                        <a:t>Thèmes abordés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sz="1200" b="1" dirty="0">
                          <a:effectLst/>
                        </a:rPr>
                        <a:t>Lien SIO</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3988558"/>
                  </a:ext>
                </a:extLst>
              </a:tr>
              <a:tr h="613822">
                <a:tc>
                  <a:txBody>
                    <a:bodyPr/>
                    <a:lstStyle/>
                    <a:p>
                      <a:pPr rtl="0" fontAlgn="b"/>
                      <a:r>
                        <a:rPr lang="fr-FR" sz="1100" kern="1200" dirty="0">
                          <a:solidFill>
                            <a:schemeClr val="tx1"/>
                          </a:solidFill>
                          <a:effectLst/>
                          <a:latin typeface="+mn-lt"/>
                          <a:ea typeface="+mn-ea"/>
                          <a:cs typeface="+mn-cs"/>
                        </a:rPr>
                        <a:t>Chapitre 1 - Cybersécurité - Un monde de magiciens, de héros et de criminels</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Le monde de la cybersécurité, Cybercriminels contre </a:t>
                      </a:r>
                      <a:r>
                        <a:rPr lang="fr-FR" sz="1100" kern="1200" dirty="0" err="1">
                          <a:solidFill>
                            <a:schemeClr val="tx1"/>
                          </a:solidFill>
                          <a:effectLst/>
                          <a:latin typeface="+mn-lt"/>
                          <a:ea typeface="+mn-ea"/>
                          <a:cs typeface="+mn-cs"/>
                        </a:rPr>
                        <a:t>cyberhéros</a:t>
                      </a:r>
                      <a:r>
                        <a:rPr lang="fr-FR" sz="1100" kern="1200" dirty="0">
                          <a:solidFill>
                            <a:schemeClr val="tx1"/>
                          </a:solidFill>
                          <a:effectLst/>
                          <a:latin typeface="+mn-lt"/>
                          <a:ea typeface="+mn-ea"/>
                          <a:cs typeface="+mn-cs"/>
                        </a:rPr>
                        <a:t>, Menaces envers le royaume, Les forces obscures de la cybersécurité</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B3.1. B3.2 B3.3</a:t>
                      </a:r>
                    </a:p>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err="1">
                          <a:effectLst/>
                        </a:rPr>
                        <a:t>CEJMA</a:t>
                      </a: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50668595"/>
                  </a:ext>
                </a:extLst>
              </a:tr>
              <a:tr h="0">
                <a:tc>
                  <a:txBody>
                    <a:bodyPr/>
                    <a:lstStyle/>
                    <a:p>
                      <a:pPr rtl="0" fontAlgn="b"/>
                      <a:r>
                        <a:rPr lang="fr-FR" sz="1100" kern="1200" dirty="0">
                          <a:solidFill>
                            <a:schemeClr val="tx1"/>
                          </a:solidFill>
                          <a:effectLst/>
                          <a:latin typeface="+mn-lt"/>
                          <a:ea typeface="+mn-ea"/>
                          <a:cs typeface="+mn-cs"/>
                        </a:rPr>
                        <a:t>Chapitre 2 - Le cube magique de la cybersécurité</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Le cube magique de la cybersécurité; La triade CID : Confidentialité, Intégrité, Disponibilité; États des données : au repos, en transit, en cours de traitement; Contre-mesures de cybersécurité : Technologies, Éducation, sensibilisation et formation, Politiques et procédures de cybersécurité; Le cadre de gestion de la sécurité IT : Utilisation du modèle de cybersécurité ISO</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B3.1. B3.2 B3.3</a:t>
                      </a:r>
                    </a:p>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err="1">
                          <a:effectLst/>
                        </a:rPr>
                        <a:t>CEJMA</a:t>
                      </a:r>
                      <a:endParaRPr lang="fr-FR" sz="1100" dirty="0">
                        <a:effectLst/>
                      </a:endParaRPr>
                    </a:p>
                    <a:p>
                      <a:pPr marL="0" marR="0" lvl="0" indent="0" algn="l" defTabSz="685777" rtl="0" eaLnBrk="1" fontAlgn="b" latinLnBrk="0" hangingPunct="1">
                        <a:lnSpc>
                          <a:spcPct val="100000"/>
                        </a:lnSpc>
                        <a:spcBef>
                          <a:spcPts val="0"/>
                        </a:spcBef>
                        <a:spcAft>
                          <a:spcPts val="0"/>
                        </a:spcAft>
                        <a:buClrTx/>
                        <a:buSzTx/>
                        <a:buFontTx/>
                        <a:buNone/>
                        <a:tabLst/>
                        <a:defRPr/>
                      </a:pP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3279465"/>
                  </a:ext>
                </a:extLst>
              </a:tr>
              <a:tr h="613822">
                <a:tc>
                  <a:txBody>
                    <a:bodyPr/>
                    <a:lstStyle/>
                    <a:p>
                      <a:pPr rtl="0" fontAlgn="b"/>
                      <a:r>
                        <a:rPr lang="fr-FR" sz="1100" kern="1200" dirty="0">
                          <a:solidFill>
                            <a:schemeClr val="tx1"/>
                          </a:solidFill>
                          <a:effectLst/>
                          <a:latin typeface="+mn-lt"/>
                          <a:ea typeface="+mn-ea"/>
                          <a:cs typeface="+mn-cs"/>
                        </a:rPr>
                        <a:t>Chapitre 3 - Menaces pour la cybersécurité, vulnérabilités et attaques</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Malwares et codes malveillants, L'art de la supercherie; Attaques :  Types de cyberattaques, Attaques visant les terminaux sans fil et mobiles, Attaques via des applications</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B3.1. B3.2 B3.3</a:t>
                      </a:r>
                    </a:p>
                    <a:p>
                      <a:pPr marL="0" marR="0" lvl="0" indent="0" algn="l" defTabSz="685777" rtl="0" eaLnBrk="1" fontAlgn="b" latinLnBrk="0" hangingPunct="1">
                        <a:lnSpc>
                          <a:spcPct val="100000"/>
                        </a:lnSpc>
                        <a:spcBef>
                          <a:spcPts val="0"/>
                        </a:spcBef>
                        <a:spcAft>
                          <a:spcPts val="0"/>
                        </a:spcAft>
                        <a:buClrTx/>
                        <a:buSzTx/>
                        <a:buFontTx/>
                        <a:buNone/>
                        <a:tabLst/>
                        <a:defRPr/>
                      </a:pP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38263520"/>
                  </a:ext>
                </a:extLst>
              </a:tr>
              <a:tr h="573718">
                <a:tc>
                  <a:txBody>
                    <a:bodyPr/>
                    <a:lstStyle/>
                    <a:p>
                      <a:pPr rtl="0" fontAlgn="b"/>
                      <a:r>
                        <a:rPr lang="fr-FR" sz="1100" kern="1200" dirty="0">
                          <a:solidFill>
                            <a:schemeClr val="tx1"/>
                          </a:solidFill>
                          <a:effectLst/>
                          <a:latin typeface="+mn-lt"/>
                          <a:ea typeface="+mn-ea"/>
                          <a:cs typeface="+mn-cs"/>
                        </a:rPr>
                        <a:t>Chapitre 4 - L'art de protéger les secrets</a:t>
                      </a:r>
                    </a:p>
                  </a:txBody>
                  <a:tcPr marL="0" marR="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Cryptographie : Chiffrement par clé privée, Chiffrement symétrique/asymétrique; Les contrôles d'accès : Méthodes d'authentification; Dissimulation des données : Techniques de masquage de données, Stéganographie, </a:t>
                      </a:r>
                      <a:r>
                        <a:rPr lang="fr-FR" sz="1100" kern="1200" dirty="0" err="1">
                          <a:solidFill>
                            <a:schemeClr val="tx1"/>
                          </a:solidFill>
                          <a:effectLst/>
                          <a:latin typeface="+mn-lt"/>
                          <a:ea typeface="+mn-ea"/>
                          <a:cs typeface="+mn-cs"/>
                        </a:rPr>
                        <a:t>Ofuscation</a:t>
                      </a:r>
                      <a:endParaRPr lang="fr-FR" sz="1100" kern="1200" dirty="0">
                        <a:solidFill>
                          <a:schemeClr val="tx1"/>
                        </a:solidFill>
                        <a:effectLst/>
                        <a:latin typeface="+mn-lt"/>
                        <a:ea typeface="+mn-ea"/>
                        <a:cs typeface="+mn-cs"/>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100" dirty="0">
                          <a:effectLst/>
                        </a:rPr>
                        <a:t>B3.1. B3.2 B3.3 </a:t>
                      </a:r>
                      <a:r>
                        <a:rPr lang="fr-FR" sz="1100" kern="1200" dirty="0">
                          <a:solidFill>
                            <a:schemeClr val="tx1"/>
                          </a:solidFill>
                          <a:effectLst/>
                          <a:latin typeface="+mn-lt"/>
                          <a:ea typeface="+mn-ea"/>
                          <a:cs typeface="+mn-cs"/>
                        </a:rPr>
                        <a:t>B3.4. </a:t>
                      </a:r>
                      <a:endParaRPr lang="fr-FR" sz="1100" dirty="0">
                        <a:effectLst/>
                      </a:endParaRPr>
                    </a:p>
                    <a:p>
                      <a:pPr marL="0" marR="0" lvl="0" indent="0" algn="l" defTabSz="685777" rtl="0" eaLnBrk="1" fontAlgn="b" latinLnBrk="0" hangingPunct="1">
                        <a:lnSpc>
                          <a:spcPct val="100000"/>
                        </a:lnSpc>
                        <a:spcBef>
                          <a:spcPts val="0"/>
                        </a:spcBef>
                        <a:spcAft>
                          <a:spcPts val="0"/>
                        </a:spcAft>
                        <a:buClrTx/>
                        <a:buSzTx/>
                        <a:buFontTx/>
                        <a:buNone/>
                        <a:tabLst/>
                        <a:defRPr/>
                      </a:pPr>
                      <a:endParaRPr lang="fr-FR" sz="1100" dirty="0">
                        <a:effectLst/>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44143188"/>
                  </a:ext>
                </a:extLst>
              </a:tr>
            </a:tbl>
          </a:graphicData>
        </a:graphic>
      </p:graphicFrame>
      <p:sp>
        <p:nvSpPr>
          <p:cNvPr id="3" name="Rectangle 2">
            <a:extLst>
              <a:ext uri="{FF2B5EF4-FFF2-40B4-BE49-F238E27FC236}">
                <a16:creationId xmlns:a16="http://schemas.microsoft.com/office/drawing/2014/main" id="{214F1BCA-928C-40DA-B237-CE3AC0D7FEB9}"/>
              </a:ext>
            </a:extLst>
          </p:cNvPr>
          <p:cNvSpPr/>
          <p:nvPr/>
        </p:nvSpPr>
        <p:spPr>
          <a:xfrm>
            <a:off x="474127" y="780762"/>
            <a:ext cx="8277343" cy="338554"/>
          </a:xfrm>
          <a:prstGeom prst="rect">
            <a:avLst/>
          </a:prstGeom>
        </p:spPr>
        <p:txBody>
          <a:bodyPr wrap="squar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600" b="1" kern="0" dirty="0" err="1">
                <a:solidFill>
                  <a:schemeClr val="tx2"/>
                </a:solidFill>
              </a:rPr>
              <a:t>Intérêt</a:t>
            </a:r>
            <a:r>
              <a:rPr lang="en-US" sz="1600" b="1" kern="0" dirty="0">
                <a:solidFill>
                  <a:schemeClr val="tx2"/>
                </a:solidFill>
              </a:rPr>
              <a:t> pour le Bloc 3 </a:t>
            </a:r>
            <a:r>
              <a:rPr lang="en-US" sz="1600" b="1" kern="0" dirty="0" err="1">
                <a:solidFill>
                  <a:schemeClr val="tx2"/>
                </a:solidFill>
              </a:rPr>
              <a:t>semestre</a:t>
            </a:r>
            <a:r>
              <a:rPr lang="en-US" sz="1600" b="1" kern="0" dirty="0">
                <a:solidFill>
                  <a:schemeClr val="tx2"/>
                </a:solidFill>
              </a:rPr>
              <a:t> 2 et </a:t>
            </a:r>
            <a:r>
              <a:rPr lang="en-US" sz="1600" b="1" kern="0" dirty="0" err="1">
                <a:solidFill>
                  <a:schemeClr val="tx2"/>
                </a:solidFill>
              </a:rPr>
              <a:t>CEJMA</a:t>
            </a:r>
            <a:endParaRPr lang="en-US" sz="1600" b="1" kern="0" dirty="0">
              <a:solidFill>
                <a:schemeClr val="tx2"/>
              </a:solidFill>
            </a:endParaRPr>
          </a:p>
        </p:txBody>
      </p:sp>
      <p:sp>
        <p:nvSpPr>
          <p:cNvPr id="9" name="Titre 6">
            <a:extLst>
              <a:ext uri="{FF2B5EF4-FFF2-40B4-BE49-F238E27FC236}">
                <a16:creationId xmlns:a16="http://schemas.microsoft.com/office/drawing/2014/main" id="{236AE1FB-260C-43BD-A6AF-F7648174FE54}"/>
              </a:ext>
            </a:extLst>
          </p:cNvPr>
          <p:cNvSpPr txBox="1">
            <a:spLocks/>
          </p:cNvSpPr>
          <p:nvPr/>
        </p:nvSpPr>
        <p:spPr bwMode="auto">
          <a:xfrm>
            <a:off x="437766" y="341313"/>
            <a:ext cx="8345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u="none" kern="1200" spc="0" baseline="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fr-FR" sz="2800" dirty="0" err="1"/>
              <a:t>Cybersecurity</a:t>
            </a:r>
            <a:r>
              <a:rPr lang="fr-FR" sz="2800" dirty="0"/>
              <a:t> Essentials – Adéquation avec SIO </a:t>
            </a:r>
          </a:p>
        </p:txBody>
      </p:sp>
    </p:spTree>
    <p:extLst>
      <p:ext uri="{BB962C8B-B14F-4D97-AF65-F5344CB8AC3E}">
        <p14:creationId xmlns:p14="http://schemas.microsoft.com/office/powerpoint/2010/main" val="26288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E4CDD29-AE37-41CA-ACFB-41FFB6958FC0}"/>
              </a:ext>
            </a:extLst>
          </p:cNvPr>
          <p:cNvGraphicFramePr>
            <a:graphicFrameLocks noGrp="1"/>
          </p:cNvGraphicFramePr>
          <p:nvPr>
            <p:extLst>
              <p:ext uri="{D42A27DB-BD31-4B8C-83A1-F6EECF244321}">
                <p14:modId xmlns:p14="http://schemas.microsoft.com/office/powerpoint/2010/main" val="2050629445"/>
              </p:ext>
            </p:extLst>
          </p:nvPr>
        </p:nvGraphicFramePr>
        <p:xfrm>
          <a:off x="474127" y="1190625"/>
          <a:ext cx="8277343" cy="2843440"/>
        </p:xfrm>
        <a:graphic>
          <a:graphicData uri="http://schemas.openxmlformats.org/drawingml/2006/table">
            <a:tbl>
              <a:tblPr/>
              <a:tblGrid>
                <a:gridCol w="2269073">
                  <a:extLst>
                    <a:ext uri="{9D8B030D-6E8A-4147-A177-3AD203B41FA5}">
                      <a16:colId xmlns:a16="http://schemas.microsoft.com/office/drawing/2014/main" val="1837966325"/>
                    </a:ext>
                  </a:extLst>
                </a:gridCol>
                <a:gridCol w="3924300">
                  <a:extLst>
                    <a:ext uri="{9D8B030D-6E8A-4147-A177-3AD203B41FA5}">
                      <a16:colId xmlns:a16="http://schemas.microsoft.com/office/drawing/2014/main" val="240921643"/>
                    </a:ext>
                  </a:extLst>
                </a:gridCol>
                <a:gridCol w="2083970">
                  <a:extLst>
                    <a:ext uri="{9D8B030D-6E8A-4147-A177-3AD203B41FA5}">
                      <a16:colId xmlns:a16="http://schemas.microsoft.com/office/drawing/2014/main" val="1452297272"/>
                    </a:ext>
                  </a:extLst>
                </a:gridCol>
              </a:tblGrid>
              <a:tr h="313600">
                <a:tc>
                  <a:txBody>
                    <a:bodyPr/>
                    <a:lstStyle/>
                    <a:p>
                      <a:pPr algn="ctr" rtl="0" fontAlgn="b"/>
                      <a:r>
                        <a:rPr lang="fr-FR" b="1" dirty="0">
                          <a:effectLst/>
                        </a:rPr>
                        <a:t>Chapitre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b="1" dirty="0">
                          <a:effectLst/>
                        </a:rPr>
                        <a:t>Thèmes abordés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685777" rtl="0" eaLnBrk="1" fontAlgn="b" latinLnBrk="0" hangingPunct="1">
                        <a:lnSpc>
                          <a:spcPct val="100000"/>
                        </a:lnSpc>
                        <a:spcBef>
                          <a:spcPts val="0"/>
                        </a:spcBef>
                        <a:spcAft>
                          <a:spcPts val="0"/>
                        </a:spcAft>
                        <a:buClrTx/>
                        <a:buSzTx/>
                        <a:buFontTx/>
                        <a:buNone/>
                        <a:tabLst/>
                        <a:defRPr/>
                      </a:pPr>
                      <a:r>
                        <a:rPr lang="fr-FR" b="1" dirty="0">
                          <a:effectLst/>
                        </a:rPr>
                        <a:t>Lien SIO</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83988558"/>
                  </a:ext>
                </a:extLst>
              </a:tr>
              <a:tr h="226596">
                <a:tc>
                  <a:txBody>
                    <a:bodyPr/>
                    <a:lstStyle/>
                    <a:p>
                      <a:pPr rtl="0" fontAlgn="b"/>
                      <a:r>
                        <a:rPr lang="fr-FR" sz="1200" kern="1200" dirty="0">
                          <a:solidFill>
                            <a:schemeClr val="tx1"/>
                          </a:solidFill>
                          <a:effectLst/>
                          <a:latin typeface="+mn-lt"/>
                          <a:ea typeface="+mn-ea"/>
                          <a:cs typeface="+mn-cs"/>
                        </a:rPr>
                        <a:t>Chapitre 5 - L'art de garantir l'intégrité</a:t>
                      </a:r>
                    </a:p>
                  </a:txBody>
                  <a:tcPr marL="0" marR="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Les types de contrôles de l'intégrité des données, Signatures numériques, Certificats, Protection de l'intégrité des bases de données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B3.2. B3.3 B3.4. </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05274801"/>
                  </a:ext>
                </a:extLst>
              </a:tr>
              <a:tr h="419001">
                <a:tc>
                  <a:txBody>
                    <a:bodyPr/>
                    <a:lstStyle/>
                    <a:p>
                      <a:pPr rtl="0" fontAlgn="b"/>
                      <a:r>
                        <a:rPr lang="fr-FR" sz="1200" kern="1200">
                          <a:solidFill>
                            <a:schemeClr val="tx1"/>
                          </a:solidFill>
                          <a:effectLst/>
                          <a:latin typeface="+mn-lt"/>
                          <a:ea typeface="+mn-ea"/>
                          <a:cs typeface="+mn-cs"/>
                        </a:rPr>
                        <a:t>Chapitre 6 - Le royaume des cinq neuf</a:t>
                      </a:r>
                    </a:p>
                  </a:txBody>
                  <a:tcPr marL="0" marR="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Les 5 neufs, Conception d'un système à haute disponibilité, Les mesures pour améliorer la disponibilité, Traitement des incidents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B3.3 B3.4. </a:t>
                      </a:r>
                    </a:p>
                    <a:p>
                      <a:pPr rtl="0" fontAlgn="b"/>
                      <a:r>
                        <a:rPr lang="fr-FR" sz="1200" kern="1200" dirty="0" err="1">
                          <a:solidFill>
                            <a:schemeClr val="tx1"/>
                          </a:solidFill>
                          <a:effectLst/>
                          <a:latin typeface="+mn-lt"/>
                          <a:ea typeface="+mn-ea"/>
                          <a:cs typeface="+mn-cs"/>
                        </a:rPr>
                        <a:t>CEJMA</a:t>
                      </a:r>
                      <a:endParaRPr lang="fr-FR" sz="1200" kern="1200" dirty="0">
                        <a:solidFill>
                          <a:schemeClr val="tx1"/>
                        </a:solidFill>
                        <a:effectLst/>
                        <a:latin typeface="+mn-lt"/>
                        <a:ea typeface="+mn-ea"/>
                        <a:cs typeface="+mn-cs"/>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1334043"/>
                  </a:ext>
                </a:extLst>
              </a:tr>
              <a:tr h="316131">
                <a:tc>
                  <a:txBody>
                    <a:bodyPr/>
                    <a:lstStyle/>
                    <a:p>
                      <a:pPr rtl="0" fontAlgn="b"/>
                      <a:r>
                        <a:rPr lang="fr-FR" sz="1200" kern="1200">
                          <a:solidFill>
                            <a:schemeClr val="tx1"/>
                          </a:solidFill>
                          <a:effectLst/>
                          <a:latin typeface="+mn-lt"/>
                          <a:ea typeface="+mn-ea"/>
                          <a:cs typeface="+mn-cs"/>
                        </a:rPr>
                        <a:t>Chapitre 7 - Fortification du royaume</a:t>
                      </a:r>
                    </a:p>
                  </a:txBody>
                  <a:tcPr marL="0" marR="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Protéger les systèmes et les appareils, Renforcement du serveur, Renforcement du réseau, Sécurité physique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B3.2. B3.3</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91404653"/>
                  </a:ext>
                </a:extLst>
              </a:tr>
              <a:tr h="503660">
                <a:tc>
                  <a:txBody>
                    <a:bodyPr/>
                    <a:lstStyle/>
                    <a:p>
                      <a:pPr rtl="0" fontAlgn="b"/>
                      <a:r>
                        <a:rPr lang="fr-FR" sz="1200" kern="1200" dirty="0">
                          <a:solidFill>
                            <a:schemeClr val="tx1"/>
                          </a:solidFill>
                          <a:effectLst/>
                          <a:latin typeface="+mn-lt"/>
                          <a:ea typeface="+mn-ea"/>
                          <a:cs typeface="+mn-cs"/>
                        </a:rPr>
                        <a:t>Chapitre 8 - Devenir spécialiste de la cyber sécurité</a:t>
                      </a:r>
                    </a:p>
                  </a:txBody>
                  <a:tcPr marL="0" marR="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Domaines de la cyber sécurité; Comprendre le serment lié à l'adhésion : Considérations éthiques et principes fondamentaux, Lois informatiques et responsabilité, Outils de cyber sécurité; Découvrir les professions liées à la cyber sécurité</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fr-FR" sz="1200" kern="1200" dirty="0">
                          <a:solidFill>
                            <a:schemeClr val="tx1"/>
                          </a:solidFill>
                          <a:effectLst/>
                          <a:latin typeface="+mn-lt"/>
                          <a:ea typeface="+mn-ea"/>
                          <a:cs typeface="+mn-cs"/>
                        </a:rPr>
                        <a:t>B3.1. </a:t>
                      </a:r>
                    </a:p>
                    <a:p>
                      <a:pPr rtl="0" fontAlgn="b"/>
                      <a:r>
                        <a:rPr lang="fr-FR" sz="1200" kern="1200" dirty="0" err="1">
                          <a:solidFill>
                            <a:schemeClr val="tx1"/>
                          </a:solidFill>
                          <a:effectLst/>
                          <a:latin typeface="+mn-lt"/>
                          <a:ea typeface="+mn-ea"/>
                          <a:cs typeface="+mn-cs"/>
                        </a:rPr>
                        <a:t>CEJMA</a:t>
                      </a:r>
                      <a:endParaRPr lang="fr-FR" sz="1200" kern="1200" dirty="0">
                        <a:solidFill>
                          <a:schemeClr val="tx1"/>
                        </a:solidFill>
                        <a:effectLst/>
                        <a:latin typeface="+mn-lt"/>
                        <a:ea typeface="+mn-ea"/>
                        <a:cs typeface="+mn-cs"/>
                      </a:endParaRP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001137"/>
                  </a:ext>
                </a:extLst>
              </a:tr>
            </a:tbl>
          </a:graphicData>
        </a:graphic>
      </p:graphicFrame>
      <p:sp>
        <p:nvSpPr>
          <p:cNvPr id="3" name="Rectangle 2">
            <a:extLst>
              <a:ext uri="{FF2B5EF4-FFF2-40B4-BE49-F238E27FC236}">
                <a16:creationId xmlns:a16="http://schemas.microsoft.com/office/drawing/2014/main" id="{214F1BCA-928C-40DA-B237-CE3AC0D7FEB9}"/>
              </a:ext>
            </a:extLst>
          </p:cNvPr>
          <p:cNvSpPr/>
          <p:nvPr/>
        </p:nvSpPr>
        <p:spPr>
          <a:xfrm>
            <a:off x="474127" y="780762"/>
            <a:ext cx="8277343" cy="338554"/>
          </a:xfrm>
          <a:prstGeom prst="rect">
            <a:avLst/>
          </a:prstGeom>
        </p:spPr>
        <p:txBody>
          <a:bodyPr wrap="squar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n-US" sz="1600" b="1" kern="0" dirty="0" err="1">
                <a:solidFill>
                  <a:schemeClr val="tx2"/>
                </a:solidFill>
              </a:rPr>
              <a:t>Intérêt</a:t>
            </a:r>
            <a:r>
              <a:rPr lang="en-US" sz="1600" b="1" kern="0" dirty="0">
                <a:solidFill>
                  <a:schemeClr val="tx2"/>
                </a:solidFill>
              </a:rPr>
              <a:t> pour le Bloc 3 </a:t>
            </a:r>
            <a:r>
              <a:rPr lang="en-US" sz="1600" b="1" kern="0" dirty="0" err="1">
                <a:solidFill>
                  <a:schemeClr val="tx2"/>
                </a:solidFill>
              </a:rPr>
              <a:t>semestre</a:t>
            </a:r>
            <a:r>
              <a:rPr lang="en-US" sz="1600" b="1" kern="0" dirty="0">
                <a:solidFill>
                  <a:schemeClr val="tx2"/>
                </a:solidFill>
              </a:rPr>
              <a:t> 2 et </a:t>
            </a:r>
            <a:r>
              <a:rPr lang="en-US" sz="1600" b="1" kern="0" dirty="0" err="1">
                <a:solidFill>
                  <a:schemeClr val="tx2"/>
                </a:solidFill>
              </a:rPr>
              <a:t>CEJMA</a:t>
            </a:r>
            <a:endParaRPr lang="en-US" sz="1600" b="1" kern="0" dirty="0">
              <a:solidFill>
                <a:schemeClr val="tx2"/>
              </a:solidFill>
            </a:endParaRPr>
          </a:p>
        </p:txBody>
      </p:sp>
      <p:sp>
        <p:nvSpPr>
          <p:cNvPr id="9" name="Titre 6">
            <a:extLst>
              <a:ext uri="{FF2B5EF4-FFF2-40B4-BE49-F238E27FC236}">
                <a16:creationId xmlns:a16="http://schemas.microsoft.com/office/drawing/2014/main" id="{236AE1FB-260C-43BD-A6AF-F7648174FE54}"/>
              </a:ext>
            </a:extLst>
          </p:cNvPr>
          <p:cNvSpPr txBox="1">
            <a:spLocks/>
          </p:cNvSpPr>
          <p:nvPr/>
        </p:nvSpPr>
        <p:spPr bwMode="auto">
          <a:xfrm>
            <a:off x="437766" y="341313"/>
            <a:ext cx="8345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u="none" kern="1200" spc="0" baseline="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fr-FR" sz="2800" dirty="0" err="1"/>
              <a:t>Cybersecurity</a:t>
            </a:r>
            <a:r>
              <a:rPr lang="fr-FR" sz="2800" dirty="0"/>
              <a:t> Essentials – Adéquation avec SIO </a:t>
            </a:r>
          </a:p>
        </p:txBody>
      </p:sp>
    </p:spTree>
    <p:extLst>
      <p:ext uri="{BB962C8B-B14F-4D97-AF65-F5344CB8AC3E}">
        <p14:creationId xmlns:p14="http://schemas.microsoft.com/office/powerpoint/2010/main" val="182150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a:xfrm>
            <a:off x="462301" y="939800"/>
            <a:ext cx="8277344" cy="3651250"/>
          </a:xfrm>
        </p:spPr>
        <p:txBody>
          <a:bodyPr/>
          <a:lstStyle/>
          <a:p>
            <a:pPr algn="just"/>
            <a:r>
              <a:rPr lang="fr-FR" dirty="0"/>
              <a:t>En ce qui concerne les cours</a:t>
            </a:r>
          </a:p>
          <a:p>
            <a:pPr lvl="1" algn="just"/>
            <a:r>
              <a:rPr lang="fr-FR" sz="1600" dirty="0"/>
              <a:t>Les </a:t>
            </a:r>
            <a:r>
              <a:rPr lang="fr-FR" sz="1600" b="1" dirty="0"/>
              <a:t>problèmes de traduction </a:t>
            </a:r>
            <a:r>
              <a:rPr lang="fr-FR" sz="1600" dirty="0"/>
              <a:t>et l’</a:t>
            </a:r>
            <a:r>
              <a:rPr lang="fr-FR" sz="1600" b="1" dirty="0" err="1"/>
              <a:t>américano-centrisme</a:t>
            </a:r>
            <a:r>
              <a:rPr lang="fr-FR" sz="1600" dirty="0"/>
              <a:t> du propos (voir site </a:t>
            </a:r>
            <a:r>
              <a:rPr lang="fr-FR" sz="1600" dirty="0" err="1"/>
              <a:t>ANSSI</a:t>
            </a:r>
            <a:r>
              <a:rPr lang="fr-FR" sz="1600" dirty="0"/>
              <a:t> pour FR)</a:t>
            </a:r>
          </a:p>
          <a:p>
            <a:pPr lvl="1" algn="just"/>
            <a:r>
              <a:rPr lang="fr-FR" sz="1600" dirty="0"/>
              <a:t>Attention les </a:t>
            </a:r>
            <a:r>
              <a:rPr lang="fr-FR" sz="1600" b="1" dirty="0"/>
              <a:t>lois américaines </a:t>
            </a:r>
            <a:r>
              <a:rPr lang="fr-FR" sz="1600" dirty="0"/>
              <a:t>uniquement  !!!</a:t>
            </a:r>
          </a:p>
          <a:p>
            <a:pPr lvl="1" algn="just"/>
            <a:r>
              <a:rPr lang="fr-FR" sz="1600" dirty="0"/>
              <a:t>Le </a:t>
            </a:r>
            <a:r>
              <a:rPr lang="fr-FR" sz="1600" b="1" dirty="0"/>
              <a:t>manque d’actualité </a:t>
            </a:r>
            <a:r>
              <a:rPr lang="fr-FR" sz="1600" dirty="0"/>
              <a:t>(2012, 2015…), par ex plus que 8 caractères recommandé pour mots de passe</a:t>
            </a:r>
          </a:p>
          <a:p>
            <a:pPr lvl="1" algn="just"/>
            <a:r>
              <a:rPr lang="fr-FR" sz="1600" dirty="0"/>
              <a:t>Les </a:t>
            </a:r>
            <a:r>
              <a:rPr lang="fr-FR" sz="1600" b="1" dirty="0"/>
              <a:t>liens complémentaires </a:t>
            </a:r>
            <a:r>
              <a:rPr lang="fr-FR" sz="1600" dirty="0"/>
              <a:t>pas toujours fonctionnels</a:t>
            </a:r>
          </a:p>
          <a:p>
            <a:pPr lvl="1" algn="just"/>
            <a:r>
              <a:rPr lang="fr-FR" sz="1600" dirty="0"/>
              <a:t>Le </a:t>
            </a:r>
            <a:r>
              <a:rPr lang="fr-FR" sz="1600" b="1" dirty="0"/>
              <a:t>chapitre 5 </a:t>
            </a:r>
            <a:r>
              <a:rPr lang="fr-FR" sz="1600" dirty="0"/>
              <a:t>comporte de </a:t>
            </a:r>
            <a:r>
              <a:rPr lang="fr-FR" sz="1600" dirty="0">
                <a:solidFill>
                  <a:srgbClr val="FF0000"/>
                </a:solidFill>
              </a:rPr>
              <a:t>nombreux contre-sens </a:t>
            </a:r>
            <a:r>
              <a:rPr lang="fr-FR" sz="1600" dirty="0"/>
              <a:t>(vidéo pas cohérente, le TP obscurci le propos, le </a:t>
            </a:r>
            <a:r>
              <a:rPr lang="fr-FR" sz="1600" dirty="0">
                <a:solidFill>
                  <a:srgbClr val="FF0000"/>
                </a:solidFill>
              </a:rPr>
              <a:t>TP est à éviter dans sa version actuelle</a:t>
            </a:r>
            <a:r>
              <a:rPr lang="fr-FR" sz="1600" dirty="0"/>
              <a:t>)</a:t>
            </a:r>
          </a:p>
          <a:p>
            <a:pPr algn="just"/>
            <a:r>
              <a:rPr lang="fr-FR" dirty="0"/>
              <a:t>En ce qui concerne les TD/TP</a:t>
            </a:r>
          </a:p>
          <a:p>
            <a:pPr lvl="1" algn="just"/>
            <a:r>
              <a:rPr lang="fr-FR" sz="1600" dirty="0"/>
              <a:t>Avoir du recul / Être présent en tant qu’instructeur</a:t>
            </a:r>
          </a:p>
          <a:p>
            <a:pPr lvl="1" algn="just"/>
            <a:r>
              <a:rPr lang="fr-FR" sz="1600" dirty="0"/>
              <a:t>La machine virtuelle fournie en </a:t>
            </a:r>
            <a:r>
              <a:rPr lang="fr-FR" sz="1600" dirty="0" err="1"/>
              <a:t>OVA</a:t>
            </a:r>
            <a:r>
              <a:rPr lang="fr-FR" sz="1600" dirty="0"/>
              <a:t> (VirtualBox) avec clavier anglais : @</a:t>
            </a:r>
            <a:r>
              <a:rPr lang="fr-FR" sz="1600" dirty="0" err="1"/>
              <a:t>mdp</a:t>
            </a:r>
            <a:r>
              <a:rPr lang="fr-FR" sz="1600" dirty="0"/>
              <a:t> </a:t>
            </a:r>
            <a:r>
              <a:rPr lang="fr-FR" sz="1600" dirty="0" err="1"/>
              <a:t>p</a:t>
            </a:r>
            <a:r>
              <a:rPr lang="fr-FR" sz="1600" dirty="0" err="1">
                <a:solidFill>
                  <a:srgbClr val="FF0000"/>
                </a:solidFill>
              </a:rPr>
              <a:t>q</a:t>
            </a:r>
            <a:r>
              <a:rPr lang="fr-FR" sz="1600" dirty="0" err="1"/>
              <a:t>ss</a:t>
            </a:r>
            <a:r>
              <a:rPr lang="fr-FR" sz="1600" dirty="0" err="1">
                <a:solidFill>
                  <a:srgbClr val="FF0000"/>
                </a:solidFill>
              </a:rPr>
              <a:t>z</a:t>
            </a:r>
            <a:r>
              <a:rPr lang="fr-FR" sz="1600" dirty="0" err="1"/>
              <a:t>ord</a:t>
            </a:r>
            <a:endParaRPr lang="fr-FR" sz="1600" dirty="0"/>
          </a:p>
          <a:p>
            <a:pPr lvl="1" algn="just"/>
            <a:r>
              <a:rPr lang="fr-FR" sz="1600" dirty="0"/>
              <a:t>Les activités </a:t>
            </a:r>
            <a:r>
              <a:rPr lang="fr-FR" sz="1600" dirty="0" err="1"/>
              <a:t>Packet</a:t>
            </a:r>
            <a:r>
              <a:rPr lang="fr-FR" sz="1600" dirty="0"/>
              <a:t> Tracer en anglais, le fichier est traduit en français, attention par ex aux erreurs comptabilisées pour les messages de </a:t>
            </a:r>
            <a:r>
              <a:rPr lang="fr-FR" sz="1600" dirty="0" err="1"/>
              <a:t>bannièe</a:t>
            </a:r>
            <a:r>
              <a:rPr lang="fr-FR" sz="1600" dirty="0"/>
              <a:t> </a:t>
            </a:r>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err="1"/>
              <a:t>Cybersecurity</a:t>
            </a:r>
            <a:r>
              <a:rPr lang="fr-FR" dirty="0"/>
              <a:t> Essentials – Retours</a:t>
            </a:r>
          </a:p>
        </p:txBody>
      </p:sp>
    </p:spTree>
    <p:extLst>
      <p:ext uri="{BB962C8B-B14F-4D97-AF65-F5344CB8AC3E}">
        <p14:creationId xmlns:p14="http://schemas.microsoft.com/office/powerpoint/2010/main" val="117512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CD2410-EB4F-4C2F-8BCE-B75226A3886B}"/>
              </a:ext>
            </a:extLst>
          </p:cNvPr>
          <p:cNvPicPr>
            <a:picLocks noChangeAspect="1"/>
          </p:cNvPicPr>
          <p:nvPr/>
        </p:nvPicPr>
        <p:blipFill>
          <a:blip r:embed="rId2"/>
          <a:stretch>
            <a:fillRect/>
          </a:stretch>
        </p:blipFill>
        <p:spPr>
          <a:xfrm>
            <a:off x="2617586" y="633701"/>
            <a:ext cx="3908828" cy="3876098"/>
          </a:xfrm>
          <a:prstGeom prst="rect">
            <a:avLst/>
          </a:prstGeom>
        </p:spPr>
      </p:pic>
    </p:spTree>
    <p:extLst>
      <p:ext uri="{BB962C8B-B14F-4D97-AF65-F5344CB8AC3E}">
        <p14:creationId xmlns:p14="http://schemas.microsoft.com/office/powerpoint/2010/main" val="281537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0540A71B-70A8-40E0-AF21-2D85DB67B8A5}"/>
              </a:ext>
            </a:extLst>
          </p:cNvPr>
          <p:cNvSpPr>
            <a:spLocks noGrp="1"/>
          </p:cNvSpPr>
          <p:nvPr>
            <p:ph type="subTitle" idx="1"/>
          </p:nvPr>
        </p:nvSpPr>
        <p:spPr/>
        <p:txBody>
          <a:bodyPr/>
          <a:lstStyle/>
          <a:p>
            <a:r>
              <a:rPr lang="fr-FR" b="1" dirty="0"/>
              <a:t>Christophe </a:t>
            </a:r>
            <a:r>
              <a:rPr lang="fr-FR" b="1" dirty="0" err="1"/>
              <a:t>Dolinsek</a:t>
            </a:r>
            <a:r>
              <a:rPr lang="fr-FR" b="1" dirty="0"/>
              <a:t> </a:t>
            </a:r>
            <a:r>
              <a:rPr lang="fr-FR" dirty="0"/>
              <a:t>	Directeur du programme Cisco Networking </a:t>
            </a:r>
            <a:r>
              <a:rPr lang="fr-FR" dirty="0" err="1"/>
              <a:t>Academy</a:t>
            </a:r>
            <a:r>
              <a:rPr lang="fr-FR" dirty="0"/>
              <a:t> France</a:t>
            </a:r>
          </a:p>
        </p:txBody>
      </p:sp>
      <p:sp>
        <p:nvSpPr>
          <p:cNvPr id="5" name="Espace réservé du texte 4">
            <a:extLst>
              <a:ext uri="{FF2B5EF4-FFF2-40B4-BE49-F238E27FC236}">
                <a16:creationId xmlns:a16="http://schemas.microsoft.com/office/drawing/2014/main" id="{C59B44BA-7674-4C01-8562-A86885CF72DE}"/>
              </a:ext>
            </a:extLst>
          </p:cNvPr>
          <p:cNvSpPr>
            <a:spLocks noGrp="1"/>
          </p:cNvSpPr>
          <p:nvPr>
            <p:ph type="body" sz="quarter" idx="11"/>
          </p:nvPr>
        </p:nvSpPr>
        <p:spPr/>
        <p:txBody>
          <a:bodyPr/>
          <a:lstStyle/>
          <a:p>
            <a:r>
              <a:rPr lang="fr-FR" b="1" dirty="0"/>
              <a:t>Patrick Sas 		</a:t>
            </a:r>
            <a:r>
              <a:rPr lang="en-US" i="1" dirty="0" err="1"/>
              <a:t>Responsable</a:t>
            </a:r>
            <a:r>
              <a:rPr lang="en-US" i="1" dirty="0"/>
              <a:t> technique Cisco Networking Academy France</a:t>
            </a:r>
          </a:p>
          <a:p>
            <a:endParaRPr lang="fr-FR" dirty="0"/>
          </a:p>
        </p:txBody>
      </p:sp>
      <p:sp>
        <p:nvSpPr>
          <p:cNvPr id="6" name="Espace réservé du texte 5">
            <a:extLst>
              <a:ext uri="{FF2B5EF4-FFF2-40B4-BE49-F238E27FC236}">
                <a16:creationId xmlns:a16="http://schemas.microsoft.com/office/drawing/2014/main" id="{01BD446F-8ACC-4618-ABA2-B06EFCAF7DE0}"/>
              </a:ext>
            </a:extLst>
          </p:cNvPr>
          <p:cNvSpPr>
            <a:spLocks noGrp="1"/>
          </p:cNvSpPr>
          <p:nvPr>
            <p:ph type="body" sz="quarter" idx="12"/>
          </p:nvPr>
        </p:nvSpPr>
        <p:spPr/>
        <p:txBody>
          <a:bodyPr/>
          <a:lstStyle/>
          <a:p>
            <a:r>
              <a:rPr lang="fr-FR" b="1" dirty="0"/>
              <a:t>Pascal Moussier		</a:t>
            </a:r>
            <a:r>
              <a:rPr lang="fr-FR" i="1" dirty="0"/>
              <a:t>Instructeurs ITC </a:t>
            </a:r>
            <a:r>
              <a:rPr lang="fr-FR" i="1" dirty="0" err="1"/>
              <a:t>Certa</a:t>
            </a:r>
            <a:br>
              <a:rPr lang="fr-FR" b="1" dirty="0"/>
            </a:br>
            <a:r>
              <a:rPr lang="fr-FR" b="1" dirty="0"/>
              <a:t>Valérie Martinez</a:t>
            </a:r>
          </a:p>
          <a:p>
            <a:endParaRPr lang="fr-FR" dirty="0"/>
          </a:p>
          <a:p>
            <a:endParaRPr lang="fr-FR" dirty="0"/>
          </a:p>
        </p:txBody>
      </p:sp>
      <p:sp>
        <p:nvSpPr>
          <p:cNvPr id="7" name="Espace réservé du texte 6">
            <a:extLst>
              <a:ext uri="{FF2B5EF4-FFF2-40B4-BE49-F238E27FC236}">
                <a16:creationId xmlns:a16="http://schemas.microsoft.com/office/drawing/2014/main" id="{E7315AA4-C31E-48D7-B216-66046AEB82C3}"/>
              </a:ext>
            </a:extLst>
          </p:cNvPr>
          <p:cNvSpPr>
            <a:spLocks noGrp="1"/>
          </p:cNvSpPr>
          <p:nvPr>
            <p:ph type="body" sz="quarter" idx="13"/>
          </p:nvPr>
        </p:nvSpPr>
        <p:spPr/>
        <p:txBody>
          <a:bodyPr/>
          <a:lstStyle/>
          <a:p>
            <a:r>
              <a:rPr lang="fr-FR" dirty="0"/>
              <a:t>Processus d’activation/connexion – Prise en main</a:t>
            </a:r>
          </a:p>
        </p:txBody>
      </p:sp>
      <p:sp>
        <p:nvSpPr>
          <p:cNvPr id="3" name="Titre 2">
            <a:extLst>
              <a:ext uri="{FF2B5EF4-FFF2-40B4-BE49-F238E27FC236}">
                <a16:creationId xmlns:a16="http://schemas.microsoft.com/office/drawing/2014/main" id="{08E71BF1-6E6D-4EC9-A68C-EA643261E0AD}"/>
              </a:ext>
            </a:extLst>
          </p:cNvPr>
          <p:cNvSpPr>
            <a:spLocks noGrp="1"/>
          </p:cNvSpPr>
          <p:nvPr>
            <p:ph type="ctrTitle"/>
          </p:nvPr>
        </p:nvSpPr>
        <p:spPr/>
        <p:txBody>
          <a:bodyPr/>
          <a:lstStyle/>
          <a:p>
            <a:r>
              <a:rPr lang="en-US" dirty="0" err="1"/>
              <a:t>Présentation</a:t>
            </a:r>
            <a:r>
              <a:rPr lang="en-US" dirty="0"/>
              <a:t> de la </a:t>
            </a:r>
            <a:r>
              <a:rPr lang="en-US" dirty="0" err="1"/>
              <a:t>plateforme</a:t>
            </a:r>
            <a:r>
              <a:rPr lang="en-US" dirty="0"/>
              <a:t> </a:t>
            </a:r>
            <a:r>
              <a:rPr lang="en-US" dirty="0" err="1"/>
              <a:t>NetAcad</a:t>
            </a:r>
            <a:r>
              <a:rPr lang="en-US" dirty="0"/>
              <a:t> </a:t>
            </a:r>
            <a:endParaRPr lang="fr-FR" dirty="0"/>
          </a:p>
        </p:txBody>
      </p:sp>
    </p:spTree>
    <p:extLst>
      <p:ext uri="{BB962C8B-B14F-4D97-AF65-F5344CB8AC3E}">
        <p14:creationId xmlns:p14="http://schemas.microsoft.com/office/powerpoint/2010/main" val="4067389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en-US" dirty="0" err="1"/>
              <a:t>NetAcad</a:t>
            </a:r>
            <a:endParaRPr lang="fr-FR" dirty="0"/>
          </a:p>
        </p:txBody>
      </p:sp>
      <p:pic>
        <p:nvPicPr>
          <p:cNvPr id="2" name="Image 1">
            <a:extLst>
              <a:ext uri="{FF2B5EF4-FFF2-40B4-BE49-F238E27FC236}">
                <a16:creationId xmlns:a16="http://schemas.microsoft.com/office/drawing/2014/main" id="{798A8740-3537-4601-B885-850549192A09}"/>
              </a:ext>
            </a:extLst>
          </p:cNvPr>
          <p:cNvPicPr>
            <a:picLocks noChangeAspect="1"/>
          </p:cNvPicPr>
          <p:nvPr/>
        </p:nvPicPr>
        <p:blipFill>
          <a:blip r:embed="rId2"/>
          <a:stretch>
            <a:fillRect/>
          </a:stretch>
        </p:blipFill>
        <p:spPr>
          <a:xfrm>
            <a:off x="2293011" y="839973"/>
            <a:ext cx="6584052" cy="3856960"/>
          </a:xfrm>
          <a:prstGeom prst="rect">
            <a:avLst/>
          </a:prstGeom>
        </p:spPr>
      </p:pic>
      <p:sp>
        <p:nvSpPr>
          <p:cNvPr id="3" name="Rectangle 2">
            <a:extLst>
              <a:ext uri="{FF2B5EF4-FFF2-40B4-BE49-F238E27FC236}">
                <a16:creationId xmlns:a16="http://schemas.microsoft.com/office/drawing/2014/main" id="{7E668D59-DF4A-492E-909F-9CFC1398CDFB}"/>
              </a:ext>
            </a:extLst>
          </p:cNvPr>
          <p:cNvSpPr/>
          <p:nvPr/>
        </p:nvSpPr>
        <p:spPr>
          <a:xfrm>
            <a:off x="437766" y="3934195"/>
            <a:ext cx="3018840" cy="369332"/>
          </a:xfrm>
          <a:prstGeom prst="rect">
            <a:avLst/>
          </a:prstGeom>
        </p:spPr>
        <p:txBody>
          <a:bodyPr wrap="none">
            <a:spAutoFit/>
          </a:bodyPr>
          <a:lstStyle/>
          <a:p>
            <a:r>
              <a:rPr lang="fr-FR" dirty="0">
                <a:hlinkClick r:id="rId3"/>
              </a:rPr>
              <a:t>https://www.netacad.com/fr</a:t>
            </a:r>
            <a:r>
              <a:rPr lang="fr-FR" dirty="0"/>
              <a:t> </a:t>
            </a:r>
          </a:p>
        </p:txBody>
      </p:sp>
    </p:spTree>
    <p:extLst>
      <p:ext uri="{BB962C8B-B14F-4D97-AF65-F5344CB8AC3E}">
        <p14:creationId xmlns:p14="http://schemas.microsoft.com/office/powerpoint/2010/main" val="61078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9C32F-2CCC-334A-AA8A-ECB91D5F111C}"/>
              </a:ext>
            </a:extLst>
          </p:cNvPr>
          <p:cNvSpPr/>
          <p:nvPr/>
        </p:nvSpPr>
        <p:spPr>
          <a:xfrm>
            <a:off x="0" y="0"/>
            <a:ext cx="9144000" cy="26382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iscoSans ExtraLight" panose="020B0303020201020303" pitchFamily="34" charset="0"/>
            </a:endParaRPr>
          </a:p>
        </p:txBody>
      </p:sp>
      <p:pic>
        <p:nvPicPr>
          <p:cNvPr id="3" name="Picture 2">
            <a:extLst>
              <a:ext uri="{FF2B5EF4-FFF2-40B4-BE49-F238E27FC236}">
                <a16:creationId xmlns:a16="http://schemas.microsoft.com/office/drawing/2014/main" id="{C1048FAB-329D-DC42-B508-47D0684E1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588"/>
          <a:stretch/>
        </p:blipFill>
        <p:spPr>
          <a:xfrm>
            <a:off x="1789891" y="821699"/>
            <a:ext cx="5564220" cy="1816532"/>
          </a:xfrm>
          <a:prstGeom prst="rect">
            <a:avLst/>
          </a:prstGeom>
        </p:spPr>
      </p:pic>
      <p:pic>
        <p:nvPicPr>
          <p:cNvPr id="6" name="Picture 5">
            <a:extLst>
              <a:ext uri="{FF2B5EF4-FFF2-40B4-BE49-F238E27FC236}">
                <a16:creationId xmlns:a16="http://schemas.microsoft.com/office/drawing/2014/main" id="{A6711A67-D5C2-E043-81F1-B16B945591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396" y="2987734"/>
            <a:ext cx="173880" cy="289800"/>
          </a:xfrm>
          <a:prstGeom prst="rect">
            <a:avLst/>
          </a:prstGeom>
        </p:spPr>
      </p:pic>
      <p:pic>
        <p:nvPicPr>
          <p:cNvPr id="7" name="Picture 6">
            <a:extLst>
              <a:ext uri="{FF2B5EF4-FFF2-40B4-BE49-F238E27FC236}">
                <a16:creationId xmlns:a16="http://schemas.microsoft.com/office/drawing/2014/main" id="{47DB00AE-5AEE-C743-89DB-9516423CD3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7324" y="3564620"/>
            <a:ext cx="184023" cy="289800"/>
          </a:xfrm>
          <a:prstGeom prst="rect">
            <a:avLst/>
          </a:prstGeom>
        </p:spPr>
      </p:pic>
      <p:pic>
        <p:nvPicPr>
          <p:cNvPr id="8" name="Picture 7">
            <a:extLst>
              <a:ext uri="{FF2B5EF4-FFF2-40B4-BE49-F238E27FC236}">
                <a16:creationId xmlns:a16="http://schemas.microsoft.com/office/drawing/2014/main" id="{B1B6A6B9-4070-FF4C-9A27-7025F0A68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1710" y="4141505"/>
            <a:ext cx="195252" cy="289800"/>
          </a:xfrm>
          <a:prstGeom prst="rect">
            <a:avLst/>
          </a:prstGeom>
        </p:spPr>
      </p:pic>
      <p:pic>
        <p:nvPicPr>
          <p:cNvPr id="9" name="Picture 8">
            <a:extLst>
              <a:ext uri="{FF2B5EF4-FFF2-40B4-BE49-F238E27FC236}">
                <a16:creationId xmlns:a16="http://schemas.microsoft.com/office/drawing/2014/main" id="{676FCE92-EDD9-B845-B60B-EA19D24048E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53200" y="2987734"/>
            <a:ext cx="223508" cy="289800"/>
          </a:xfrm>
          <a:prstGeom prst="rect">
            <a:avLst/>
          </a:prstGeom>
        </p:spPr>
      </p:pic>
      <p:pic>
        <p:nvPicPr>
          <p:cNvPr id="10" name="Picture 9">
            <a:extLst>
              <a:ext uri="{FF2B5EF4-FFF2-40B4-BE49-F238E27FC236}">
                <a16:creationId xmlns:a16="http://schemas.microsoft.com/office/drawing/2014/main" id="{D9118712-F9C2-C74E-BE00-331B519E592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64792" y="3564619"/>
            <a:ext cx="200324" cy="289800"/>
          </a:xfrm>
          <a:prstGeom prst="rect">
            <a:avLst/>
          </a:prstGeom>
        </p:spPr>
      </p:pic>
      <p:pic>
        <p:nvPicPr>
          <p:cNvPr id="11" name="Picture 10">
            <a:extLst>
              <a:ext uri="{FF2B5EF4-FFF2-40B4-BE49-F238E27FC236}">
                <a16:creationId xmlns:a16="http://schemas.microsoft.com/office/drawing/2014/main" id="{0526A612-7CD7-3841-BFDE-4C02E56592E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672762" y="4141505"/>
            <a:ext cx="184385" cy="289800"/>
          </a:xfrm>
          <a:prstGeom prst="rect">
            <a:avLst/>
          </a:prstGeom>
        </p:spPr>
      </p:pic>
      <p:sp>
        <p:nvSpPr>
          <p:cNvPr id="5" name="Title 4">
            <a:extLst>
              <a:ext uri="{FF2B5EF4-FFF2-40B4-BE49-F238E27FC236}">
                <a16:creationId xmlns:a16="http://schemas.microsoft.com/office/drawing/2014/main" id="{84E9EC09-629B-4993-B9F9-FA538325DC52}"/>
              </a:ext>
            </a:extLst>
          </p:cNvPr>
          <p:cNvSpPr>
            <a:spLocks noGrp="1"/>
          </p:cNvSpPr>
          <p:nvPr>
            <p:ph type="title"/>
          </p:nvPr>
        </p:nvSpPr>
        <p:spPr>
          <a:xfrm>
            <a:off x="437766" y="131108"/>
            <a:ext cx="8706234" cy="731837"/>
          </a:xfrm>
        </p:spPr>
        <p:txBody>
          <a:bodyPr/>
          <a:lstStyle/>
          <a:p>
            <a:pPr rtl="0"/>
            <a:r>
              <a:rPr lang="fr-FR" sz="2700" dirty="0">
                <a:solidFill>
                  <a:schemeClr val="bg2"/>
                </a:solidFill>
                <a:latin typeface="CiscoSans ExtraLight" panose="020B0303020201020303" pitchFamily="34" charset="0"/>
              </a:rPr>
              <a:t>C’est quoi la Cisco Networking </a:t>
            </a:r>
            <a:r>
              <a:rPr lang="fr-FR" sz="2700" dirty="0" err="1">
                <a:solidFill>
                  <a:schemeClr val="bg2"/>
                </a:solidFill>
                <a:latin typeface="CiscoSans ExtraLight" panose="020B0303020201020303" pitchFamily="34" charset="0"/>
              </a:rPr>
              <a:t>Academy</a:t>
            </a:r>
            <a:r>
              <a:rPr lang="fr-FR" sz="2700" dirty="0">
                <a:solidFill>
                  <a:schemeClr val="bg2"/>
                </a:solidFill>
                <a:latin typeface="CiscoSans ExtraLight" panose="020B0303020201020303" pitchFamily="34" charset="0"/>
              </a:rPr>
              <a:t> au juste?</a:t>
            </a:r>
          </a:p>
        </p:txBody>
      </p:sp>
      <p:sp>
        <p:nvSpPr>
          <p:cNvPr id="2" name="Rectangle 1">
            <a:extLst>
              <a:ext uri="{FF2B5EF4-FFF2-40B4-BE49-F238E27FC236}">
                <a16:creationId xmlns:a16="http://schemas.microsoft.com/office/drawing/2014/main" id="{41C1D6F0-971E-BC49-B672-F9E961880640}"/>
              </a:ext>
            </a:extLst>
          </p:cNvPr>
          <p:cNvSpPr/>
          <p:nvPr/>
        </p:nvSpPr>
        <p:spPr>
          <a:xfrm>
            <a:off x="840318" y="2975871"/>
            <a:ext cx="2614725" cy="323165"/>
          </a:xfrm>
          <a:prstGeom prst="rect">
            <a:avLst/>
          </a:prstGeom>
        </p:spPr>
        <p:txBody>
          <a:bodyPr wrap="square">
            <a:spAutoFit/>
          </a:bodyPr>
          <a:lstStyle/>
          <a:p>
            <a:r>
              <a:rPr lang="en-US" sz="1500" b="1" dirty="0" err="1">
                <a:latin typeface="CiscoSans ExtraLight" panose="020B0303020201020303" pitchFamily="34" charset="0"/>
                <a:cs typeface="Arial" panose="020B0604020202020204" pitchFamily="34" charset="0"/>
              </a:rPr>
              <a:t>Enseignement</a:t>
            </a:r>
            <a:r>
              <a:rPr lang="en-US" sz="1500" b="1" dirty="0">
                <a:latin typeface="CiscoSans ExtraLight" panose="020B0303020201020303" pitchFamily="34" charset="0"/>
                <a:cs typeface="Arial" panose="020B0604020202020204" pitchFamily="34" charset="0"/>
              </a:rPr>
              <a:t> </a:t>
            </a:r>
            <a:r>
              <a:rPr lang="en-US" sz="1500" b="1" dirty="0" err="1">
                <a:latin typeface="CiscoSans ExtraLight" panose="020B0303020201020303" pitchFamily="34" charset="0"/>
                <a:cs typeface="Arial" panose="020B0604020202020204" pitchFamily="34" charset="0"/>
              </a:rPr>
              <a:t>agnostique</a:t>
            </a:r>
            <a:endParaRPr lang="en-US" sz="1500" b="1" dirty="0">
              <a:latin typeface="CiscoSans ExtraLight" panose="020B0303020201020303" pitchFamily="34" charset="0"/>
              <a:cs typeface="Arial" panose="020B0604020202020204" pitchFamily="34" charset="0"/>
            </a:endParaRPr>
          </a:p>
        </p:txBody>
      </p:sp>
      <p:sp>
        <p:nvSpPr>
          <p:cNvPr id="21" name="Rectangle 20">
            <a:extLst>
              <a:ext uri="{FF2B5EF4-FFF2-40B4-BE49-F238E27FC236}">
                <a16:creationId xmlns:a16="http://schemas.microsoft.com/office/drawing/2014/main" id="{97832A42-21C0-7C4F-9871-986D3DFBE828}"/>
              </a:ext>
            </a:extLst>
          </p:cNvPr>
          <p:cNvSpPr/>
          <p:nvPr/>
        </p:nvSpPr>
        <p:spPr>
          <a:xfrm>
            <a:off x="840318" y="3556779"/>
            <a:ext cx="3836755" cy="323165"/>
          </a:xfrm>
          <a:prstGeom prst="rect">
            <a:avLst/>
          </a:prstGeom>
        </p:spPr>
        <p:txBody>
          <a:bodyPr wrap="square">
            <a:spAutoFit/>
          </a:bodyPr>
          <a:lstStyle/>
          <a:p>
            <a:r>
              <a:rPr lang="en-US" sz="1500" dirty="0">
                <a:solidFill>
                  <a:schemeClr val="tx2"/>
                </a:solidFill>
                <a:latin typeface="CiscoSans ExtraLight" panose="020B0303020201020303" pitchFamily="34" charset="0"/>
                <a:cs typeface="Arial" panose="020B0604020202020204" pitchFamily="34" charset="0"/>
              </a:rPr>
              <a:t>De </a:t>
            </a:r>
            <a:r>
              <a:rPr lang="en-US" sz="1500" dirty="0" err="1">
                <a:solidFill>
                  <a:schemeClr val="tx2"/>
                </a:solidFill>
                <a:latin typeface="CiscoSans ExtraLight" panose="020B0303020201020303" pitchFamily="34" charset="0"/>
                <a:cs typeface="Arial" panose="020B0604020202020204" pitchFamily="34" charset="0"/>
              </a:rPr>
              <a:t>l’acculturation</a:t>
            </a:r>
            <a:r>
              <a:rPr lang="en-US" sz="1500" dirty="0">
                <a:solidFill>
                  <a:schemeClr val="tx2"/>
                </a:solidFill>
                <a:latin typeface="CiscoSans ExtraLight" panose="020B0303020201020303" pitchFamily="34" charset="0"/>
                <a:cs typeface="Arial" panose="020B0604020202020204" pitchFamily="34" charset="0"/>
              </a:rPr>
              <a:t> </a:t>
            </a:r>
            <a:r>
              <a:rPr lang="en-US" sz="1500" dirty="0" err="1">
                <a:solidFill>
                  <a:schemeClr val="tx2"/>
                </a:solidFill>
                <a:latin typeface="CiscoSans ExtraLight" panose="020B0303020201020303" pitchFamily="34" charset="0"/>
                <a:cs typeface="Arial" panose="020B0604020202020204" pitchFamily="34" charset="0"/>
              </a:rPr>
              <a:t>à</a:t>
            </a:r>
            <a:r>
              <a:rPr lang="en-US" sz="1500" dirty="0">
                <a:solidFill>
                  <a:schemeClr val="tx2"/>
                </a:solidFill>
                <a:latin typeface="CiscoSans ExtraLight" panose="020B0303020201020303" pitchFamily="34" charset="0"/>
                <a:cs typeface="Arial" panose="020B0604020202020204" pitchFamily="34" charset="0"/>
              </a:rPr>
              <a:t> la </a:t>
            </a:r>
            <a:r>
              <a:rPr lang="en-US" sz="1500" dirty="0" err="1">
                <a:solidFill>
                  <a:schemeClr val="tx2"/>
                </a:solidFill>
                <a:latin typeface="CiscoSans ExtraLight" panose="020B0303020201020303" pitchFamily="34" charset="0"/>
                <a:cs typeface="Arial" panose="020B0604020202020204" pitchFamily="34" charset="0"/>
              </a:rPr>
              <a:t>professionalisation</a:t>
            </a:r>
            <a:endParaRPr lang="en-US" sz="1500" dirty="0">
              <a:solidFill>
                <a:schemeClr val="tx2"/>
              </a:solidFill>
              <a:latin typeface="CiscoSans ExtraLight" panose="020B0303020201020303" pitchFamily="34" charset="0"/>
              <a:cs typeface="Arial" panose="020B0604020202020204" pitchFamily="34" charset="0"/>
            </a:endParaRPr>
          </a:p>
        </p:txBody>
      </p:sp>
      <p:sp>
        <p:nvSpPr>
          <p:cNvPr id="22" name="Rectangle 21">
            <a:extLst>
              <a:ext uri="{FF2B5EF4-FFF2-40B4-BE49-F238E27FC236}">
                <a16:creationId xmlns:a16="http://schemas.microsoft.com/office/drawing/2014/main" id="{C217693A-7DE0-7642-A825-A70388717565}"/>
              </a:ext>
            </a:extLst>
          </p:cNvPr>
          <p:cNvSpPr/>
          <p:nvPr/>
        </p:nvSpPr>
        <p:spPr>
          <a:xfrm>
            <a:off x="840318" y="4124822"/>
            <a:ext cx="3630921" cy="323165"/>
          </a:xfrm>
          <a:prstGeom prst="rect">
            <a:avLst/>
          </a:prstGeom>
        </p:spPr>
        <p:txBody>
          <a:bodyPr wrap="square">
            <a:spAutoFit/>
          </a:bodyPr>
          <a:lstStyle/>
          <a:p>
            <a:r>
              <a:rPr lang="en-US" sz="1500" b="1" dirty="0">
                <a:latin typeface="CiscoSans ExtraLight" panose="020B0303020201020303" pitchFamily="34" charset="0"/>
                <a:cs typeface="Arial" panose="020B0604020202020204" pitchFamily="34" charset="0"/>
              </a:rPr>
              <a:t>Une </a:t>
            </a:r>
            <a:r>
              <a:rPr lang="en-US" sz="1500" b="1" dirty="0" err="1">
                <a:latin typeface="CiscoSans ExtraLight" panose="020B0303020201020303" pitchFamily="34" charset="0"/>
                <a:cs typeface="Arial" panose="020B0604020202020204" pitchFamily="34" charset="0"/>
              </a:rPr>
              <a:t>plateforme</a:t>
            </a:r>
            <a:r>
              <a:rPr lang="en-US" sz="1500" b="1" dirty="0">
                <a:latin typeface="CiscoSans ExtraLight" panose="020B0303020201020303" pitchFamily="34" charset="0"/>
                <a:cs typeface="Arial" panose="020B0604020202020204" pitchFamily="34" charset="0"/>
              </a:rPr>
              <a:t> </a:t>
            </a:r>
            <a:r>
              <a:rPr lang="en-US" sz="1500" b="1" dirty="0" err="1">
                <a:latin typeface="CiscoSans ExtraLight" panose="020B0303020201020303" pitchFamily="34" charset="0"/>
                <a:cs typeface="Arial" panose="020B0604020202020204" pitchFamily="34" charset="0"/>
              </a:rPr>
              <a:t>entièrement</a:t>
            </a:r>
            <a:r>
              <a:rPr lang="en-US" sz="1500" b="1" dirty="0">
                <a:latin typeface="CiscoSans ExtraLight" panose="020B0303020201020303" pitchFamily="34" charset="0"/>
                <a:cs typeface="Arial" panose="020B0604020202020204" pitchFamily="34" charset="0"/>
              </a:rPr>
              <a:t> </a:t>
            </a:r>
            <a:r>
              <a:rPr lang="en-US" sz="1500" b="1" dirty="0" err="1">
                <a:latin typeface="CiscoSans ExtraLight" panose="020B0303020201020303" pitchFamily="34" charset="0"/>
                <a:cs typeface="Arial" panose="020B0604020202020204" pitchFamily="34" charset="0"/>
              </a:rPr>
              <a:t>gratuite</a:t>
            </a:r>
            <a:endParaRPr lang="en-US" sz="1500" b="1" dirty="0">
              <a:latin typeface="CiscoSans ExtraLight" panose="020B0303020201020303" pitchFamily="34" charset="0"/>
              <a:cs typeface="Arial" panose="020B0604020202020204" pitchFamily="34" charset="0"/>
            </a:endParaRPr>
          </a:p>
        </p:txBody>
      </p:sp>
      <p:sp>
        <p:nvSpPr>
          <p:cNvPr id="24" name="Rectangle 23">
            <a:extLst>
              <a:ext uri="{FF2B5EF4-FFF2-40B4-BE49-F238E27FC236}">
                <a16:creationId xmlns:a16="http://schemas.microsoft.com/office/drawing/2014/main" id="{16364CE6-5E60-6B4D-9EC3-EA27630744CB}"/>
              </a:ext>
            </a:extLst>
          </p:cNvPr>
          <p:cNvSpPr/>
          <p:nvPr/>
        </p:nvSpPr>
        <p:spPr>
          <a:xfrm>
            <a:off x="5055009" y="2873783"/>
            <a:ext cx="3908015" cy="553998"/>
          </a:xfrm>
          <a:prstGeom prst="rect">
            <a:avLst/>
          </a:prstGeom>
        </p:spPr>
        <p:txBody>
          <a:bodyPr wrap="square">
            <a:spAutoFit/>
          </a:bodyPr>
          <a:lstStyle/>
          <a:p>
            <a:r>
              <a:rPr lang="en-US" sz="1500" dirty="0">
                <a:solidFill>
                  <a:schemeClr val="tx2"/>
                </a:solidFill>
                <a:latin typeface="CiscoSans ExtraLight" panose="020B0303020201020303" pitchFamily="34" charset="0"/>
                <a:cs typeface="Arial" panose="020B0604020202020204" pitchFamily="34" charset="0"/>
              </a:rPr>
              <a:t>Des </a:t>
            </a:r>
            <a:r>
              <a:rPr lang="en-US" sz="1500" dirty="0" err="1">
                <a:solidFill>
                  <a:schemeClr val="tx2"/>
                </a:solidFill>
                <a:latin typeface="CiscoSans ExtraLight" panose="020B0303020201020303" pitchFamily="34" charset="0"/>
                <a:cs typeface="Arial" panose="020B0604020202020204" pitchFamily="34" charset="0"/>
              </a:rPr>
              <a:t>cours</a:t>
            </a:r>
            <a:r>
              <a:rPr lang="en-US" sz="1500" dirty="0">
                <a:solidFill>
                  <a:schemeClr val="tx2"/>
                </a:solidFill>
                <a:latin typeface="CiscoSans ExtraLight" panose="020B0303020201020303" pitchFamily="34" charset="0"/>
                <a:cs typeface="Arial" panose="020B0604020202020204" pitchFamily="34" charset="0"/>
              </a:rPr>
              <a:t> </a:t>
            </a:r>
            <a:r>
              <a:rPr lang="en-US" sz="1500" dirty="0" err="1">
                <a:solidFill>
                  <a:schemeClr val="tx2"/>
                </a:solidFill>
                <a:latin typeface="CiscoSans ExtraLight" panose="020B0303020201020303" pitchFamily="34" charset="0"/>
                <a:cs typeface="Arial" panose="020B0604020202020204" pitchFamily="34" charset="0"/>
              </a:rPr>
              <a:t>alignés</a:t>
            </a:r>
            <a:r>
              <a:rPr lang="en-US" sz="1500" dirty="0">
                <a:solidFill>
                  <a:schemeClr val="tx2"/>
                </a:solidFill>
                <a:latin typeface="CiscoSans ExtraLight" panose="020B0303020201020303" pitchFamily="34" charset="0"/>
                <a:cs typeface="Arial" panose="020B0604020202020204" pitchFamily="34" charset="0"/>
              </a:rPr>
              <a:t> </a:t>
            </a:r>
            <a:r>
              <a:rPr lang="en-US" sz="1500" dirty="0" err="1">
                <a:solidFill>
                  <a:schemeClr val="tx2"/>
                </a:solidFill>
                <a:latin typeface="CiscoSans ExtraLight" panose="020B0303020201020303" pitchFamily="34" charset="0"/>
                <a:cs typeface="Arial" panose="020B0604020202020204" pitchFamily="34" charset="0"/>
              </a:rPr>
              <a:t>en</a:t>
            </a:r>
            <a:r>
              <a:rPr lang="en-US" sz="1500" dirty="0">
                <a:solidFill>
                  <a:schemeClr val="tx2"/>
                </a:solidFill>
                <a:latin typeface="CiscoSans ExtraLight" panose="020B0303020201020303" pitchFamily="34" charset="0"/>
                <a:cs typeface="Arial" panose="020B0604020202020204" pitchFamily="34" charset="0"/>
              </a:rPr>
              <a:t> </a:t>
            </a:r>
            <a:r>
              <a:rPr lang="en-US" sz="1500" dirty="0" err="1">
                <a:solidFill>
                  <a:schemeClr val="tx2"/>
                </a:solidFill>
                <a:latin typeface="CiscoSans ExtraLight" panose="020B0303020201020303" pitchFamily="34" charset="0"/>
                <a:cs typeface="Arial" panose="020B0604020202020204" pitchFamily="34" charset="0"/>
              </a:rPr>
              <a:t>fonction</a:t>
            </a:r>
            <a:r>
              <a:rPr lang="en-US" sz="1500" dirty="0">
                <a:solidFill>
                  <a:schemeClr val="tx2"/>
                </a:solidFill>
                <a:latin typeface="CiscoSans ExtraLight" panose="020B0303020201020303" pitchFamily="34" charset="0"/>
                <a:cs typeface="Arial" panose="020B0604020202020204" pitchFamily="34" charset="0"/>
              </a:rPr>
              <a:t> des </a:t>
            </a:r>
            <a:r>
              <a:rPr lang="en-US" sz="1500" dirty="0" err="1">
                <a:solidFill>
                  <a:schemeClr val="tx2"/>
                </a:solidFill>
                <a:latin typeface="CiscoSans ExtraLight" panose="020B0303020201020303" pitchFamily="34" charset="0"/>
                <a:cs typeface="Arial" panose="020B0604020202020204" pitchFamily="34" charset="0"/>
              </a:rPr>
              <a:t>demandes</a:t>
            </a:r>
            <a:r>
              <a:rPr lang="en-US" sz="1500" dirty="0">
                <a:solidFill>
                  <a:schemeClr val="tx2"/>
                </a:solidFill>
                <a:latin typeface="CiscoSans ExtraLight" panose="020B0303020201020303" pitchFamily="34" charset="0"/>
                <a:cs typeface="Arial" panose="020B0604020202020204" pitchFamily="34" charset="0"/>
              </a:rPr>
              <a:t> du </a:t>
            </a:r>
            <a:r>
              <a:rPr lang="en-US" sz="1500" dirty="0" err="1">
                <a:solidFill>
                  <a:schemeClr val="tx2"/>
                </a:solidFill>
                <a:latin typeface="CiscoSans ExtraLight" panose="020B0303020201020303" pitchFamily="34" charset="0"/>
                <a:cs typeface="Arial" panose="020B0604020202020204" pitchFamily="34" charset="0"/>
              </a:rPr>
              <a:t>marché</a:t>
            </a:r>
            <a:r>
              <a:rPr lang="en-US" sz="1500" dirty="0">
                <a:solidFill>
                  <a:schemeClr val="tx2"/>
                </a:solidFill>
                <a:latin typeface="CiscoSans ExtraLight" panose="020B0303020201020303" pitchFamily="34" charset="0"/>
                <a:cs typeface="Arial" panose="020B0604020202020204" pitchFamily="34" charset="0"/>
              </a:rPr>
              <a:t> du travail</a:t>
            </a:r>
          </a:p>
        </p:txBody>
      </p:sp>
      <p:sp>
        <p:nvSpPr>
          <p:cNvPr id="25" name="Rectangle 24">
            <a:extLst>
              <a:ext uri="{FF2B5EF4-FFF2-40B4-BE49-F238E27FC236}">
                <a16:creationId xmlns:a16="http://schemas.microsoft.com/office/drawing/2014/main" id="{BCCC06FF-27B7-8C4C-B1B5-2AC71FDD3510}"/>
              </a:ext>
            </a:extLst>
          </p:cNvPr>
          <p:cNvSpPr/>
          <p:nvPr/>
        </p:nvSpPr>
        <p:spPr>
          <a:xfrm>
            <a:off x="5055009" y="3436400"/>
            <a:ext cx="3908015" cy="323165"/>
          </a:xfrm>
          <a:prstGeom prst="rect">
            <a:avLst/>
          </a:prstGeom>
        </p:spPr>
        <p:txBody>
          <a:bodyPr wrap="square">
            <a:spAutoFit/>
          </a:bodyPr>
          <a:lstStyle/>
          <a:p>
            <a:r>
              <a:rPr lang="en-US" sz="1500" dirty="0" err="1">
                <a:solidFill>
                  <a:schemeClr val="tx2"/>
                </a:solidFill>
                <a:latin typeface="CiscoSans ExtraLight" panose="020B0303020201020303" pitchFamily="34" charset="0"/>
                <a:cs typeface="Arial" panose="020B0604020202020204" pitchFamily="34" charset="0"/>
              </a:rPr>
              <a:t>Prépare</a:t>
            </a:r>
            <a:r>
              <a:rPr lang="en-US" sz="1500" dirty="0">
                <a:solidFill>
                  <a:schemeClr val="tx2"/>
                </a:solidFill>
                <a:latin typeface="CiscoSans ExtraLight" panose="020B0303020201020303" pitchFamily="34" charset="0"/>
                <a:cs typeface="Arial" panose="020B0604020202020204" pitchFamily="34" charset="0"/>
              </a:rPr>
              <a:t> aux Certifications </a:t>
            </a:r>
            <a:r>
              <a:rPr lang="en-US" sz="1500" dirty="0" err="1">
                <a:solidFill>
                  <a:schemeClr val="tx2"/>
                </a:solidFill>
                <a:latin typeface="CiscoSans ExtraLight" panose="020B0303020201020303" pitchFamily="34" charset="0"/>
                <a:cs typeface="Arial" panose="020B0604020202020204" pitchFamily="34" charset="0"/>
              </a:rPr>
              <a:t>Professionnelles</a:t>
            </a:r>
            <a:endParaRPr lang="en-US" sz="1500" dirty="0">
              <a:solidFill>
                <a:schemeClr val="tx2"/>
              </a:solidFill>
              <a:latin typeface="CiscoSans ExtraLight" panose="020B0303020201020303" pitchFamily="34" charset="0"/>
              <a:cs typeface="Arial" panose="020B0604020202020204" pitchFamily="34" charset="0"/>
            </a:endParaRPr>
          </a:p>
        </p:txBody>
      </p:sp>
      <p:sp>
        <p:nvSpPr>
          <p:cNvPr id="26" name="Rectangle 25">
            <a:extLst>
              <a:ext uri="{FF2B5EF4-FFF2-40B4-BE49-F238E27FC236}">
                <a16:creationId xmlns:a16="http://schemas.microsoft.com/office/drawing/2014/main" id="{AC894504-DE28-934D-9779-7FFEE16867F7}"/>
              </a:ext>
            </a:extLst>
          </p:cNvPr>
          <p:cNvSpPr/>
          <p:nvPr/>
        </p:nvSpPr>
        <p:spPr>
          <a:xfrm>
            <a:off x="5055008" y="4108140"/>
            <a:ext cx="3908015" cy="323165"/>
          </a:xfrm>
          <a:prstGeom prst="rect">
            <a:avLst/>
          </a:prstGeom>
        </p:spPr>
        <p:txBody>
          <a:bodyPr wrap="square">
            <a:spAutoFit/>
          </a:bodyPr>
          <a:lstStyle/>
          <a:p>
            <a:r>
              <a:rPr lang="en-US" sz="1500" dirty="0" err="1">
                <a:solidFill>
                  <a:schemeClr val="tx2"/>
                </a:solidFill>
                <a:latin typeface="CiscoSans ExtraLight" panose="020B0303020201020303" pitchFamily="34" charset="0"/>
                <a:cs typeface="Arial" panose="020B0604020202020204" pitchFamily="34" charset="0"/>
              </a:rPr>
              <a:t>Associe</a:t>
            </a:r>
            <a:r>
              <a:rPr lang="en-US" sz="1500" dirty="0">
                <a:solidFill>
                  <a:schemeClr val="tx2"/>
                </a:solidFill>
                <a:latin typeface="CiscoSans ExtraLight" panose="020B0303020201020303" pitchFamily="34" charset="0"/>
                <a:cs typeface="Arial" panose="020B0604020202020204" pitchFamily="34" charset="0"/>
              </a:rPr>
              <a:t> la </a:t>
            </a:r>
            <a:r>
              <a:rPr lang="en-US" sz="1500" dirty="0" err="1">
                <a:solidFill>
                  <a:schemeClr val="tx2"/>
                </a:solidFill>
                <a:latin typeface="CiscoSans ExtraLight" panose="020B0303020201020303" pitchFamily="34" charset="0"/>
                <a:cs typeface="Arial" panose="020B0604020202020204" pitchFamily="34" charset="0"/>
              </a:rPr>
              <a:t>théorie</a:t>
            </a:r>
            <a:r>
              <a:rPr lang="en-US" sz="1500" dirty="0">
                <a:solidFill>
                  <a:schemeClr val="tx2"/>
                </a:solidFill>
                <a:latin typeface="CiscoSans ExtraLight" panose="020B0303020201020303" pitchFamily="34" charset="0"/>
                <a:cs typeface="Arial" panose="020B0604020202020204" pitchFamily="34" charset="0"/>
              </a:rPr>
              <a:t> et la </a:t>
            </a:r>
            <a:r>
              <a:rPr lang="en-US" sz="1500" dirty="0" err="1">
                <a:solidFill>
                  <a:schemeClr val="tx2"/>
                </a:solidFill>
                <a:latin typeface="CiscoSans ExtraLight" panose="020B0303020201020303" pitchFamily="34" charset="0"/>
                <a:cs typeface="Arial" panose="020B0604020202020204" pitchFamily="34" charset="0"/>
              </a:rPr>
              <a:t>pratique</a:t>
            </a:r>
            <a:endParaRPr lang="en-US" sz="1500" dirty="0">
              <a:solidFill>
                <a:schemeClr val="tx2"/>
              </a:solidFill>
              <a:latin typeface="CiscoSans ExtraLight" panose="020B0303020201020303" pitchFamily="34" charset="0"/>
              <a:cs typeface="Arial" panose="020B0604020202020204" pitchFamily="34" charset="0"/>
            </a:endParaRPr>
          </a:p>
        </p:txBody>
      </p:sp>
    </p:spTree>
    <p:extLst>
      <p:ext uri="{BB962C8B-B14F-4D97-AF65-F5344CB8AC3E}">
        <p14:creationId xmlns:p14="http://schemas.microsoft.com/office/powerpoint/2010/main" val="120136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18864FBB-71DF-1140-B10F-DB3AED54C26E}"/>
              </a:ext>
            </a:extLst>
          </p:cNvPr>
          <p:cNvSpPr txBox="1">
            <a:spLocks/>
          </p:cNvSpPr>
          <p:nvPr/>
        </p:nvSpPr>
        <p:spPr>
          <a:xfrm>
            <a:off x="3766365" y="2859715"/>
            <a:ext cx="4848966" cy="1137011"/>
          </a:xfrm>
          <a:prstGeom prst="rect">
            <a:avLst/>
          </a:prstGeom>
        </p:spPr>
        <p:txBody>
          <a:bodyPr vert="horz" lIns="91440" tIns="45720" rIns="91440" bIns="45720" rtlCol="0" anchor="b">
            <a:normAutofit/>
          </a:bodyPr>
          <a:lst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4400">
              <a:lnSpc>
                <a:spcPct val="90000"/>
              </a:lnSpc>
              <a:spcAft>
                <a:spcPts val="600"/>
              </a:spcAft>
            </a:pPr>
            <a:r>
              <a:rPr lang="en-US" sz="3600" kern="1200">
                <a:solidFill>
                  <a:srgbClr val="FFFFFF"/>
                </a:solidFill>
                <a:latin typeface="+mj-lt"/>
                <a:ea typeface="+mj-ea"/>
                <a:cs typeface="+mj-cs"/>
              </a:rPr>
              <a:t>Academy Connection</a:t>
            </a:r>
          </a:p>
        </p:txBody>
      </p:sp>
      <p:pic>
        <p:nvPicPr>
          <p:cNvPr id="5" name="Image 4" descr="Une image contenant capture d’écran&#10;&#10;Description générée automatiquement">
            <a:extLst>
              <a:ext uri="{FF2B5EF4-FFF2-40B4-BE49-F238E27FC236}">
                <a16:creationId xmlns:a16="http://schemas.microsoft.com/office/drawing/2014/main" id="{A9870973-095E-234D-ACF1-F5C44FF05D08}"/>
              </a:ext>
            </a:extLst>
          </p:cNvPr>
          <p:cNvPicPr>
            <a:picLocks noChangeAspect="1"/>
          </p:cNvPicPr>
          <p:nvPr/>
        </p:nvPicPr>
        <p:blipFill rotWithShape="1">
          <a:blip r:embed="rId2"/>
          <a:srcRect r="2" b="1955"/>
          <a:stretch/>
        </p:blipFill>
        <p:spPr>
          <a:xfrm>
            <a:off x="238226" y="224522"/>
            <a:ext cx="3120339" cy="2286903"/>
          </a:xfrm>
          <a:prstGeom prst="rect">
            <a:avLst/>
          </a:prstGeom>
        </p:spPr>
      </p:pic>
      <p:pic>
        <p:nvPicPr>
          <p:cNvPr id="3" name="Image 2" descr="Une image contenant capture d’écran&#10;&#10;Description générée automatiquement">
            <a:extLst>
              <a:ext uri="{FF2B5EF4-FFF2-40B4-BE49-F238E27FC236}">
                <a16:creationId xmlns:a16="http://schemas.microsoft.com/office/drawing/2014/main" id="{A971B8C9-BB0C-E649-A9F5-A7C16CB3FA5B}"/>
              </a:ext>
            </a:extLst>
          </p:cNvPr>
          <p:cNvPicPr>
            <a:picLocks noChangeAspect="1"/>
          </p:cNvPicPr>
          <p:nvPr/>
        </p:nvPicPr>
        <p:blipFill rotWithShape="1">
          <a:blip r:embed="rId3"/>
          <a:srcRect b="33839"/>
          <a:stretch/>
        </p:blipFill>
        <p:spPr>
          <a:xfrm>
            <a:off x="3490722" y="224522"/>
            <a:ext cx="5412813" cy="2256141"/>
          </a:xfrm>
          <a:prstGeom prst="rect">
            <a:avLst/>
          </a:prstGeom>
        </p:spPr>
      </p:pic>
      <p:pic>
        <p:nvPicPr>
          <p:cNvPr id="7" name="Image 6">
            <a:extLst>
              <a:ext uri="{FF2B5EF4-FFF2-40B4-BE49-F238E27FC236}">
                <a16:creationId xmlns:a16="http://schemas.microsoft.com/office/drawing/2014/main" id="{289E645E-FF9B-C44B-9EBA-09C76B806B26}"/>
              </a:ext>
            </a:extLst>
          </p:cNvPr>
          <p:cNvPicPr>
            <a:picLocks noChangeAspect="1"/>
          </p:cNvPicPr>
          <p:nvPr/>
        </p:nvPicPr>
        <p:blipFill rotWithShape="1">
          <a:blip r:embed="rId4"/>
          <a:srcRect r="15125" b="2"/>
          <a:stretch/>
        </p:blipFill>
        <p:spPr>
          <a:xfrm>
            <a:off x="238226" y="2632074"/>
            <a:ext cx="3120339" cy="2270125"/>
          </a:xfrm>
          <a:prstGeom prst="rect">
            <a:avLst/>
          </a:prstGeom>
        </p:spPr>
      </p:pic>
    </p:spTree>
    <p:extLst>
      <p:ext uri="{BB962C8B-B14F-4D97-AF65-F5344CB8AC3E}">
        <p14:creationId xmlns:p14="http://schemas.microsoft.com/office/powerpoint/2010/main" val="288263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1965" y="3499203"/>
            <a:ext cx="4979105" cy="969325"/>
          </a:xfrm>
          <a:prstGeom prst="rect">
            <a:avLst/>
          </a:prstGeom>
        </p:spPr>
        <p:txBody>
          <a:bodyPr vert="horz" lIns="91440" tIns="45720" rIns="91440" bIns="45720" rtlCol="0" anchor="ctr">
            <a:normAutofit/>
          </a:bodyPr>
          <a:lst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4400">
              <a:lnSpc>
                <a:spcPct val="90000"/>
              </a:lnSpc>
              <a:spcAft>
                <a:spcPts val="600"/>
              </a:spcAft>
            </a:pPr>
            <a:r>
              <a:rPr lang="en-US" sz="3600" kern="1200">
                <a:solidFill>
                  <a:schemeClr val="tx1"/>
                </a:solidFill>
                <a:latin typeface="+mj-lt"/>
                <a:ea typeface="+mj-ea"/>
                <a:cs typeface="+mj-cs"/>
              </a:rPr>
              <a:t>NetAcad</a:t>
            </a:r>
            <a:endParaRPr lang="en-US" sz="3600" b="1" kern="1200">
              <a:solidFill>
                <a:schemeClr val="tx1"/>
              </a:solidFill>
              <a:latin typeface="+mj-lt"/>
              <a:ea typeface="+mj-ea"/>
              <a:cs typeface="+mj-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650" r="33690" b="1"/>
          <a:stretch/>
        </p:blipFill>
        <p:spPr>
          <a:xfrm>
            <a:off x="20" y="10"/>
            <a:ext cx="3685158" cy="326956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546" r="1818" b="-1"/>
          <a:stretch/>
        </p:blipFill>
        <p:spPr>
          <a:xfrm>
            <a:off x="3685178" y="9512"/>
            <a:ext cx="5458822" cy="3269569"/>
          </a:xfrm>
          <a:prstGeom prst="rect">
            <a:avLst/>
          </a:prstGeom>
        </p:spPr>
      </p:pic>
      <p:pic>
        <p:nvPicPr>
          <p:cNvPr id="6" name="Picture 3">
            <a:extLst>
              <a:ext uri="{FF2B5EF4-FFF2-40B4-BE49-F238E27FC236}">
                <a16:creationId xmlns:a16="http://schemas.microsoft.com/office/drawing/2014/main" id="{DE49A9F1-6FA3-0A4A-A332-8A379B70A7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89" r="5" b="5"/>
          <a:stretch/>
        </p:blipFill>
        <p:spPr bwMode="auto">
          <a:xfrm>
            <a:off x="20" y="3279081"/>
            <a:ext cx="3636208" cy="18644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269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E3323-7D91-F84A-9FF5-26FFA5E02CB3}"/>
              </a:ext>
            </a:extLst>
          </p:cNvPr>
          <p:cNvPicPr>
            <a:picLocks noChangeAspect="1"/>
          </p:cNvPicPr>
          <p:nvPr/>
        </p:nvPicPr>
        <p:blipFill>
          <a:blip r:embed="rId2"/>
          <a:stretch>
            <a:fillRect/>
          </a:stretch>
        </p:blipFill>
        <p:spPr>
          <a:xfrm>
            <a:off x="1347531" y="1353642"/>
            <a:ext cx="6415503" cy="4811626"/>
          </a:xfrm>
          <a:prstGeom prst="rect">
            <a:avLst/>
          </a:prstGeom>
        </p:spPr>
      </p:pic>
      <p:sp>
        <p:nvSpPr>
          <p:cNvPr id="9" name="ZoneTexte 8">
            <a:extLst>
              <a:ext uri="{FF2B5EF4-FFF2-40B4-BE49-F238E27FC236}">
                <a16:creationId xmlns:a16="http://schemas.microsoft.com/office/drawing/2014/main" id="{0703560E-F8D1-4749-94ED-0B296B96D9D3}"/>
              </a:ext>
            </a:extLst>
          </p:cNvPr>
          <p:cNvSpPr txBox="1"/>
          <p:nvPr/>
        </p:nvSpPr>
        <p:spPr>
          <a:xfrm>
            <a:off x="1592826" y="1806669"/>
            <a:ext cx="1415845" cy="369332"/>
          </a:xfrm>
          <a:prstGeom prst="rect">
            <a:avLst/>
          </a:prstGeom>
          <a:noFill/>
        </p:spPr>
        <p:txBody>
          <a:bodyPr wrap="square" rtlCol="0">
            <a:spAutoFit/>
          </a:bodyPr>
          <a:lstStyle/>
          <a:p>
            <a:pPr algn="ctr"/>
            <a:r>
              <a:rPr lang="fr-FR" b="1" dirty="0"/>
              <a:t>2001</a:t>
            </a:r>
          </a:p>
        </p:txBody>
      </p:sp>
      <p:sp>
        <p:nvSpPr>
          <p:cNvPr id="10" name="ZoneTexte 9">
            <a:extLst>
              <a:ext uri="{FF2B5EF4-FFF2-40B4-BE49-F238E27FC236}">
                <a16:creationId xmlns:a16="http://schemas.microsoft.com/office/drawing/2014/main" id="{A60D7C55-2DCA-884D-B620-1017948C0B43}"/>
              </a:ext>
            </a:extLst>
          </p:cNvPr>
          <p:cNvSpPr txBox="1"/>
          <p:nvPr/>
        </p:nvSpPr>
        <p:spPr>
          <a:xfrm>
            <a:off x="2408900" y="1487125"/>
            <a:ext cx="1415845" cy="369332"/>
          </a:xfrm>
          <a:prstGeom prst="rect">
            <a:avLst/>
          </a:prstGeom>
          <a:noFill/>
        </p:spPr>
        <p:txBody>
          <a:bodyPr wrap="square" rtlCol="0">
            <a:spAutoFit/>
          </a:bodyPr>
          <a:lstStyle/>
          <a:p>
            <a:pPr algn="ctr"/>
            <a:r>
              <a:rPr lang="fr-FR" b="1" dirty="0"/>
              <a:t>2003</a:t>
            </a:r>
          </a:p>
        </p:txBody>
      </p:sp>
      <p:sp>
        <p:nvSpPr>
          <p:cNvPr id="12" name="Rectangle 11">
            <a:extLst>
              <a:ext uri="{FF2B5EF4-FFF2-40B4-BE49-F238E27FC236}">
                <a16:creationId xmlns:a16="http://schemas.microsoft.com/office/drawing/2014/main" id="{DD41801F-8E7C-394D-B049-8B9D37BAF01F}"/>
              </a:ext>
            </a:extLst>
          </p:cNvPr>
          <p:cNvSpPr/>
          <p:nvPr/>
        </p:nvSpPr>
        <p:spPr>
          <a:xfrm>
            <a:off x="1881402" y="2534563"/>
            <a:ext cx="838691" cy="369332"/>
          </a:xfrm>
          <a:prstGeom prst="rect">
            <a:avLst/>
          </a:prstGeom>
        </p:spPr>
        <p:txBody>
          <a:bodyPr wrap="none">
            <a:spAutoFit/>
          </a:bodyPr>
          <a:lstStyle/>
          <a:p>
            <a:r>
              <a:rPr lang="fr-FR" dirty="0"/>
              <a:t>CCNA</a:t>
            </a:r>
          </a:p>
        </p:txBody>
      </p:sp>
      <p:sp>
        <p:nvSpPr>
          <p:cNvPr id="13" name="Rectangle 12">
            <a:extLst>
              <a:ext uri="{FF2B5EF4-FFF2-40B4-BE49-F238E27FC236}">
                <a16:creationId xmlns:a16="http://schemas.microsoft.com/office/drawing/2014/main" id="{959E8620-A29E-C247-A358-31C96BF12E22}"/>
              </a:ext>
            </a:extLst>
          </p:cNvPr>
          <p:cNvSpPr/>
          <p:nvPr/>
        </p:nvSpPr>
        <p:spPr>
          <a:xfrm>
            <a:off x="2720093" y="2223919"/>
            <a:ext cx="838691" cy="369332"/>
          </a:xfrm>
          <a:prstGeom prst="rect">
            <a:avLst/>
          </a:prstGeom>
        </p:spPr>
        <p:txBody>
          <a:bodyPr wrap="none">
            <a:spAutoFit/>
          </a:bodyPr>
          <a:lstStyle/>
          <a:p>
            <a:pPr algn="ctr"/>
            <a:r>
              <a:rPr lang="fr-FR" dirty="0"/>
              <a:t>CCNP</a:t>
            </a:r>
          </a:p>
        </p:txBody>
      </p:sp>
      <p:sp>
        <p:nvSpPr>
          <p:cNvPr id="14" name="ZoneTexte 13">
            <a:extLst>
              <a:ext uri="{FF2B5EF4-FFF2-40B4-BE49-F238E27FC236}">
                <a16:creationId xmlns:a16="http://schemas.microsoft.com/office/drawing/2014/main" id="{47A8A7F7-7F76-104A-8F81-D52B7CF6116B}"/>
              </a:ext>
            </a:extLst>
          </p:cNvPr>
          <p:cNvSpPr txBox="1"/>
          <p:nvPr/>
        </p:nvSpPr>
        <p:spPr>
          <a:xfrm>
            <a:off x="3139438" y="1201215"/>
            <a:ext cx="1415845" cy="369332"/>
          </a:xfrm>
          <a:prstGeom prst="rect">
            <a:avLst/>
          </a:prstGeom>
          <a:noFill/>
        </p:spPr>
        <p:txBody>
          <a:bodyPr wrap="square" rtlCol="0">
            <a:spAutoFit/>
          </a:bodyPr>
          <a:lstStyle/>
          <a:p>
            <a:pPr algn="ctr"/>
            <a:r>
              <a:rPr lang="fr-FR" b="1" dirty="0"/>
              <a:t>2005</a:t>
            </a:r>
          </a:p>
        </p:txBody>
      </p:sp>
      <p:sp>
        <p:nvSpPr>
          <p:cNvPr id="15" name="Rectangle 14">
            <a:extLst>
              <a:ext uri="{FF2B5EF4-FFF2-40B4-BE49-F238E27FC236}">
                <a16:creationId xmlns:a16="http://schemas.microsoft.com/office/drawing/2014/main" id="{0C548952-C60F-C542-8A13-BA9775BF09F8}"/>
              </a:ext>
            </a:extLst>
          </p:cNvPr>
          <p:cNvSpPr/>
          <p:nvPr/>
        </p:nvSpPr>
        <p:spPr>
          <a:xfrm>
            <a:off x="4218888" y="1408003"/>
            <a:ext cx="1023950" cy="707886"/>
          </a:xfrm>
          <a:prstGeom prst="rect">
            <a:avLst/>
          </a:prstGeom>
        </p:spPr>
        <p:txBody>
          <a:bodyPr wrap="square">
            <a:spAutoFit/>
          </a:bodyPr>
          <a:lstStyle/>
          <a:p>
            <a:pPr algn="ctr"/>
            <a:r>
              <a:rPr lang="fr-FR" sz="1000" dirty="0"/>
              <a:t>IT Essentials, Java, Illustrator</a:t>
            </a:r>
          </a:p>
          <a:p>
            <a:pPr algn="ctr"/>
            <a:r>
              <a:rPr lang="fr-FR" sz="1000" dirty="0" err="1"/>
              <a:t>Panduit</a:t>
            </a:r>
            <a:endParaRPr lang="fr-FR" sz="1000" dirty="0"/>
          </a:p>
        </p:txBody>
      </p:sp>
      <p:sp>
        <p:nvSpPr>
          <p:cNvPr id="16" name="ZoneTexte 15">
            <a:extLst>
              <a:ext uri="{FF2B5EF4-FFF2-40B4-BE49-F238E27FC236}">
                <a16:creationId xmlns:a16="http://schemas.microsoft.com/office/drawing/2014/main" id="{EA24EDF5-E8CC-1D44-BCD3-C3DFA41A113C}"/>
              </a:ext>
            </a:extLst>
          </p:cNvPr>
          <p:cNvSpPr txBox="1"/>
          <p:nvPr/>
        </p:nvSpPr>
        <p:spPr>
          <a:xfrm>
            <a:off x="3964846" y="896416"/>
            <a:ext cx="1415845" cy="369332"/>
          </a:xfrm>
          <a:prstGeom prst="rect">
            <a:avLst/>
          </a:prstGeom>
          <a:noFill/>
        </p:spPr>
        <p:txBody>
          <a:bodyPr wrap="square" rtlCol="0">
            <a:spAutoFit/>
          </a:bodyPr>
          <a:lstStyle/>
          <a:p>
            <a:pPr algn="ctr"/>
            <a:r>
              <a:rPr lang="fr-FR" b="1" dirty="0"/>
              <a:t>2008</a:t>
            </a:r>
          </a:p>
        </p:txBody>
      </p:sp>
      <p:sp>
        <p:nvSpPr>
          <p:cNvPr id="17" name="Rectangle 16">
            <a:extLst>
              <a:ext uri="{FF2B5EF4-FFF2-40B4-BE49-F238E27FC236}">
                <a16:creationId xmlns:a16="http://schemas.microsoft.com/office/drawing/2014/main" id="{3BB9E4B5-10CC-3840-88C5-A0CD1A5240D2}"/>
              </a:ext>
            </a:extLst>
          </p:cNvPr>
          <p:cNvSpPr/>
          <p:nvPr/>
        </p:nvSpPr>
        <p:spPr>
          <a:xfrm>
            <a:off x="3486350" y="1781314"/>
            <a:ext cx="676787" cy="553998"/>
          </a:xfrm>
          <a:prstGeom prst="rect">
            <a:avLst/>
          </a:prstGeom>
        </p:spPr>
        <p:txBody>
          <a:bodyPr wrap="none">
            <a:spAutoFit/>
          </a:bodyPr>
          <a:lstStyle/>
          <a:p>
            <a:pPr algn="ctr"/>
            <a:r>
              <a:rPr lang="fr-FR" sz="1000" dirty="0"/>
              <a:t>Wireless</a:t>
            </a:r>
          </a:p>
          <a:p>
            <a:pPr algn="ctr"/>
            <a:r>
              <a:rPr lang="fr-FR" sz="1000" dirty="0" err="1"/>
              <a:t>ToIP</a:t>
            </a:r>
            <a:endParaRPr lang="fr-FR" sz="1000" dirty="0"/>
          </a:p>
          <a:p>
            <a:pPr algn="ctr"/>
            <a:r>
              <a:rPr lang="fr-FR" sz="1000" dirty="0"/>
              <a:t>Security</a:t>
            </a:r>
          </a:p>
        </p:txBody>
      </p:sp>
      <p:sp>
        <p:nvSpPr>
          <p:cNvPr id="18" name="ZoneTexte 17">
            <a:extLst>
              <a:ext uri="{FF2B5EF4-FFF2-40B4-BE49-F238E27FC236}">
                <a16:creationId xmlns:a16="http://schemas.microsoft.com/office/drawing/2014/main" id="{9B6C768D-5AD7-0C47-AF45-0F88CE9233C0}"/>
              </a:ext>
            </a:extLst>
          </p:cNvPr>
          <p:cNvSpPr txBox="1"/>
          <p:nvPr/>
        </p:nvSpPr>
        <p:spPr>
          <a:xfrm>
            <a:off x="4869397" y="604686"/>
            <a:ext cx="1415845" cy="369332"/>
          </a:xfrm>
          <a:prstGeom prst="rect">
            <a:avLst/>
          </a:prstGeom>
          <a:noFill/>
        </p:spPr>
        <p:txBody>
          <a:bodyPr wrap="square" rtlCol="0">
            <a:spAutoFit/>
          </a:bodyPr>
          <a:lstStyle/>
          <a:p>
            <a:pPr algn="ctr"/>
            <a:r>
              <a:rPr lang="fr-FR" b="1" dirty="0"/>
              <a:t>2012</a:t>
            </a:r>
          </a:p>
        </p:txBody>
      </p:sp>
      <p:sp>
        <p:nvSpPr>
          <p:cNvPr id="19" name="Rectangle 18">
            <a:extLst>
              <a:ext uri="{FF2B5EF4-FFF2-40B4-BE49-F238E27FC236}">
                <a16:creationId xmlns:a16="http://schemas.microsoft.com/office/drawing/2014/main" id="{F8C4574A-3E53-6046-AFE9-E6350CDF4781}"/>
              </a:ext>
            </a:extLst>
          </p:cNvPr>
          <p:cNvSpPr/>
          <p:nvPr/>
        </p:nvSpPr>
        <p:spPr>
          <a:xfrm>
            <a:off x="5157974" y="1140349"/>
            <a:ext cx="882822" cy="743518"/>
          </a:xfrm>
          <a:prstGeom prst="rect">
            <a:avLst/>
          </a:prstGeom>
        </p:spPr>
        <p:txBody>
          <a:bodyPr wrap="square">
            <a:spAutoFit/>
          </a:bodyPr>
          <a:lstStyle/>
          <a:p>
            <a:pPr algn="ctr"/>
            <a:r>
              <a:rPr lang="fr-FR" sz="1200" dirty="0" err="1"/>
              <a:t>Packet</a:t>
            </a:r>
            <a:r>
              <a:rPr lang="fr-FR" sz="1200" dirty="0"/>
              <a:t> Tracer</a:t>
            </a:r>
          </a:p>
        </p:txBody>
      </p:sp>
      <p:sp>
        <p:nvSpPr>
          <p:cNvPr id="20" name="ZoneTexte 19">
            <a:extLst>
              <a:ext uri="{FF2B5EF4-FFF2-40B4-BE49-F238E27FC236}">
                <a16:creationId xmlns:a16="http://schemas.microsoft.com/office/drawing/2014/main" id="{D8FA8E67-FB5D-A847-B9CF-8DDBAB7CA0A2}"/>
              </a:ext>
            </a:extLst>
          </p:cNvPr>
          <p:cNvSpPr txBox="1"/>
          <p:nvPr/>
        </p:nvSpPr>
        <p:spPr>
          <a:xfrm>
            <a:off x="6039466" y="361336"/>
            <a:ext cx="1657202" cy="553998"/>
          </a:xfrm>
          <a:prstGeom prst="rect">
            <a:avLst/>
          </a:prstGeom>
          <a:noFill/>
        </p:spPr>
        <p:txBody>
          <a:bodyPr wrap="square" rtlCol="0">
            <a:spAutoFit/>
          </a:bodyPr>
          <a:lstStyle/>
          <a:p>
            <a:pPr algn="ctr"/>
            <a:r>
              <a:rPr lang="fr-FR" b="1" dirty="0"/>
              <a:t>2019</a:t>
            </a:r>
          </a:p>
          <a:p>
            <a:pPr algn="ctr"/>
            <a:r>
              <a:rPr lang="fr-FR" sz="1200" b="1" dirty="0"/>
              <a:t>30 cours</a:t>
            </a:r>
          </a:p>
        </p:txBody>
      </p:sp>
      <p:sp>
        <p:nvSpPr>
          <p:cNvPr id="38" name="TextBox 289">
            <a:extLst>
              <a:ext uri="{FF2B5EF4-FFF2-40B4-BE49-F238E27FC236}">
                <a16:creationId xmlns:a16="http://schemas.microsoft.com/office/drawing/2014/main" id="{9D36F647-25EA-0C4D-A315-1F775D6C1EF1}"/>
              </a:ext>
            </a:extLst>
          </p:cNvPr>
          <p:cNvSpPr txBox="1"/>
          <p:nvPr/>
        </p:nvSpPr>
        <p:spPr>
          <a:xfrm>
            <a:off x="6649557" y="1034808"/>
            <a:ext cx="767979"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Réseau</a:t>
            </a:r>
          </a:p>
        </p:txBody>
      </p:sp>
      <p:grpSp>
        <p:nvGrpSpPr>
          <p:cNvPr id="39" name="Group 290">
            <a:extLst>
              <a:ext uri="{FF2B5EF4-FFF2-40B4-BE49-F238E27FC236}">
                <a16:creationId xmlns:a16="http://schemas.microsoft.com/office/drawing/2014/main" id="{6383273D-3CB6-7F4A-AD16-1E384693764B}"/>
              </a:ext>
            </a:extLst>
          </p:cNvPr>
          <p:cNvGrpSpPr/>
          <p:nvPr/>
        </p:nvGrpSpPr>
        <p:grpSpPr>
          <a:xfrm>
            <a:off x="6349229" y="1060974"/>
            <a:ext cx="228600" cy="231877"/>
            <a:chOff x="339157" y="2588348"/>
            <a:chExt cx="228600" cy="231877"/>
          </a:xfrm>
        </p:grpSpPr>
        <p:grpSp>
          <p:nvGrpSpPr>
            <p:cNvPr id="40" name="Group 291">
              <a:extLst>
                <a:ext uri="{FF2B5EF4-FFF2-40B4-BE49-F238E27FC236}">
                  <a16:creationId xmlns:a16="http://schemas.microsoft.com/office/drawing/2014/main" id="{99AF64D3-FC21-D543-9B83-E046833BF0F6}"/>
                </a:ext>
              </a:extLst>
            </p:cNvPr>
            <p:cNvGrpSpPr>
              <a:grpSpLocks noChangeAspect="1"/>
            </p:cNvGrpSpPr>
            <p:nvPr/>
          </p:nvGrpSpPr>
          <p:grpSpPr>
            <a:xfrm>
              <a:off x="339157" y="2588348"/>
              <a:ext cx="228600" cy="231877"/>
              <a:chOff x="2632787" y="1629410"/>
              <a:chExt cx="1817884" cy="1795938"/>
            </a:xfrm>
          </p:grpSpPr>
          <p:sp>
            <p:nvSpPr>
              <p:cNvPr id="50" name="Chord 306">
                <a:extLst>
                  <a:ext uri="{FF2B5EF4-FFF2-40B4-BE49-F238E27FC236}">
                    <a16:creationId xmlns:a16="http://schemas.microsoft.com/office/drawing/2014/main" id="{606B525D-3930-AC42-B2EF-C66DF969B749}"/>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51" name="Chord 307">
                <a:extLst>
                  <a:ext uri="{FF2B5EF4-FFF2-40B4-BE49-F238E27FC236}">
                    <a16:creationId xmlns:a16="http://schemas.microsoft.com/office/drawing/2014/main" id="{B059E023-81E9-944F-BDA5-020C2B7DA41C}"/>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41" name="Group 292">
              <a:extLst>
                <a:ext uri="{FF2B5EF4-FFF2-40B4-BE49-F238E27FC236}">
                  <a16:creationId xmlns:a16="http://schemas.microsoft.com/office/drawing/2014/main" id="{AC66C328-6B7E-9F4D-A030-B7CF37123DF5}"/>
                </a:ext>
              </a:extLst>
            </p:cNvPr>
            <p:cNvGrpSpPr>
              <a:grpSpLocks noChangeAspect="1"/>
            </p:cNvGrpSpPr>
            <p:nvPr/>
          </p:nvGrpSpPr>
          <p:grpSpPr>
            <a:xfrm>
              <a:off x="357190" y="2631340"/>
              <a:ext cx="184995" cy="148798"/>
              <a:chOff x="-752475" y="1824038"/>
              <a:chExt cx="439737" cy="344488"/>
            </a:xfrm>
          </p:grpSpPr>
          <p:sp>
            <p:nvSpPr>
              <p:cNvPr id="42" name="Oval 298">
                <a:extLst>
                  <a:ext uri="{FF2B5EF4-FFF2-40B4-BE49-F238E27FC236}">
                    <a16:creationId xmlns:a16="http://schemas.microsoft.com/office/drawing/2014/main" id="{E5D9F7E9-CAE4-E44B-BB52-0416E986E84F}"/>
                  </a:ext>
                </a:extLst>
              </p:cNvPr>
              <p:cNvSpPr>
                <a:spLocks noChangeArrowheads="1"/>
              </p:cNvSpPr>
              <p:nvPr/>
            </p:nvSpPr>
            <p:spPr bwMode="auto">
              <a:xfrm>
                <a:off x="-552450" y="2122488"/>
                <a:ext cx="42862" cy="4603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3" name="Freeform 299">
                <a:extLst>
                  <a:ext uri="{FF2B5EF4-FFF2-40B4-BE49-F238E27FC236}">
                    <a16:creationId xmlns:a16="http://schemas.microsoft.com/office/drawing/2014/main" id="{03BF0943-0E57-484E-BBF2-B2B3F8022CEE}"/>
                  </a:ext>
                </a:extLst>
              </p:cNvPr>
              <p:cNvSpPr>
                <a:spLocks/>
              </p:cNvSpPr>
              <p:nvPr/>
            </p:nvSpPr>
            <p:spPr bwMode="auto">
              <a:xfrm>
                <a:off x="-752475" y="1824038"/>
                <a:ext cx="439737" cy="112713"/>
              </a:xfrm>
              <a:custGeom>
                <a:avLst/>
                <a:gdLst>
                  <a:gd name="T0" fmla="*/ 112 w 114"/>
                  <a:gd name="T1" fmla="*/ 20 h 29"/>
                  <a:gd name="T2" fmla="*/ 57 w 114"/>
                  <a:gd name="T3" fmla="*/ 0 h 29"/>
                  <a:gd name="T4" fmla="*/ 3 w 114"/>
                  <a:gd name="T5" fmla="*/ 20 h 29"/>
                  <a:gd name="T6" fmla="*/ 2 w 114"/>
                  <a:gd name="T7" fmla="*/ 26 h 29"/>
                  <a:gd name="T8" fmla="*/ 8 w 114"/>
                  <a:gd name="T9" fmla="*/ 27 h 29"/>
                  <a:gd name="T10" fmla="*/ 57 w 114"/>
                  <a:gd name="T11" fmla="*/ 9 h 29"/>
                  <a:gd name="T12" fmla="*/ 106 w 114"/>
                  <a:gd name="T13" fmla="*/ 27 h 29"/>
                  <a:gd name="T14" fmla="*/ 109 w 114"/>
                  <a:gd name="T15" fmla="*/ 28 h 29"/>
                  <a:gd name="T16" fmla="*/ 112 w 114"/>
                  <a:gd name="T17" fmla="*/ 26 h 29"/>
                  <a:gd name="T18" fmla="*/ 112 w 114"/>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9">
                    <a:moveTo>
                      <a:pt x="112" y="20"/>
                    </a:moveTo>
                    <a:cubicBezTo>
                      <a:pt x="96" y="6"/>
                      <a:pt x="78" y="0"/>
                      <a:pt x="57" y="0"/>
                    </a:cubicBezTo>
                    <a:cubicBezTo>
                      <a:pt x="37" y="0"/>
                      <a:pt x="18" y="6"/>
                      <a:pt x="3" y="20"/>
                    </a:cubicBezTo>
                    <a:cubicBezTo>
                      <a:pt x="0" y="21"/>
                      <a:pt x="0" y="24"/>
                      <a:pt x="2" y="26"/>
                    </a:cubicBezTo>
                    <a:cubicBezTo>
                      <a:pt x="4" y="28"/>
                      <a:pt x="7" y="29"/>
                      <a:pt x="8" y="27"/>
                    </a:cubicBezTo>
                    <a:cubicBezTo>
                      <a:pt x="22" y="15"/>
                      <a:pt x="39" y="9"/>
                      <a:pt x="57" y="9"/>
                    </a:cubicBezTo>
                    <a:cubicBezTo>
                      <a:pt x="75" y="9"/>
                      <a:pt x="92" y="15"/>
                      <a:pt x="106" y="27"/>
                    </a:cubicBezTo>
                    <a:cubicBezTo>
                      <a:pt x="106" y="27"/>
                      <a:pt x="107" y="28"/>
                      <a:pt x="109" y="28"/>
                    </a:cubicBezTo>
                    <a:cubicBezTo>
                      <a:pt x="110" y="28"/>
                      <a:pt x="111" y="27"/>
                      <a:pt x="112" y="26"/>
                    </a:cubicBezTo>
                    <a:cubicBezTo>
                      <a:pt x="114" y="24"/>
                      <a:pt x="114" y="21"/>
                      <a:pt x="112" y="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4" name="Freeform 300">
                <a:extLst>
                  <a:ext uri="{FF2B5EF4-FFF2-40B4-BE49-F238E27FC236}">
                    <a16:creationId xmlns:a16="http://schemas.microsoft.com/office/drawing/2014/main" id="{EAFD0384-83E0-474D-A6FC-290363FA31F5}"/>
                  </a:ext>
                </a:extLst>
              </p:cNvPr>
              <p:cNvSpPr>
                <a:spLocks/>
              </p:cNvSpPr>
              <p:nvPr/>
            </p:nvSpPr>
            <p:spPr bwMode="auto">
              <a:xfrm>
                <a:off x="-679450" y="1925638"/>
                <a:ext cx="293687" cy="80963"/>
              </a:xfrm>
              <a:custGeom>
                <a:avLst/>
                <a:gdLst>
                  <a:gd name="T0" fmla="*/ 74 w 76"/>
                  <a:gd name="T1" fmla="*/ 12 h 21"/>
                  <a:gd name="T2" fmla="*/ 38 w 76"/>
                  <a:gd name="T3" fmla="*/ 0 h 21"/>
                  <a:gd name="T4" fmla="*/ 3 w 76"/>
                  <a:gd name="T5" fmla="*/ 12 h 21"/>
                  <a:gd name="T6" fmla="*/ 2 w 76"/>
                  <a:gd name="T7" fmla="*/ 19 h 21"/>
                  <a:gd name="T8" fmla="*/ 9 w 76"/>
                  <a:gd name="T9" fmla="*/ 19 h 21"/>
                  <a:gd name="T10" fmla="*/ 38 w 76"/>
                  <a:gd name="T11" fmla="*/ 9 h 21"/>
                  <a:gd name="T12" fmla="*/ 68 w 76"/>
                  <a:gd name="T13" fmla="*/ 19 h 21"/>
                  <a:gd name="T14" fmla="*/ 71 w 76"/>
                  <a:gd name="T15" fmla="*/ 21 h 21"/>
                  <a:gd name="T16" fmla="*/ 74 w 76"/>
                  <a:gd name="T17" fmla="*/ 19 h 21"/>
                  <a:gd name="T18" fmla="*/ 74 w 76"/>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1">
                    <a:moveTo>
                      <a:pt x="74" y="12"/>
                    </a:moveTo>
                    <a:cubicBezTo>
                      <a:pt x="63" y="4"/>
                      <a:pt x="51" y="0"/>
                      <a:pt x="38" y="0"/>
                    </a:cubicBezTo>
                    <a:cubicBezTo>
                      <a:pt x="25" y="0"/>
                      <a:pt x="13" y="4"/>
                      <a:pt x="3" y="12"/>
                    </a:cubicBezTo>
                    <a:cubicBezTo>
                      <a:pt x="1" y="14"/>
                      <a:pt x="0" y="17"/>
                      <a:pt x="2" y="19"/>
                    </a:cubicBezTo>
                    <a:cubicBezTo>
                      <a:pt x="3" y="21"/>
                      <a:pt x="6" y="21"/>
                      <a:pt x="9" y="19"/>
                    </a:cubicBezTo>
                    <a:cubicBezTo>
                      <a:pt x="17" y="12"/>
                      <a:pt x="28" y="9"/>
                      <a:pt x="38" y="9"/>
                    </a:cubicBezTo>
                    <a:cubicBezTo>
                      <a:pt x="49" y="9"/>
                      <a:pt x="59" y="12"/>
                      <a:pt x="68" y="19"/>
                    </a:cubicBezTo>
                    <a:cubicBezTo>
                      <a:pt x="69" y="20"/>
                      <a:pt x="70" y="21"/>
                      <a:pt x="71" y="21"/>
                    </a:cubicBezTo>
                    <a:cubicBezTo>
                      <a:pt x="72" y="21"/>
                      <a:pt x="74" y="20"/>
                      <a:pt x="74" y="19"/>
                    </a:cubicBezTo>
                    <a:cubicBezTo>
                      <a:pt x="76" y="17"/>
                      <a:pt x="76" y="14"/>
                      <a:pt x="74" y="1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5" name="Freeform 301">
                <a:extLst>
                  <a:ext uri="{FF2B5EF4-FFF2-40B4-BE49-F238E27FC236}">
                    <a16:creationId xmlns:a16="http://schemas.microsoft.com/office/drawing/2014/main" id="{D0AD46C7-0C8F-7B47-BABE-6509C9196F55}"/>
                  </a:ext>
                </a:extLst>
              </p:cNvPr>
              <p:cNvSpPr>
                <a:spLocks/>
              </p:cNvSpPr>
              <p:nvPr/>
            </p:nvSpPr>
            <p:spPr bwMode="auto">
              <a:xfrm>
                <a:off x="-609600" y="2022476"/>
                <a:ext cx="153987" cy="57150"/>
              </a:xfrm>
              <a:custGeom>
                <a:avLst/>
                <a:gdLst>
                  <a:gd name="T0" fmla="*/ 38 w 40"/>
                  <a:gd name="T1" fmla="*/ 5 h 15"/>
                  <a:gd name="T2" fmla="*/ 20 w 40"/>
                  <a:gd name="T3" fmla="*/ 0 h 15"/>
                  <a:gd name="T4" fmla="*/ 3 w 40"/>
                  <a:gd name="T5" fmla="*/ 5 h 15"/>
                  <a:gd name="T6" fmla="*/ 1 w 40"/>
                  <a:gd name="T7" fmla="*/ 12 h 15"/>
                  <a:gd name="T8" fmla="*/ 8 w 40"/>
                  <a:gd name="T9" fmla="*/ 13 h 15"/>
                  <a:gd name="T10" fmla="*/ 32 w 40"/>
                  <a:gd name="T11" fmla="*/ 13 h 15"/>
                  <a:gd name="T12" fmla="*/ 35 w 40"/>
                  <a:gd name="T13" fmla="*/ 14 h 15"/>
                  <a:gd name="T14" fmla="*/ 39 w 40"/>
                  <a:gd name="T15" fmla="*/ 12 h 15"/>
                  <a:gd name="T16" fmla="*/ 38 w 40"/>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
                    <a:moveTo>
                      <a:pt x="38" y="5"/>
                    </a:moveTo>
                    <a:cubicBezTo>
                      <a:pt x="32" y="2"/>
                      <a:pt x="26" y="0"/>
                      <a:pt x="20" y="0"/>
                    </a:cubicBezTo>
                    <a:cubicBezTo>
                      <a:pt x="14" y="0"/>
                      <a:pt x="8" y="2"/>
                      <a:pt x="3" y="5"/>
                    </a:cubicBezTo>
                    <a:cubicBezTo>
                      <a:pt x="0" y="7"/>
                      <a:pt x="0" y="10"/>
                      <a:pt x="1" y="12"/>
                    </a:cubicBezTo>
                    <a:cubicBezTo>
                      <a:pt x="3" y="14"/>
                      <a:pt x="5" y="15"/>
                      <a:pt x="8" y="13"/>
                    </a:cubicBezTo>
                    <a:cubicBezTo>
                      <a:pt x="15" y="8"/>
                      <a:pt x="25" y="8"/>
                      <a:pt x="32" y="13"/>
                    </a:cubicBezTo>
                    <a:cubicBezTo>
                      <a:pt x="33" y="14"/>
                      <a:pt x="34" y="14"/>
                      <a:pt x="35" y="14"/>
                    </a:cubicBezTo>
                    <a:cubicBezTo>
                      <a:pt x="36" y="14"/>
                      <a:pt x="38" y="13"/>
                      <a:pt x="39" y="12"/>
                    </a:cubicBezTo>
                    <a:cubicBezTo>
                      <a:pt x="40" y="10"/>
                      <a:pt x="40" y="7"/>
                      <a:pt x="38" y="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6" name="Freeform 302">
                <a:extLst>
                  <a:ext uri="{FF2B5EF4-FFF2-40B4-BE49-F238E27FC236}">
                    <a16:creationId xmlns:a16="http://schemas.microsoft.com/office/drawing/2014/main" id="{814FCD25-B0F1-7741-ACD3-B0B57653FD0C}"/>
                  </a:ext>
                </a:extLst>
              </p:cNvPr>
              <p:cNvSpPr>
                <a:spLocks/>
              </p:cNvSpPr>
              <p:nvPr/>
            </p:nvSpPr>
            <p:spPr bwMode="auto">
              <a:xfrm>
                <a:off x="-555625" y="2122488"/>
                <a:ext cx="23812" cy="46038"/>
              </a:xfrm>
              <a:custGeom>
                <a:avLst/>
                <a:gdLst>
                  <a:gd name="T0" fmla="*/ 6 w 6"/>
                  <a:gd name="T1" fmla="*/ 0 h 12"/>
                  <a:gd name="T2" fmla="*/ 0 w 6"/>
                  <a:gd name="T3" fmla="*/ 6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0"/>
                      <a:pt x="0" y="3"/>
                      <a:pt x="0" y="6"/>
                    </a:cubicBezTo>
                    <a:cubicBezTo>
                      <a:pt x="0" y="9"/>
                      <a:pt x="2" y="12"/>
                      <a:pt x="6" y="12"/>
                    </a:cubicBezTo>
                    <a:lnTo>
                      <a:pt x="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7" name="Freeform 303">
                <a:extLst>
                  <a:ext uri="{FF2B5EF4-FFF2-40B4-BE49-F238E27FC236}">
                    <a16:creationId xmlns:a16="http://schemas.microsoft.com/office/drawing/2014/main" id="{E3A12A29-A3C0-7546-8EAF-82B383FA19FE}"/>
                  </a:ext>
                </a:extLst>
              </p:cNvPr>
              <p:cNvSpPr>
                <a:spLocks/>
              </p:cNvSpPr>
              <p:nvPr/>
            </p:nvSpPr>
            <p:spPr bwMode="auto">
              <a:xfrm>
                <a:off x="-752475" y="1824038"/>
                <a:ext cx="220662" cy="112713"/>
              </a:xfrm>
              <a:custGeom>
                <a:avLst/>
                <a:gdLst>
                  <a:gd name="T0" fmla="*/ 57 w 57"/>
                  <a:gd name="T1" fmla="*/ 0 h 29"/>
                  <a:gd name="T2" fmla="*/ 57 w 57"/>
                  <a:gd name="T3" fmla="*/ 0 h 29"/>
                  <a:gd name="T4" fmla="*/ 2 w 57"/>
                  <a:gd name="T5" fmla="*/ 20 h 29"/>
                  <a:gd name="T6" fmla="*/ 2 w 57"/>
                  <a:gd name="T7" fmla="*/ 26 h 29"/>
                  <a:gd name="T8" fmla="*/ 8 w 57"/>
                  <a:gd name="T9" fmla="*/ 27 h 29"/>
                  <a:gd name="T10" fmla="*/ 57 w 57"/>
                  <a:gd name="T11" fmla="*/ 9 h 29"/>
                  <a:gd name="T12" fmla="*/ 57 w 57"/>
                  <a:gd name="T13" fmla="*/ 9 h 29"/>
                  <a:gd name="T14" fmla="*/ 57 w 5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9">
                    <a:moveTo>
                      <a:pt x="57" y="0"/>
                    </a:moveTo>
                    <a:cubicBezTo>
                      <a:pt x="57" y="0"/>
                      <a:pt x="57" y="0"/>
                      <a:pt x="57" y="0"/>
                    </a:cubicBezTo>
                    <a:cubicBezTo>
                      <a:pt x="36" y="0"/>
                      <a:pt x="18" y="6"/>
                      <a:pt x="2" y="20"/>
                    </a:cubicBezTo>
                    <a:cubicBezTo>
                      <a:pt x="0" y="21"/>
                      <a:pt x="0" y="24"/>
                      <a:pt x="2" y="26"/>
                    </a:cubicBezTo>
                    <a:cubicBezTo>
                      <a:pt x="4" y="28"/>
                      <a:pt x="7" y="29"/>
                      <a:pt x="8" y="27"/>
                    </a:cubicBezTo>
                    <a:cubicBezTo>
                      <a:pt x="22" y="15"/>
                      <a:pt x="39" y="9"/>
                      <a:pt x="57" y="9"/>
                    </a:cubicBezTo>
                    <a:cubicBezTo>
                      <a:pt x="57" y="9"/>
                      <a:pt x="57" y="9"/>
                      <a:pt x="57" y="9"/>
                    </a:cubicBezTo>
                    <a:lnTo>
                      <a:pt x="5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8" name="Freeform 304">
                <a:extLst>
                  <a:ext uri="{FF2B5EF4-FFF2-40B4-BE49-F238E27FC236}">
                    <a16:creationId xmlns:a16="http://schemas.microsoft.com/office/drawing/2014/main" id="{BE75CD5A-79AC-724A-B117-8418E168ABC9}"/>
                  </a:ext>
                </a:extLst>
              </p:cNvPr>
              <p:cNvSpPr>
                <a:spLocks/>
              </p:cNvSpPr>
              <p:nvPr/>
            </p:nvSpPr>
            <p:spPr bwMode="auto">
              <a:xfrm>
                <a:off x="-679450" y="1925638"/>
                <a:ext cx="147637" cy="80963"/>
              </a:xfrm>
              <a:custGeom>
                <a:avLst/>
                <a:gdLst>
                  <a:gd name="T0" fmla="*/ 38 w 38"/>
                  <a:gd name="T1" fmla="*/ 0 h 21"/>
                  <a:gd name="T2" fmla="*/ 3 w 38"/>
                  <a:gd name="T3" fmla="*/ 12 h 21"/>
                  <a:gd name="T4" fmla="*/ 2 w 38"/>
                  <a:gd name="T5" fmla="*/ 19 h 21"/>
                  <a:gd name="T6" fmla="*/ 8 w 38"/>
                  <a:gd name="T7" fmla="*/ 19 h 21"/>
                  <a:gd name="T8" fmla="*/ 38 w 38"/>
                  <a:gd name="T9" fmla="*/ 9 h 21"/>
                  <a:gd name="T10" fmla="*/ 38 w 38"/>
                  <a:gd name="T11" fmla="*/ 0 h 21"/>
                </a:gdLst>
                <a:ahLst/>
                <a:cxnLst>
                  <a:cxn ang="0">
                    <a:pos x="T0" y="T1"/>
                  </a:cxn>
                  <a:cxn ang="0">
                    <a:pos x="T2" y="T3"/>
                  </a:cxn>
                  <a:cxn ang="0">
                    <a:pos x="T4" y="T5"/>
                  </a:cxn>
                  <a:cxn ang="0">
                    <a:pos x="T6" y="T7"/>
                  </a:cxn>
                  <a:cxn ang="0">
                    <a:pos x="T8" y="T9"/>
                  </a:cxn>
                  <a:cxn ang="0">
                    <a:pos x="T10" y="T11"/>
                  </a:cxn>
                </a:cxnLst>
                <a:rect l="0" t="0" r="r" b="b"/>
                <a:pathLst>
                  <a:path w="38" h="21">
                    <a:moveTo>
                      <a:pt x="38" y="0"/>
                    </a:moveTo>
                    <a:cubicBezTo>
                      <a:pt x="26" y="0"/>
                      <a:pt x="13" y="4"/>
                      <a:pt x="3" y="12"/>
                    </a:cubicBezTo>
                    <a:cubicBezTo>
                      <a:pt x="1" y="14"/>
                      <a:pt x="0" y="17"/>
                      <a:pt x="2" y="19"/>
                    </a:cubicBezTo>
                    <a:cubicBezTo>
                      <a:pt x="3" y="21"/>
                      <a:pt x="6" y="21"/>
                      <a:pt x="8" y="19"/>
                    </a:cubicBezTo>
                    <a:cubicBezTo>
                      <a:pt x="17" y="12"/>
                      <a:pt x="26" y="9"/>
                      <a:pt x="38" y="9"/>
                    </a:cubicBezTo>
                    <a:lnTo>
                      <a:pt x="3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49" name="Freeform 305">
                <a:extLst>
                  <a:ext uri="{FF2B5EF4-FFF2-40B4-BE49-F238E27FC236}">
                    <a16:creationId xmlns:a16="http://schemas.microsoft.com/office/drawing/2014/main" id="{F131F853-6803-9C40-A98E-874672EF53A2}"/>
                  </a:ext>
                </a:extLst>
              </p:cNvPr>
              <p:cNvSpPr>
                <a:spLocks/>
              </p:cNvSpPr>
              <p:nvPr/>
            </p:nvSpPr>
            <p:spPr bwMode="auto">
              <a:xfrm>
                <a:off x="-609600" y="2022476"/>
                <a:ext cx="77787" cy="57150"/>
              </a:xfrm>
              <a:custGeom>
                <a:avLst/>
                <a:gdLst>
                  <a:gd name="T0" fmla="*/ 20 w 20"/>
                  <a:gd name="T1" fmla="*/ 0 h 15"/>
                  <a:gd name="T2" fmla="*/ 20 w 20"/>
                  <a:gd name="T3" fmla="*/ 0 h 15"/>
                  <a:gd name="T4" fmla="*/ 3 w 20"/>
                  <a:gd name="T5" fmla="*/ 5 h 15"/>
                  <a:gd name="T6" fmla="*/ 1 w 20"/>
                  <a:gd name="T7" fmla="*/ 12 h 15"/>
                  <a:gd name="T8" fmla="*/ 8 w 20"/>
                  <a:gd name="T9" fmla="*/ 13 h 15"/>
                  <a:gd name="T10" fmla="*/ 20 w 20"/>
                  <a:gd name="T11" fmla="*/ 10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20" y="0"/>
                      <a:pt x="20" y="0"/>
                      <a:pt x="20" y="0"/>
                    </a:cubicBezTo>
                    <a:cubicBezTo>
                      <a:pt x="14" y="0"/>
                      <a:pt x="8" y="2"/>
                      <a:pt x="3" y="5"/>
                    </a:cubicBezTo>
                    <a:cubicBezTo>
                      <a:pt x="0" y="7"/>
                      <a:pt x="0" y="10"/>
                      <a:pt x="1" y="12"/>
                    </a:cubicBezTo>
                    <a:cubicBezTo>
                      <a:pt x="3" y="14"/>
                      <a:pt x="5" y="15"/>
                      <a:pt x="8" y="13"/>
                    </a:cubicBezTo>
                    <a:cubicBezTo>
                      <a:pt x="11" y="11"/>
                      <a:pt x="16" y="10"/>
                      <a:pt x="20" y="10"/>
                    </a:cubicBezTo>
                    <a:lnTo>
                      <a:pt x="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52" name="TextBox 312">
            <a:extLst>
              <a:ext uri="{FF2B5EF4-FFF2-40B4-BE49-F238E27FC236}">
                <a16:creationId xmlns:a16="http://schemas.microsoft.com/office/drawing/2014/main" id="{04407348-8558-F64C-8F0C-AD808BEADF70}"/>
              </a:ext>
            </a:extLst>
          </p:cNvPr>
          <p:cNvSpPr txBox="1"/>
          <p:nvPr/>
        </p:nvSpPr>
        <p:spPr>
          <a:xfrm>
            <a:off x="6647518" y="1386624"/>
            <a:ext cx="615680"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Sécurité</a:t>
            </a:r>
          </a:p>
        </p:txBody>
      </p:sp>
      <p:grpSp>
        <p:nvGrpSpPr>
          <p:cNvPr id="53" name="Group 314">
            <a:extLst>
              <a:ext uri="{FF2B5EF4-FFF2-40B4-BE49-F238E27FC236}">
                <a16:creationId xmlns:a16="http://schemas.microsoft.com/office/drawing/2014/main" id="{66F9D5D3-8F58-284F-8A1C-151B516E83AA}"/>
              </a:ext>
            </a:extLst>
          </p:cNvPr>
          <p:cNvGrpSpPr>
            <a:grpSpLocks noChangeAspect="1"/>
          </p:cNvGrpSpPr>
          <p:nvPr/>
        </p:nvGrpSpPr>
        <p:grpSpPr>
          <a:xfrm>
            <a:off x="6347190" y="1378499"/>
            <a:ext cx="228600" cy="231877"/>
            <a:chOff x="186757" y="2435948"/>
            <a:chExt cx="288472" cy="284989"/>
          </a:xfrm>
        </p:grpSpPr>
        <p:grpSp>
          <p:nvGrpSpPr>
            <p:cNvPr id="54" name="Group 315">
              <a:extLst>
                <a:ext uri="{FF2B5EF4-FFF2-40B4-BE49-F238E27FC236}">
                  <a16:creationId xmlns:a16="http://schemas.microsoft.com/office/drawing/2014/main" id="{E8D51A46-EE1D-C846-B8FE-046195D103B5}"/>
                </a:ext>
              </a:extLst>
            </p:cNvPr>
            <p:cNvGrpSpPr>
              <a:grpSpLocks noChangeAspect="1"/>
            </p:cNvGrpSpPr>
            <p:nvPr/>
          </p:nvGrpSpPr>
          <p:grpSpPr>
            <a:xfrm>
              <a:off x="186757" y="2435948"/>
              <a:ext cx="288472" cy="284989"/>
              <a:chOff x="2632787" y="1629410"/>
              <a:chExt cx="1817884" cy="1795938"/>
            </a:xfrm>
          </p:grpSpPr>
          <p:sp>
            <p:nvSpPr>
              <p:cNvPr id="60" name="Chord 323">
                <a:extLst>
                  <a:ext uri="{FF2B5EF4-FFF2-40B4-BE49-F238E27FC236}">
                    <a16:creationId xmlns:a16="http://schemas.microsoft.com/office/drawing/2014/main" id="{6002F6EC-ED83-7E42-936E-7BE01FC88B5B}"/>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61" name="Chord 324">
                <a:extLst>
                  <a:ext uri="{FF2B5EF4-FFF2-40B4-BE49-F238E27FC236}">
                    <a16:creationId xmlns:a16="http://schemas.microsoft.com/office/drawing/2014/main" id="{F845E578-E683-D943-8AA7-FDAFF95C1F20}"/>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55" name="Group 317">
              <a:extLst>
                <a:ext uri="{FF2B5EF4-FFF2-40B4-BE49-F238E27FC236}">
                  <a16:creationId xmlns:a16="http://schemas.microsoft.com/office/drawing/2014/main" id="{0DC5A3B0-9454-054F-9445-78407270A799}"/>
                </a:ext>
              </a:extLst>
            </p:cNvPr>
            <p:cNvGrpSpPr>
              <a:grpSpLocks noChangeAspect="1"/>
            </p:cNvGrpSpPr>
            <p:nvPr/>
          </p:nvGrpSpPr>
          <p:grpSpPr>
            <a:xfrm>
              <a:off x="271637" y="2488918"/>
              <a:ext cx="127454" cy="182880"/>
              <a:chOff x="-1050925" y="628650"/>
              <a:chExt cx="609600" cy="874712"/>
            </a:xfrm>
          </p:grpSpPr>
          <p:sp>
            <p:nvSpPr>
              <p:cNvPr id="56" name="Freeform 24">
                <a:extLst>
                  <a:ext uri="{FF2B5EF4-FFF2-40B4-BE49-F238E27FC236}">
                    <a16:creationId xmlns:a16="http://schemas.microsoft.com/office/drawing/2014/main" id="{122DC855-AEBC-3747-B8F8-3173AC182582}"/>
                  </a:ext>
                </a:extLst>
              </p:cNvPr>
              <p:cNvSpPr>
                <a:spLocks/>
              </p:cNvSpPr>
              <p:nvPr/>
            </p:nvSpPr>
            <p:spPr bwMode="auto">
              <a:xfrm>
                <a:off x="-747713" y="628650"/>
                <a:ext cx="306388" cy="874712"/>
              </a:xfrm>
              <a:custGeom>
                <a:avLst/>
                <a:gdLst>
                  <a:gd name="T0" fmla="*/ 149 w 212"/>
                  <a:gd name="T1" fmla="*/ 220 h 609"/>
                  <a:gd name="T2" fmla="*/ 149 w 212"/>
                  <a:gd name="T3" fmla="*/ 149 h 609"/>
                  <a:gd name="T4" fmla="*/ 1 w 212"/>
                  <a:gd name="T5" fmla="*/ 0 h 609"/>
                  <a:gd name="T6" fmla="*/ 0 w 212"/>
                  <a:gd name="T7" fmla="*/ 0 h 609"/>
                  <a:gd name="T8" fmla="*/ 0 w 212"/>
                  <a:gd name="T9" fmla="*/ 47 h 609"/>
                  <a:gd name="T10" fmla="*/ 1 w 212"/>
                  <a:gd name="T11" fmla="*/ 47 h 609"/>
                  <a:gd name="T12" fmla="*/ 103 w 212"/>
                  <a:gd name="T13" fmla="*/ 149 h 609"/>
                  <a:gd name="T14" fmla="*/ 103 w 212"/>
                  <a:gd name="T15" fmla="*/ 220 h 609"/>
                  <a:gd name="T16" fmla="*/ 0 w 212"/>
                  <a:gd name="T17" fmla="*/ 220 h 609"/>
                  <a:gd name="T18" fmla="*/ 0 w 212"/>
                  <a:gd name="T19" fmla="*/ 609 h 609"/>
                  <a:gd name="T20" fmla="*/ 181 w 212"/>
                  <a:gd name="T21" fmla="*/ 609 h 609"/>
                  <a:gd name="T22" fmla="*/ 212 w 212"/>
                  <a:gd name="T23" fmla="*/ 576 h 609"/>
                  <a:gd name="T24" fmla="*/ 212 w 212"/>
                  <a:gd name="T25" fmla="*/ 220 h 609"/>
                  <a:gd name="T26" fmla="*/ 149 w 212"/>
                  <a:gd name="T27"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09">
                    <a:moveTo>
                      <a:pt x="149" y="220"/>
                    </a:moveTo>
                    <a:cubicBezTo>
                      <a:pt x="149" y="149"/>
                      <a:pt x="149" y="149"/>
                      <a:pt x="149" y="149"/>
                    </a:cubicBezTo>
                    <a:cubicBezTo>
                      <a:pt x="149" y="67"/>
                      <a:pt x="83" y="0"/>
                      <a:pt x="1" y="0"/>
                    </a:cubicBezTo>
                    <a:cubicBezTo>
                      <a:pt x="1" y="0"/>
                      <a:pt x="0" y="0"/>
                      <a:pt x="0" y="0"/>
                    </a:cubicBezTo>
                    <a:cubicBezTo>
                      <a:pt x="0" y="47"/>
                      <a:pt x="0" y="47"/>
                      <a:pt x="0" y="47"/>
                    </a:cubicBezTo>
                    <a:cubicBezTo>
                      <a:pt x="0" y="47"/>
                      <a:pt x="1" y="47"/>
                      <a:pt x="1" y="47"/>
                    </a:cubicBezTo>
                    <a:cubicBezTo>
                      <a:pt x="58" y="47"/>
                      <a:pt x="103" y="93"/>
                      <a:pt x="103" y="149"/>
                    </a:cubicBezTo>
                    <a:cubicBezTo>
                      <a:pt x="103" y="220"/>
                      <a:pt x="103" y="220"/>
                      <a:pt x="103" y="220"/>
                    </a:cubicBezTo>
                    <a:cubicBezTo>
                      <a:pt x="0" y="220"/>
                      <a:pt x="0" y="220"/>
                      <a:pt x="0" y="220"/>
                    </a:cubicBezTo>
                    <a:cubicBezTo>
                      <a:pt x="0" y="609"/>
                      <a:pt x="0" y="609"/>
                      <a:pt x="0" y="609"/>
                    </a:cubicBezTo>
                    <a:cubicBezTo>
                      <a:pt x="181" y="609"/>
                      <a:pt x="181" y="609"/>
                      <a:pt x="181" y="609"/>
                    </a:cubicBezTo>
                    <a:cubicBezTo>
                      <a:pt x="199" y="609"/>
                      <a:pt x="212" y="594"/>
                      <a:pt x="212" y="576"/>
                    </a:cubicBezTo>
                    <a:cubicBezTo>
                      <a:pt x="212" y="220"/>
                      <a:pt x="212" y="220"/>
                      <a:pt x="212" y="220"/>
                    </a:cubicBezTo>
                    <a:cubicBezTo>
                      <a:pt x="149" y="220"/>
                      <a:pt x="149" y="220"/>
                      <a:pt x="149" y="22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57" name="Freeform 25">
                <a:extLst>
                  <a:ext uri="{FF2B5EF4-FFF2-40B4-BE49-F238E27FC236}">
                    <a16:creationId xmlns:a16="http://schemas.microsoft.com/office/drawing/2014/main" id="{8CBA5939-E511-6249-AE6D-45E0BF81DC68}"/>
                  </a:ext>
                </a:extLst>
              </p:cNvPr>
              <p:cNvSpPr>
                <a:spLocks/>
              </p:cNvSpPr>
              <p:nvPr/>
            </p:nvSpPr>
            <p:spPr bwMode="auto">
              <a:xfrm>
                <a:off x="-1050925" y="628650"/>
                <a:ext cx="303213" cy="874712"/>
              </a:xfrm>
              <a:custGeom>
                <a:avLst/>
                <a:gdLst>
                  <a:gd name="T0" fmla="*/ 109 w 210"/>
                  <a:gd name="T1" fmla="*/ 220 h 609"/>
                  <a:gd name="T2" fmla="*/ 109 w 210"/>
                  <a:gd name="T3" fmla="*/ 149 h 609"/>
                  <a:gd name="T4" fmla="*/ 210 w 210"/>
                  <a:gd name="T5" fmla="*/ 47 h 609"/>
                  <a:gd name="T6" fmla="*/ 210 w 210"/>
                  <a:gd name="T7" fmla="*/ 0 h 609"/>
                  <a:gd name="T8" fmla="*/ 63 w 210"/>
                  <a:gd name="T9" fmla="*/ 149 h 609"/>
                  <a:gd name="T10" fmla="*/ 63 w 210"/>
                  <a:gd name="T11" fmla="*/ 220 h 609"/>
                  <a:gd name="T12" fmla="*/ 0 w 210"/>
                  <a:gd name="T13" fmla="*/ 220 h 609"/>
                  <a:gd name="T14" fmla="*/ 0 w 210"/>
                  <a:gd name="T15" fmla="*/ 576 h 609"/>
                  <a:gd name="T16" fmla="*/ 32 w 210"/>
                  <a:gd name="T17" fmla="*/ 609 h 609"/>
                  <a:gd name="T18" fmla="*/ 210 w 210"/>
                  <a:gd name="T19" fmla="*/ 609 h 609"/>
                  <a:gd name="T20" fmla="*/ 210 w 210"/>
                  <a:gd name="T21" fmla="*/ 220 h 609"/>
                  <a:gd name="T22" fmla="*/ 109 w 210"/>
                  <a:gd name="T23"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609">
                    <a:moveTo>
                      <a:pt x="109" y="220"/>
                    </a:moveTo>
                    <a:cubicBezTo>
                      <a:pt x="109" y="149"/>
                      <a:pt x="109" y="149"/>
                      <a:pt x="109" y="149"/>
                    </a:cubicBezTo>
                    <a:cubicBezTo>
                      <a:pt x="109" y="93"/>
                      <a:pt x="154" y="47"/>
                      <a:pt x="210" y="47"/>
                    </a:cubicBezTo>
                    <a:cubicBezTo>
                      <a:pt x="210" y="0"/>
                      <a:pt x="210" y="0"/>
                      <a:pt x="210" y="0"/>
                    </a:cubicBezTo>
                    <a:cubicBezTo>
                      <a:pt x="129" y="1"/>
                      <a:pt x="63" y="67"/>
                      <a:pt x="63" y="149"/>
                    </a:cubicBezTo>
                    <a:cubicBezTo>
                      <a:pt x="63" y="220"/>
                      <a:pt x="63" y="220"/>
                      <a:pt x="63" y="220"/>
                    </a:cubicBezTo>
                    <a:cubicBezTo>
                      <a:pt x="0" y="220"/>
                      <a:pt x="0" y="220"/>
                      <a:pt x="0" y="220"/>
                    </a:cubicBezTo>
                    <a:cubicBezTo>
                      <a:pt x="0" y="576"/>
                      <a:pt x="0" y="576"/>
                      <a:pt x="0" y="576"/>
                    </a:cubicBezTo>
                    <a:cubicBezTo>
                      <a:pt x="0" y="594"/>
                      <a:pt x="15" y="609"/>
                      <a:pt x="32" y="609"/>
                    </a:cubicBezTo>
                    <a:cubicBezTo>
                      <a:pt x="210" y="609"/>
                      <a:pt x="210" y="609"/>
                      <a:pt x="210" y="609"/>
                    </a:cubicBezTo>
                    <a:cubicBezTo>
                      <a:pt x="210" y="220"/>
                      <a:pt x="210" y="220"/>
                      <a:pt x="210" y="220"/>
                    </a:cubicBezTo>
                    <a:cubicBezTo>
                      <a:pt x="109" y="220"/>
                      <a:pt x="109" y="220"/>
                      <a:pt x="109" y="22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58" name="Freeform 26">
                <a:extLst>
                  <a:ext uri="{FF2B5EF4-FFF2-40B4-BE49-F238E27FC236}">
                    <a16:creationId xmlns:a16="http://schemas.microsoft.com/office/drawing/2014/main" id="{2F51611A-00AD-5543-8054-90B35E478767}"/>
                  </a:ext>
                </a:extLst>
              </p:cNvPr>
              <p:cNvSpPr>
                <a:spLocks/>
              </p:cNvSpPr>
              <p:nvPr/>
            </p:nvSpPr>
            <p:spPr bwMode="auto">
              <a:xfrm>
                <a:off x="-747713" y="1074738"/>
                <a:ext cx="84138" cy="298450"/>
              </a:xfrm>
              <a:custGeom>
                <a:avLst/>
                <a:gdLst>
                  <a:gd name="T0" fmla="*/ 2 w 58"/>
                  <a:gd name="T1" fmla="*/ 0 h 207"/>
                  <a:gd name="T2" fmla="*/ 0 w 58"/>
                  <a:gd name="T3" fmla="*/ 0 h 207"/>
                  <a:gd name="T4" fmla="*/ 0 w 58"/>
                  <a:gd name="T5" fmla="*/ 207 h 207"/>
                  <a:gd name="T6" fmla="*/ 2 w 58"/>
                  <a:gd name="T7" fmla="*/ 207 h 207"/>
                  <a:gd name="T8" fmla="*/ 58 w 58"/>
                  <a:gd name="T9" fmla="*/ 207 h 207"/>
                  <a:gd name="T10" fmla="*/ 30 w 58"/>
                  <a:gd name="T11" fmla="*/ 111 h 207"/>
                  <a:gd name="T12" fmla="*/ 28 w 58"/>
                  <a:gd name="T13" fmla="*/ 105 h 207"/>
                  <a:gd name="T14" fmla="*/ 57 w 58"/>
                  <a:gd name="T15" fmla="*/ 56 h 207"/>
                  <a:gd name="T16" fmla="*/ 2 w 58"/>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07">
                    <a:moveTo>
                      <a:pt x="2" y="0"/>
                    </a:moveTo>
                    <a:cubicBezTo>
                      <a:pt x="1" y="0"/>
                      <a:pt x="1" y="0"/>
                      <a:pt x="0" y="0"/>
                    </a:cubicBezTo>
                    <a:cubicBezTo>
                      <a:pt x="0" y="207"/>
                      <a:pt x="0" y="207"/>
                      <a:pt x="0" y="207"/>
                    </a:cubicBezTo>
                    <a:cubicBezTo>
                      <a:pt x="2" y="207"/>
                      <a:pt x="2" y="207"/>
                      <a:pt x="2" y="207"/>
                    </a:cubicBezTo>
                    <a:cubicBezTo>
                      <a:pt x="58" y="207"/>
                      <a:pt x="58" y="207"/>
                      <a:pt x="58" y="207"/>
                    </a:cubicBezTo>
                    <a:cubicBezTo>
                      <a:pt x="30" y="111"/>
                      <a:pt x="30" y="111"/>
                      <a:pt x="30" y="111"/>
                    </a:cubicBezTo>
                    <a:cubicBezTo>
                      <a:pt x="28" y="105"/>
                      <a:pt x="28" y="105"/>
                      <a:pt x="28" y="105"/>
                    </a:cubicBezTo>
                    <a:cubicBezTo>
                      <a:pt x="46" y="95"/>
                      <a:pt x="57" y="77"/>
                      <a:pt x="57" y="56"/>
                    </a:cubicBezTo>
                    <a:cubicBezTo>
                      <a:pt x="57" y="25"/>
                      <a:pt x="32" y="0"/>
                      <a:pt x="2"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59" name="Freeform 27">
                <a:extLst>
                  <a:ext uri="{FF2B5EF4-FFF2-40B4-BE49-F238E27FC236}">
                    <a16:creationId xmlns:a16="http://schemas.microsoft.com/office/drawing/2014/main" id="{91273759-13D1-904F-878A-4E974C9C00E5}"/>
                  </a:ext>
                </a:extLst>
              </p:cNvPr>
              <p:cNvSpPr>
                <a:spLocks/>
              </p:cNvSpPr>
              <p:nvPr/>
            </p:nvSpPr>
            <p:spPr bwMode="auto">
              <a:xfrm>
                <a:off x="-827088" y="1074738"/>
                <a:ext cx="79375" cy="298450"/>
              </a:xfrm>
              <a:custGeom>
                <a:avLst/>
                <a:gdLst>
                  <a:gd name="T0" fmla="*/ 55 w 55"/>
                  <a:gd name="T1" fmla="*/ 0 h 207"/>
                  <a:gd name="T2" fmla="*/ 1 w 55"/>
                  <a:gd name="T3" fmla="*/ 56 h 207"/>
                  <a:gd name="T4" fmla="*/ 30 w 55"/>
                  <a:gd name="T5" fmla="*/ 105 h 207"/>
                  <a:gd name="T6" fmla="*/ 28 w 55"/>
                  <a:gd name="T7" fmla="*/ 111 h 207"/>
                  <a:gd name="T8" fmla="*/ 0 w 55"/>
                  <a:gd name="T9" fmla="*/ 207 h 207"/>
                  <a:gd name="T10" fmla="*/ 55 w 55"/>
                  <a:gd name="T11" fmla="*/ 207 h 207"/>
                  <a:gd name="T12" fmla="*/ 55 w 55"/>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5" h="207">
                    <a:moveTo>
                      <a:pt x="55" y="0"/>
                    </a:moveTo>
                    <a:cubicBezTo>
                      <a:pt x="25" y="1"/>
                      <a:pt x="1" y="26"/>
                      <a:pt x="1" y="56"/>
                    </a:cubicBezTo>
                    <a:cubicBezTo>
                      <a:pt x="1" y="77"/>
                      <a:pt x="13" y="95"/>
                      <a:pt x="30" y="105"/>
                    </a:cubicBezTo>
                    <a:cubicBezTo>
                      <a:pt x="28" y="111"/>
                      <a:pt x="28" y="111"/>
                      <a:pt x="28" y="111"/>
                    </a:cubicBezTo>
                    <a:cubicBezTo>
                      <a:pt x="0" y="207"/>
                      <a:pt x="0" y="207"/>
                      <a:pt x="0" y="207"/>
                    </a:cubicBezTo>
                    <a:cubicBezTo>
                      <a:pt x="55" y="207"/>
                      <a:pt x="55" y="207"/>
                      <a:pt x="55" y="207"/>
                    </a:cubicBezTo>
                    <a:cubicBezTo>
                      <a:pt x="55" y="0"/>
                      <a:pt x="55" y="0"/>
                      <a:pt x="55" y="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62" name="TextBox 343">
            <a:extLst>
              <a:ext uri="{FF2B5EF4-FFF2-40B4-BE49-F238E27FC236}">
                <a16:creationId xmlns:a16="http://schemas.microsoft.com/office/drawing/2014/main" id="{1360D93F-A922-2341-8786-B7FDDB42BA1F}"/>
              </a:ext>
            </a:extLst>
          </p:cNvPr>
          <p:cNvSpPr txBox="1"/>
          <p:nvPr/>
        </p:nvSpPr>
        <p:spPr>
          <a:xfrm>
            <a:off x="6667590" y="1689368"/>
            <a:ext cx="1195496"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IoT &amp; Analytics</a:t>
            </a:r>
          </a:p>
        </p:txBody>
      </p:sp>
      <p:grpSp>
        <p:nvGrpSpPr>
          <p:cNvPr id="63" name="Group 344">
            <a:extLst>
              <a:ext uri="{FF2B5EF4-FFF2-40B4-BE49-F238E27FC236}">
                <a16:creationId xmlns:a16="http://schemas.microsoft.com/office/drawing/2014/main" id="{C7F8761F-7EB4-9E41-B55D-A92364E7B7E0}"/>
              </a:ext>
            </a:extLst>
          </p:cNvPr>
          <p:cNvGrpSpPr>
            <a:grpSpLocks noChangeAspect="1"/>
          </p:cNvGrpSpPr>
          <p:nvPr/>
        </p:nvGrpSpPr>
        <p:grpSpPr>
          <a:xfrm>
            <a:off x="6367262" y="1703373"/>
            <a:ext cx="228600" cy="231877"/>
            <a:chOff x="192015" y="2882636"/>
            <a:chExt cx="288472" cy="284989"/>
          </a:xfrm>
        </p:grpSpPr>
        <p:grpSp>
          <p:nvGrpSpPr>
            <p:cNvPr id="64" name="Group 346">
              <a:extLst>
                <a:ext uri="{FF2B5EF4-FFF2-40B4-BE49-F238E27FC236}">
                  <a16:creationId xmlns:a16="http://schemas.microsoft.com/office/drawing/2014/main" id="{7D8098EF-3042-C440-8253-48336086B777}"/>
                </a:ext>
              </a:extLst>
            </p:cNvPr>
            <p:cNvGrpSpPr>
              <a:grpSpLocks noChangeAspect="1"/>
            </p:cNvGrpSpPr>
            <p:nvPr/>
          </p:nvGrpSpPr>
          <p:grpSpPr>
            <a:xfrm>
              <a:off x="192015" y="2882636"/>
              <a:ext cx="288472" cy="284989"/>
              <a:chOff x="2632787" y="1629410"/>
              <a:chExt cx="1817884" cy="1795938"/>
            </a:xfrm>
          </p:grpSpPr>
          <p:sp>
            <p:nvSpPr>
              <p:cNvPr id="76" name="Chord 366">
                <a:extLst>
                  <a:ext uri="{FF2B5EF4-FFF2-40B4-BE49-F238E27FC236}">
                    <a16:creationId xmlns:a16="http://schemas.microsoft.com/office/drawing/2014/main" id="{B8B5AFBE-4A31-494A-A913-10D9DE33A933}"/>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77" name="Chord 367">
                <a:extLst>
                  <a:ext uri="{FF2B5EF4-FFF2-40B4-BE49-F238E27FC236}">
                    <a16:creationId xmlns:a16="http://schemas.microsoft.com/office/drawing/2014/main" id="{4A553BA5-D826-1C46-AA63-305DAB1A8B66}"/>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65" name="Group 347">
              <a:extLst>
                <a:ext uri="{FF2B5EF4-FFF2-40B4-BE49-F238E27FC236}">
                  <a16:creationId xmlns:a16="http://schemas.microsoft.com/office/drawing/2014/main" id="{8F32A811-3ED3-7544-9761-683827A2911B}"/>
                </a:ext>
              </a:extLst>
            </p:cNvPr>
            <p:cNvGrpSpPr>
              <a:grpSpLocks noChangeAspect="1"/>
            </p:cNvGrpSpPr>
            <p:nvPr/>
          </p:nvGrpSpPr>
          <p:grpSpPr>
            <a:xfrm>
              <a:off x="253311" y="2946745"/>
              <a:ext cx="166074" cy="182880"/>
              <a:chOff x="6067426" y="5260975"/>
              <a:chExt cx="533399" cy="587376"/>
            </a:xfrm>
          </p:grpSpPr>
          <p:sp>
            <p:nvSpPr>
              <p:cNvPr id="66" name="Freeform 27">
                <a:extLst>
                  <a:ext uri="{FF2B5EF4-FFF2-40B4-BE49-F238E27FC236}">
                    <a16:creationId xmlns:a16="http://schemas.microsoft.com/office/drawing/2014/main" id="{109E442E-6160-714D-8622-8477F4F756BE}"/>
                  </a:ext>
                </a:extLst>
              </p:cNvPr>
              <p:cNvSpPr>
                <a:spLocks/>
              </p:cNvSpPr>
              <p:nvPr/>
            </p:nvSpPr>
            <p:spPr bwMode="auto">
              <a:xfrm>
                <a:off x="6142038" y="5478463"/>
                <a:ext cx="458787" cy="369888"/>
              </a:xfrm>
              <a:custGeom>
                <a:avLst/>
                <a:gdLst>
                  <a:gd name="T0" fmla="*/ 0 w 1659"/>
                  <a:gd name="T1" fmla="*/ 799 h 1337"/>
                  <a:gd name="T2" fmla="*/ 1469 w 1659"/>
                  <a:gd name="T3" fmla="*/ 392 h 1337"/>
                  <a:gd name="T4" fmla="*/ 1659 w 1659"/>
                  <a:gd name="T5" fmla="*/ 494 h 1337"/>
                  <a:gd name="T6" fmla="*/ 1469 w 1659"/>
                  <a:gd name="T7" fmla="*/ 0 h 1337"/>
                  <a:gd name="T8" fmla="*/ 955 w 1659"/>
                  <a:gd name="T9" fmla="*/ 145 h 1337"/>
                  <a:gd name="T10" fmla="*/ 1175 w 1659"/>
                  <a:gd name="T11" fmla="*/ 247 h 1337"/>
                  <a:gd name="T12" fmla="*/ 0 w 1659"/>
                  <a:gd name="T13" fmla="*/ 799 h 1337"/>
                </a:gdLst>
                <a:ahLst/>
                <a:cxnLst>
                  <a:cxn ang="0">
                    <a:pos x="T0" y="T1"/>
                  </a:cxn>
                  <a:cxn ang="0">
                    <a:pos x="T2" y="T3"/>
                  </a:cxn>
                  <a:cxn ang="0">
                    <a:pos x="T4" y="T5"/>
                  </a:cxn>
                  <a:cxn ang="0">
                    <a:pos x="T6" y="T7"/>
                  </a:cxn>
                  <a:cxn ang="0">
                    <a:pos x="T8" y="T9"/>
                  </a:cxn>
                  <a:cxn ang="0">
                    <a:pos x="T10" y="T11"/>
                  </a:cxn>
                  <a:cxn ang="0">
                    <a:pos x="T12" y="T13"/>
                  </a:cxn>
                </a:cxnLst>
                <a:rect l="0" t="0" r="r" b="b"/>
                <a:pathLst>
                  <a:path w="1659" h="1337">
                    <a:moveTo>
                      <a:pt x="0" y="799"/>
                    </a:moveTo>
                    <a:cubicBezTo>
                      <a:pt x="734" y="1337"/>
                      <a:pt x="1366" y="785"/>
                      <a:pt x="1469" y="392"/>
                    </a:cubicBezTo>
                    <a:cubicBezTo>
                      <a:pt x="1527" y="421"/>
                      <a:pt x="1659" y="494"/>
                      <a:pt x="1659" y="494"/>
                    </a:cubicBezTo>
                    <a:cubicBezTo>
                      <a:pt x="1469" y="0"/>
                      <a:pt x="1469" y="0"/>
                      <a:pt x="1469" y="0"/>
                    </a:cubicBezTo>
                    <a:cubicBezTo>
                      <a:pt x="955" y="145"/>
                      <a:pt x="955" y="145"/>
                      <a:pt x="955" y="145"/>
                    </a:cubicBezTo>
                    <a:cubicBezTo>
                      <a:pt x="1175" y="247"/>
                      <a:pt x="1175" y="247"/>
                      <a:pt x="1175" y="247"/>
                    </a:cubicBezTo>
                    <a:cubicBezTo>
                      <a:pt x="1175" y="247"/>
                      <a:pt x="999" y="1075"/>
                      <a:pt x="0" y="79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nvGrpSpPr>
              <p:cNvPr id="67" name="Group 349">
                <a:extLst>
                  <a:ext uri="{FF2B5EF4-FFF2-40B4-BE49-F238E27FC236}">
                    <a16:creationId xmlns:a16="http://schemas.microsoft.com/office/drawing/2014/main" id="{8FCB62CC-CCE0-8441-A3CA-EEF2DCDD6CD3}"/>
                  </a:ext>
                </a:extLst>
              </p:cNvPr>
              <p:cNvGrpSpPr/>
              <p:nvPr/>
            </p:nvGrpSpPr>
            <p:grpSpPr>
              <a:xfrm>
                <a:off x="6067426" y="5260975"/>
                <a:ext cx="493712" cy="430213"/>
                <a:chOff x="6067426" y="5260975"/>
                <a:chExt cx="493712" cy="430213"/>
              </a:xfrm>
            </p:grpSpPr>
            <p:sp>
              <p:nvSpPr>
                <p:cNvPr id="68" name="Freeform 26">
                  <a:extLst>
                    <a:ext uri="{FF2B5EF4-FFF2-40B4-BE49-F238E27FC236}">
                      <a16:creationId xmlns:a16="http://schemas.microsoft.com/office/drawing/2014/main" id="{09DF7C55-07DD-E74A-8804-B4488529A005}"/>
                    </a:ext>
                  </a:extLst>
                </p:cNvPr>
                <p:cNvSpPr>
                  <a:spLocks noEditPoints="1"/>
                </p:cNvSpPr>
                <p:nvPr/>
              </p:nvSpPr>
              <p:spPr bwMode="auto">
                <a:xfrm>
                  <a:off x="6067426" y="5260975"/>
                  <a:ext cx="493712" cy="430213"/>
                </a:xfrm>
                <a:custGeom>
                  <a:avLst/>
                  <a:gdLst>
                    <a:gd name="T0" fmla="*/ 1361 w 1786"/>
                    <a:gd name="T1" fmla="*/ 437 h 1557"/>
                    <a:gd name="T2" fmla="*/ 1376 w 1786"/>
                    <a:gd name="T3" fmla="*/ 800 h 1557"/>
                    <a:gd name="T4" fmla="*/ 1713 w 1786"/>
                    <a:gd name="T5" fmla="*/ 495 h 1557"/>
                    <a:gd name="T6" fmla="*/ 747 w 1786"/>
                    <a:gd name="T7" fmla="*/ 509 h 1557"/>
                    <a:gd name="T8" fmla="*/ 1186 w 1786"/>
                    <a:gd name="T9" fmla="*/ 335 h 1557"/>
                    <a:gd name="T10" fmla="*/ 717 w 1786"/>
                    <a:gd name="T11" fmla="*/ 466 h 1557"/>
                    <a:gd name="T12" fmla="*/ 1332 w 1786"/>
                    <a:gd name="T13" fmla="*/ 800 h 1557"/>
                    <a:gd name="T14" fmla="*/ 1244 w 1786"/>
                    <a:gd name="T15" fmla="*/ 539 h 1557"/>
                    <a:gd name="T16" fmla="*/ 761 w 1786"/>
                    <a:gd name="T17" fmla="*/ 553 h 1557"/>
                    <a:gd name="T18" fmla="*/ 659 w 1786"/>
                    <a:gd name="T19" fmla="*/ 684 h 1557"/>
                    <a:gd name="T20" fmla="*/ 630 w 1786"/>
                    <a:gd name="T21" fmla="*/ 1106 h 1557"/>
                    <a:gd name="T22" fmla="*/ 732 w 1786"/>
                    <a:gd name="T23" fmla="*/ 1222 h 1557"/>
                    <a:gd name="T24" fmla="*/ 1215 w 1786"/>
                    <a:gd name="T25" fmla="*/ 1295 h 1557"/>
                    <a:gd name="T26" fmla="*/ 981 w 1786"/>
                    <a:gd name="T27" fmla="*/ 902 h 1557"/>
                    <a:gd name="T28" fmla="*/ 1332 w 1786"/>
                    <a:gd name="T29" fmla="*/ 800 h 1557"/>
                    <a:gd name="T30" fmla="*/ 761 w 1786"/>
                    <a:gd name="T31" fmla="*/ 1542 h 1557"/>
                    <a:gd name="T32" fmla="*/ 717 w 1786"/>
                    <a:gd name="T33" fmla="*/ 1266 h 1557"/>
                    <a:gd name="T34" fmla="*/ 586 w 1786"/>
                    <a:gd name="T35" fmla="*/ 640 h 1557"/>
                    <a:gd name="T36" fmla="*/ 293 w 1786"/>
                    <a:gd name="T37" fmla="*/ 931 h 1557"/>
                    <a:gd name="T38" fmla="*/ 542 w 1786"/>
                    <a:gd name="T39" fmla="*/ 1150 h 1557"/>
                    <a:gd name="T40" fmla="*/ 615 w 1786"/>
                    <a:gd name="T41" fmla="*/ 670 h 1557"/>
                    <a:gd name="T42" fmla="*/ 88 w 1786"/>
                    <a:gd name="T43" fmla="*/ 931 h 1557"/>
                    <a:gd name="T44" fmla="*/ 15 w 1786"/>
                    <a:gd name="T45" fmla="*/ 786 h 1557"/>
                    <a:gd name="T46" fmla="*/ 102 w 1786"/>
                    <a:gd name="T47" fmla="*/ 1004 h 1557"/>
                    <a:gd name="T48" fmla="*/ 1244 w 1786"/>
                    <a:gd name="T49" fmla="*/ 306 h 1557"/>
                    <a:gd name="T50" fmla="*/ 1684 w 1786"/>
                    <a:gd name="T51" fmla="*/ 437 h 1557"/>
                    <a:gd name="T52" fmla="*/ 1025 w 1786"/>
                    <a:gd name="T53" fmla="*/ 15 h 1557"/>
                    <a:gd name="T54" fmla="*/ 1244 w 1786"/>
                    <a:gd name="T55" fmla="*/ 306 h 1557"/>
                    <a:gd name="T56" fmla="*/ 512 w 1786"/>
                    <a:gd name="T57" fmla="*/ 1208 h 1557"/>
                    <a:gd name="T58" fmla="*/ 249 w 1786"/>
                    <a:gd name="T59" fmla="*/ 1019 h 1557"/>
                    <a:gd name="T60" fmla="*/ 132 w 1786"/>
                    <a:gd name="T61" fmla="*/ 1033 h 1557"/>
                    <a:gd name="T62" fmla="*/ 190 w 1786"/>
                    <a:gd name="T63" fmla="*/ 1441 h 1557"/>
                    <a:gd name="T64" fmla="*/ 717 w 1786"/>
                    <a:gd name="T65" fmla="*/ 1557 h 1557"/>
                    <a:gd name="T66" fmla="*/ 630 w 1786"/>
                    <a:gd name="T67" fmla="*/ 1310 h 1557"/>
                    <a:gd name="T68" fmla="*/ 249 w 1786"/>
                    <a:gd name="T69" fmla="*/ 844 h 1557"/>
                    <a:gd name="T70" fmla="*/ 556 w 1786"/>
                    <a:gd name="T71" fmla="*/ 568 h 1557"/>
                    <a:gd name="T72" fmla="*/ 673 w 1786"/>
                    <a:gd name="T73" fmla="*/ 466 h 1557"/>
                    <a:gd name="T74" fmla="*/ 922 w 1786"/>
                    <a:gd name="T75" fmla="*/ 0 h 1557"/>
                    <a:gd name="T76" fmla="*/ 29 w 1786"/>
                    <a:gd name="T77" fmla="*/ 728 h 1557"/>
                    <a:gd name="T78" fmla="*/ 190 w 1786"/>
                    <a:gd name="T79" fmla="*/ 83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6" h="1557">
                      <a:moveTo>
                        <a:pt x="1713" y="495"/>
                      </a:moveTo>
                      <a:cubicBezTo>
                        <a:pt x="1596" y="466"/>
                        <a:pt x="1479" y="451"/>
                        <a:pt x="1361" y="437"/>
                      </a:cubicBezTo>
                      <a:cubicBezTo>
                        <a:pt x="1347" y="480"/>
                        <a:pt x="1332" y="495"/>
                        <a:pt x="1303" y="509"/>
                      </a:cubicBezTo>
                      <a:cubicBezTo>
                        <a:pt x="1332" y="611"/>
                        <a:pt x="1361" y="699"/>
                        <a:pt x="1376" y="800"/>
                      </a:cubicBezTo>
                      <a:cubicBezTo>
                        <a:pt x="1786" y="684"/>
                        <a:pt x="1786" y="684"/>
                        <a:pt x="1786" y="684"/>
                      </a:cubicBezTo>
                      <a:cubicBezTo>
                        <a:pt x="1771" y="611"/>
                        <a:pt x="1742" y="553"/>
                        <a:pt x="1713" y="495"/>
                      </a:cubicBezTo>
                      <a:moveTo>
                        <a:pt x="717" y="480"/>
                      </a:moveTo>
                      <a:cubicBezTo>
                        <a:pt x="732" y="480"/>
                        <a:pt x="747" y="495"/>
                        <a:pt x="747" y="509"/>
                      </a:cubicBezTo>
                      <a:cubicBezTo>
                        <a:pt x="878" y="466"/>
                        <a:pt x="996" y="422"/>
                        <a:pt x="1127" y="408"/>
                      </a:cubicBezTo>
                      <a:cubicBezTo>
                        <a:pt x="1142" y="379"/>
                        <a:pt x="1157" y="349"/>
                        <a:pt x="1186" y="335"/>
                      </a:cubicBezTo>
                      <a:cubicBezTo>
                        <a:pt x="1127" y="219"/>
                        <a:pt x="1054" y="117"/>
                        <a:pt x="966" y="15"/>
                      </a:cubicBezTo>
                      <a:cubicBezTo>
                        <a:pt x="864" y="146"/>
                        <a:pt x="776" y="306"/>
                        <a:pt x="717" y="466"/>
                      </a:cubicBezTo>
                      <a:cubicBezTo>
                        <a:pt x="717" y="466"/>
                        <a:pt x="717" y="466"/>
                        <a:pt x="717" y="480"/>
                      </a:cubicBezTo>
                      <a:moveTo>
                        <a:pt x="1332" y="800"/>
                      </a:moveTo>
                      <a:cubicBezTo>
                        <a:pt x="1318" y="713"/>
                        <a:pt x="1303" y="626"/>
                        <a:pt x="1274" y="539"/>
                      </a:cubicBezTo>
                      <a:cubicBezTo>
                        <a:pt x="1259" y="539"/>
                        <a:pt x="1259" y="539"/>
                        <a:pt x="1244" y="539"/>
                      </a:cubicBezTo>
                      <a:cubicBezTo>
                        <a:pt x="1200" y="539"/>
                        <a:pt x="1157" y="495"/>
                        <a:pt x="1142" y="451"/>
                      </a:cubicBezTo>
                      <a:cubicBezTo>
                        <a:pt x="1010" y="466"/>
                        <a:pt x="893" y="509"/>
                        <a:pt x="761" y="553"/>
                      </a:cubicBezTo>
                      <a:cubicBezTo>
                        <a:pt x="776" y="553"/>
                        <a:pt x="776" y="568"/>
                        <a:pt x="776" y="568"/>
                      </a:cubicBezTo>
                      <a:cubicBezTo>
                        <a:pt x="776" y="626"/>
                        <a:pt x="717" y="684"/>
                        <a:pt x="659" y="684"/>
                      </a:cubicBezTo>
                      <a:cubicBezTo>
                        <a:pt x="659" y="684"/>
                        <a:pt x="659" y="684"/>
                        <a:pt x="659" y="684"/>
                      </a:cubicBezTo>
                      <a:cubicBezTo>
                        <a:pt x="630" y="815"/>
                        <a:pt x="630" y="960"/>
                        <a:pt x="630" y="1106"/>
                      </a:cubicBezTo>
                      <a:cubicBezTo>
                        <a:pt x="688" y="1106"/>
                        <a:pt x="732" y="1150"/>
                        <a:pt x="732" y="1208"/>
                      </a:cubicBezTo>
                      <a:cubicBezTo>
                        <a:pt x="732" y="1222"/>
                        <a:pt x="732" y="1222"/>
                        <a:pt x="732" y="1222"/>
                      </a:cubicBezTo>
                      <a:cubicBezTo>
                        <a:pt x="878" y="1266"/>
                        <a:pt x="1039" y="1295"/>
                        <a:pt x="1200" y="1295"/>
                      </a:cubicBezTo>
                      <a:cubicBezTo>
                        <a:pt x="1215" y="1295"/>
                        <a:pt x="1215" y="1295"/>
                        <a:pt x="1215" y="1295"/>
                      </a:cubicBezTo>
                      <a:cubicBezTo>
                        <a:pt x="1288" y="1222"/>
                        <a:pt x="1318" y="1135"/>
                        <a:pt x="1347" y="1077"/>
                      </a:cubicBezTo>
                      <a:cubicBezTo>
                        <a:pt x="981" y="902"/>
                        <a:pt x="981" y="902"/>
                        <a:pt x="981" y="902"/>
                      </a:cubicBezTo>
                      <a:cubicBezTo>
                        <a:pt x="1332" y="800"/>
                        <a:pt x="1332" y="800"/>
                        <a:pt x="1332" y="800"/>
                      </a:cubicBezTo>
                      <a:cubicBezTo>
                        <a:pt x="1332" y="800"/>
                        <a:pt x="1332" y="800"/>
                        <a:pt x="1332" y="800"/>
                      </a:cubicBezTo>
                      <a:close/>
                      <a:moveTo>
                        <a:pt x="673" y="1295"/>
                      </a:moveTo>
                      <a:cubicBezTo>
                        <a:pt x="703" y="1397"/>
                        <a:pt x="732" y="1484"/>
                        <a:pt x="761" y="1542"/>
                      </a:cubicBezTo>
                      <a:cubicBezTo>
                        <a:pt x="966" y="1528"/>
                        <a:pt x="1098" y="1441"/>
                        <a:pt x="1186" y="1339"/>
                      </a:cubicBezTo>
                      <a:cubicBezTo>
                        <a:pt x="966" y="1339"/>
                        <a:pt x="805" y="1295"/>
                        <a:pt x="717" y="1266"/>
                      </a:cubicBezTo>
                      <a:cubicBezTo>
                        <a:pt x="703" y="1281"/>
                        <a:pt x="688" y="1295"/>
                        <a:pt x="673" y="1295"/>
                      </a:cubicBezTo>
                      <a:moveTo>
                        <a:pt x="586" y="640"/>
                      </a:moveTo>
                      <a:cubicBezTo>
                        <a:pt x="468" y="699"/>
                        <a:pt x="366" y="786"/>
                        <a:pt x="278" y="873"/>
                      </a:cubicBezTo>
                      <a:cubicBezTo>
                        <a:pt x="293" y="888"/>
                        <a:pt x="293" y="917"/>
                        <a:pt x="293" y="931"/>
                      </a:cubicBezTo>
                      <a:cubicBezTo>
                        <a:pt x="293" y="960"/>
                        <a:pt x="293" y="975"/>
                        <a:pt x="278" y="990"/>
                      </a:cubicBezTo>
                      <a:cubicBezTo>
                        <a:pt x="366" y="1048"/>
                        <a:pt x="454" y="1106"/>
                        <a:pt x="542" y="1150"/>
                      </a:cubicBezTo>
                      <a:cubicBezTo>
                        <a:pt x="556" y="1121"/>
                        <a:pt x="571" y="1106"/>
                        <a:pt x="586" y="1106"/>
                      </a:cubicBezTo>
                      <a:cubicBezTo>
                        <a:pt x="571" y="960"/>
                        <a:pt x="586" y="815"/>
                        <a:pt x="615" y="670"/>
                      </a:cubicBezTo>
                      <a:cubicBezTo>
                        <a:pt x="600" y="655"/>
                        <a:pt x="586" y="655"/>
                        <a:pt x="586" y="640"/>
                      </a:cubicBezTo>
                      <a:moveTo>
                        <a:pt x="88" y="931"/>
                      </a:moveTo>
                      <a:cubicBezTo>
                        <a:pt x="88" y="917"/>
                        <a:pt x="88" y="902"/>
                        <a:pt x="102" y="888"/>
                      </a:cubicBezTo>
                      <a:cubicBezTo>
                        <a:pt x="73" y="859"/>
                        <a:pt x="44" y="830"/>
                        <a:pt x="15" y="786"/>
                      </a:cubicBezTo>
                      <a:cubicBezTo>
                        <a:pt x="0" y="902"/>
                        <a:pt x="0" y="1004"/>
                        <a:pt x="29" y="1106"/>
                      </a:cubicBezTo>
                      <a:cubicBezTo>
                        <a:pt x="59" y="1062"/>
                        <a:pt x="73" y="1033"/>
                        <a:pt x="102" y="1004"/>
                      </a:cubicBezTo>
                      <a:cubicBezTo>
                        <a:pt x="88" y="975"/>
                        <a:pt x="88" y="960"/>
                        <a:pt x="88" y="931"/>
                      </a:cubicBezTo>
                      <a:moveTo>
                        <a:pt x="1244" y="306"/>
                      </a:moveTo>
                      <a:cubicBezTo>
                        <a:pt x="1303" y="306"/>
                        <a:pt x="1347" y="349"/>
                        <a:pt x="1347" y="393"/>
                      </a:cubicBezTo>
                      <a:cubicBezTo>
                        <a:pt x="1464" y="408"/>
                        <a:pt x="1581" y="422"/>
                        <a:pt x="1684" y="437"/>
                      </a:cubicBezTo>
                      <a:cubicBezTo>
                        <a:pt x="1581" y="262"/>
                        <a:pt x="1420" y="131"/>
                        <a:pt x="1215" y="58"/>
                      </a:cubicBezTo>
                      <a:cubicBezTo>
                        <a:pt x="1142" y="29"/>
                        <a:pt x="1083" y="15"/>
                        <a:pt x="1025" y="15"/>
                      </a:cubicBezTo>
                      <a:cubicBezTo>
                        <a:pt x="1098" y="102"/>
                        <a:pt x="1171" y="204"/>
                        <a:pt x="1230" y="320"/>
                      </a:cubicBezTo>
                      <a:cubicBezTo>
                        <a:pt x="1244" y="306"/>
                        <a:pt x="1244" y="306"/>
                        <a:pt x="1244" y="306"/>
                      </a:cubicBezTo>
                      <a:moveTo>
                        <a:pt x="630" y="1310"/>
                      </a:moveTo>
                      <a:cubicBezTo>
                        <a:pt x="571" y="1310"/>
                        <a:pt x="512" y="1266"/>
                        <a:pt x="512" y="1208"/>
                      </a:cubicBezTo>
                      <a:cubicBezTo>
                        <a:pt x="512" y="1193"/>
                        <a:pt x="527" y="1193"/>
                        <a:pt x="527" y="1179"/>
                      </a:cubicBezTo>
                      <a:cubicBezTo>
                        <a:pt x="425" y="1135"/>
                        <a:pt x="337" y="1091"/>
                        <a:pt x="249" y="1019"/>
                      </a:cubicBezTo>
                      <a:cubicBezTo>
                        <a:pt x="234" y="1033"/>
                        <a:pt x="220" y="1048"/>
                        <a:pt x="190" y="1048"/>
                      </a:cubicBezTo>
                      <a:cubicBezTo>
                        <a:pt x="176" y="1048"/>
                        <a:pt x="146" y="1033"/>
                        <a:pt x="132" y="1033"/>
                      </a:cubicBezTo>
                      <a:cubicBezTo>
                        <a:pt x="102" y="1062"/>
                        <a:pt x="73" y="1106"/>
                        <a:pt x="44" y="1164"/>
                      </a:cubicBezTo>
                      <a:cubicBezTo>
                        <a:pt x="73" y="1251"/>
                        <a:pt x="117" y="1353"/>
                        <a:pt x="190" y="1441"/>
                      </a:cubicBezTo>
                      <a:cubicBezTo>
                        <a:pt x="366" y="1528"/>
                        <a:pt x="556" y="1557"/>
                        <a:pt x="644" y="1557"/>
                      </a:cubicBezTo>
                      <a:cubicBezTo>
                        <a:pt x="673" y="1557"/>
                        <a:pt x="703" y="1557"/>
                        <a:pt x="717" y="1557"/>
                      </a:cubicBezTo>
                      <a:cubicBezTo>
                        <a:pt x="688" y="1470"/>
                        <a:pt x="659" y="1382"/>
                        <a:pt x="630" y="1310"/>
                      </a:cubicBezTo>
                      <a:cubicBezTo>
                        <a:pt x="630" y="1310"/>
                        <a:pt x="630" y="1310"/>
                        <a:pt x="630" y="1310"/>
                      </a:cubicBezTo>
                      <a:moveTo>
                        <a:pt x="190" y="830"/>
                      </a:moveTo>
                      <a:cubicBezTo>
                        <a:pt x="205" y="830"/>
                        <a:pt x="234" y="830"/>
                        <a:pt x="249" y="844"/>
                      </a:cubicBezTo>
                      <a:cubicBezTo>
                        <a:pt x="337" y="742"/>
                        <a:pt x="439" y="670"/>
                        <a:pt x="556" y="597"/>
                      </a:cubicBezTo>
                      <a:cubicBezTo>
                        <a:pt x="556" y="597"/>
                        <a:pt x="556" y="582"/>
                        <a:pt x="556" y="568"/>
                      </a:cubicBezTo>
                      <a:cubicBezTo>
                        <a:pt x="556" y="509"/>
                        <a:pt x="600" y="466"/>
                        <a:pt x="659" y="466"/>
                      </a:cubicBezTo>
                      <a:cubicBezTo>
                        <a:pt x="673" y="466"/>
                        <a:pt x="673" y="466"/>
                        <a:pt x="673" y="466"/>
                      </a:cubicBezTo>
                      <a:cubicBezTo>
                        <a:pt x="673" y="451"/>
                        <a:pt x="673" y="451"/>
                        <a:pt x="673" y="451"/>
                      </a:cubicBezTo>
                      <a:cubicBezTo>
                        <a:pt x="732" y="291"/>
                        <a:pt x="820" y="131"/>
                        <a:pt x="922" y="0"/>
                      </a:cubicBezTo>
                      <a:cubicBezTo>
                        <a:pt x="542" y="0"/>
                        <a:pt x="190" y="233"/>
                        <a:pt x="59" y="597"/>
                      </a:cubicBezTo>
                      <a:cubicBezTo>
                        <a:pt x="44" y="640"/>
                        <a:pt x="29" y="684"/>
                        <a:pt x="29" y="728"/>
                      </a:cubicBezTo>
                      <a:cubicBezTo>
                        <a:pt x="59" y="771"/>
                        <a:pt x="88" y="815"/>
                        <a:pt x="132" y="844"/>
                      </a:cubicBezTo>
                      <a:cubicBezTo>
                        <a:pt x="146" y="830"/>
                        <a:pt x="161" y="830"/>
                        <a:pt x="190" y="83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69" name="Freeform 28">
                  <a:extLst>
                    <a:ext uri="{FF2B5EF4-FFF2-40B4-BE49-F238E27FC236}">
                      <a16:creationId xmlns:a16="http://schemas.microsoft.com/office/drawing/2014/main" id="{8558FA4C-1492-D345-82BE-96EFE2636218}"/>
                    </a:ext>
                  </a:extLst>
                </p:cNvPr>
                <p:cNvSpPr>
                  <a:spLocks/>
                </p:cNvSpPr>
                <p:nvPr/>
              </p:nvSpPr>
              <p:spPr bwMode="auto">
                <a:xfrm>
                  <a:off x="6143625" y="5437188"/>
                  <a:ext cx="93662" cy="141288"/>
                </a:xfrm>
                <a:custGeom>
                  <a:avLst/>
                  <a:gdLst>
                    <a:gd name="T0" fmla="*/ 308 w 337"/>
                    <a:gd name="T1" fmla="*/ 0 h 510"/>
                    <a:gd name="T2" fmla="*/ 0 w 337"/>
                    <a:gd name="T3" fmla="*/ 233 h 510"/>
                    <a:gd name="T4" fmla="*/ 15 w 337"/>
                    <a:gd name="T5" fmla="*/ 291 h 510"/>
                    <a:gd name="T6" fmla="*/ 0 w 337"/>
                    <a:gd name="T7" fmla="*/ 350 h 510"/>
                    <a:gd name="T8" fmla="*/ 264 w 337"/>
                    <a:gd name="T9" fmla="*/ 510 h 510"/>
                    <a:gd name="T10" fmla="*/ 308 w 337"/>
                    <a:gd name="T11" fmla="*/ 466 h 510"/>
                    <a:gd name="T12" fmla="*/ 337 w 337"/>
                    <a:gd name="T13" fmla="*/ 30 h 510"/>
                    <a:gd name="T14" fmla="*/ 308 w 337"/>
                    <a:gd name="T15" fmla="*/ 0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510">
                      <a:moveTo>
                        <a:pt x="308" y="0"/>
                      </a:moveTo>
                      <a:cubicBezTo>
                        <a:pt x="190" y="59"/>
                        <a:pt x="88" y="146"/>
                        <a:pt x="0" y="233"/>
                      </a:cubicBezTo>
                      <a:cubicBezTo>
                        <a:pt x="15" y="248"/>
                        <a:pt x="15" y="277"/>
                        <a:pt x="15" y="291"/>
                      </a:cubicBezTo>
                      <a:cubicBezTo>
                        <a:pt x="15" y="320"/>
                        <a:pt x="15" y="335"/>
                        <a:pt x="0" y="350"/>
                      </a:cubicBezTo>
                      <a:cubicBezTo>
                        <a:pt x="88" y="408"/>
                        <a:pt x="176" y="466"/>
                        <a:pt x="264" y="510"/>
                      </a:cubicBezTo>
                      <a:cubicBezTo>
                        <a:pt x="278" y="481"/>
                        <a:pt x="293" y="466"/>
                        <a:pt x="308" y="466"/>
                      </a:cubicBezTo>
                      <a:cubicBezTo>
                        <a:pt x="293" y="320"/>
                        <a:pt x="308" y="175"/>
                        <a:pt x="337" y="30"/>
                      </a:cubicBezTo>
                      <a:cubicBezTo>
                        <a:pt x="322" y="15"/>
                        <a:pt x="308" y="15"/>
                        <a:pt x="30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0" name="Freeform 29">
                  <a:extLst>
                    <a:ext uri="{FF2B5EF4-FFF2-40B4-BE49-F238E27FC236}">
                      <a16:creationId xmlns:a16="http://schemas.microsoft.com/office/drawing/2014/main" id="{CBA792A2-1FC3-8D49-949A-58774D418AAC}"/>
                    </a:ext>
                  </a:extLst>
                </p:cNvPr>
                <p:cNvSpPr>
                  <a:spLocks/>
                </p:cNvSpPr>
                <p:nvPr/>
              </p:nvSpPr>
              <p:spPr bwMode="auto">
                <a:xfrm>
                  <a:off x="6075363" y="5260975"/>
                  <a:ext cx="244475" cy="233363"/>
                </a:xfrm>
                <a:custGeom>
                  <a:avLst/>
                  <a:gdLst>
                    <a:gd name="T0" fmla="*/ 102 w 885"/>
                    <a:gd name="T1" fmla="*/ 844 h 844"/>
                    <a:gd name="T2" fmla="*/ 160 w 885"/>
                    <a:gd name="T3" fmla="*/ 830 h 844"/>
                    <a:gd name="T4" fmla="*/ 218 w 885"/>
                    <a:gd name="T5" fmla="*/ 844 h 844"/>
                    <a:gd name="T6" fmla="*/ 525 w 885"/>
                    <a:gd name="T7" fmla="*/ 597 h 844"/>
                    <a:gd name="T8" fmla="*/ 525 w 885"/>
                    <a:gd name="T9" fmla="*/ 568 h 844"/>
                    <a:gd name="T10" fmla="*/ 629 w 885"/>
                    <a:gd name="T11" fmla="*/ 466 h 844"/>
                    <a:gd name="T12" fmla="*/ 645 w 885"/>
                    <a:gd name="T13" fmla="*/ 466 h 844"/>
                    <a:gd name="T14" fmla="*/ 645 w 885"/>
                    <a:gd name="T15" fmla="*/ 451 h 844"/>
                    <a:gd name="T16" fmla="*/ 885 w 885"/>
                    <a:gd name="T17" fmla="*/ 12 h 844"/>
                    <a:gd name="T18" fmla="*/ 885 w 885"/>
                    <a:gd name="T19" fmla="*/ 0 h 844"/>
                    <a:gd name="T20" fmla="*/ 29 w 885"/>
                    <a:gd name="T21" fmla="*/ 597 h 844"/>
                    <a:gd name="T22" fmla="*/ 0 w 885"/>
                    <a:gd name="T23" fmla="*/ 728 h 844"/>
                    <a:gd name="T24" fmla="*/ 102 w 885"/>
                    <a:gd name="T25"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5" h="844">
                      <a:moveTo>
                        <a:pt x="102" y="844"/>
                      </a:moveTo>
                      <a:cubicBezTo>
                        <a:pt x="116" y="830"/>
                        <a:pt x="131" y="830"/>
                        <a:pt x="160" y="830"/>
                      </a:cubicBezTo>
                      <a:cubicBezTo>
                        <a:pt x="175" y="830"/>
                        <a:pt x="204" y="830"/>
                        <a:pt x="218" y="844"/>
                      </a:cubicBezTo>
                      <a:cubicBezTo>
                        <a:pt x="306" y="742"/>
                        <a:pt x="409" y="670"/>
                        <a:pt x="525" y="597"/>
                      </a:cubicBezTo>
                      <a:cubicBezTo>
                        <a:pt x="525" y="597"/>
                        <a:pt x="525" y="582"/>
                        <a:pt x="525" y="568"/>
                      </a:cubicBezTo>
                      <a:cubicBezTo>
                        <a:pt x="525" y="509"/>
                        <a:pt x="570" y="466"/>
                        <a:pt x="629" y="466"/>
                      </a:cubicBezTo>
                      <a:cubicBezTo>
                        <a:pt x="645" y="466"/>
                        <a:pt x="645" y="466"/>
                        <a:pt x="645" y="466"/>
                      </a:cubicBezTo>
                      <a:cubicBezTo>
                        <a:pt x="645" y="451"/>
                        <a:pt x="645" y="451"/>
                        <a:pt x="645" y="451"/>
                      </a:cubicBezTo>
                      <a:cubicBezTo>
                        <a:pt x="701" y="296"/>
                        <a:pt x="785" y="141"/>
                        <a:pt x="885" y="12"/>
                      </a:cubicBezTo>
                      <a:cubicBezTo>
                        <a:pt x="885" y="0"/>
                        <a:pt x="885" y="0"/>
                        <a:pt x="885" y="0"/>
                      </a:cubicBezTo>
                      <a:cubicBezTo>
                        <a:pt x="505" y="4"/>
                        <a:pt x="160" y="236"/>
                        <a:pt x="29" y="597"/>
                      </a:cubicBezTo>
                      <a:cubicBezTo>
                        <a:pt x="15" y="640"/>
                        <a:pt x="0" y="684"/>
                        <a:pt x="0" y="728"/>
                      </a:cubicBezTo>
                      <a:cubicBezTo>
                        <a:pt x="29" y="771"/>
                        <a:pt x="58" y="815"/>
                        <a:pt x="102" y="8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1" name="Freeform 30">
                  <a:extLst>
                    <a:ext uri="{FF2B5EF4-FFF2-40B4-BE49-F238E27FC236}">
                      <a16:creationId xmlns:a16="http://schemas.microsoft.com/office/drawing/2014/main" id="{04ADF9FE-5328-F743-81B6-A75E2E74BEA1}"/>
                    </a:ext>
                  </a:extLst>
                </p:cNvPr>
                <p:cNvSpPr>
                  <a:spLocks/>
                </p:cNvSpPr>
                <p:nvPr/>
              </p:nvSpPr>
              <p:spPr bwMode="auto">
                <a:xfrm>
                  <a:off x="6265863" y="5284788"/>
                  <a:ext cx="53975" cy="117475"/>
                </a:xfrm>
                <a:custGeom>
                  <a:avLst/>
                  <a:gdLst>
                    <a:gd name="T0" fmla="*/ 0 w 196"/>
                    <a:gd name="T1" fmla="*/ 393 h 422"/>
                    <a:gd name="T2" fmla="*/ 29 w 196"/>
                    <a:gd name="T3" fmla="*/ 422 h 422"/>
                    <a:gd name="T4" fmla="*/ 196 w 196"/>
                    <a:gd name="T5" fmla="*/ 368 h 422"/>
                    <a:gd name="T6" fmla="*/ 196 w 196"/>
                    <a:gd name="T7" fmla="*/ 0 h 422"/>
                    <a:gd name="T8" fmla="*/ 0 w 196"/>
                    <a:gd name="T9" fmla="*/ 379 h 422"/>
                    <a:gd name="T10" fmla="*/ 0 w 196"/>
                    <a:gd name="T11" fmla="*/ 393 h 422"/>
                  </a:gdLst>
                  <a:ahLst/>
                  <a:cxnLst>
                    <a:cxn ang="0">
                      <a:pos x="T0" y="T1"/>
                    </a:cxn>
                    <a:cxn ang="0">
                      <a:pos x="T2" y="T3"/>
                    </a:cxn>
                    <a:cxn ang="0">
                      <a:pos x="T4" y="T5"/>
                    </a:cxn>
                    <a:cxn ang="0">
                      <a:pos x="T6" y="T7"/>
                    </a:cxn>
                    <a:cxn ang="0">
                      <a:pos x="T8" y="T9"/>
                    </a:cxn>
                    <a:cxn ang="0">
                      <a:pos x="T10" y="T11"/>
                    </a:cxn>
                  </a:cxnLst>
                  <a:rect l="0" t="0" r="r" b="b"/>
                  <a:pathLst>
                    <a:path w="196" h="422">
                      <a:moveTo>
                        <a:pt x="0" y="393"/>
                      </a:moveTo>
                      <a:cubicBezTo>
                        <a:pt x="12" y="393"/>
                        <a:pt x="29" y="408"/>
                        <a:pt x="29" y="422"/>
                      </a:cubicBezTo>
                      <a:cubicBezTo>
                        <a:pt x="87" y="403"/>
                        <a:pt x="140" y="384"/>
                        <a:pt x="196" y="368"/>
                      </a:cubicBezTo>
                      <a:cubicBezTo>
                        <a:pt x="196" y="0"/>
                        <a:pt x="196" y="0"/>
                        <a:pt x="196" y="0"/>
                      </a:cubicBezTo>
                      <a:cubicBezTo>
                        <a:pt x="116" y="115"/>
                        <a:pt x="48" y="247"/>
                        <a:pt x="0" y="379"/>
                      </a:cubicBezTo>
                      <a:cubicBezTo>
                        <a:pt x="0" y="379"/>
                        <a:pt x="0" y="379"/>
                        <a:pt x="0" y="39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2" name="Freeform 31">
                  <a:extLst>
                    <a:ext uri="{FF2B5EF4-FFF2-40B4-BE49-F238E27FC236}">
                      <a16:creationId xmlns:a16="http://schemas.microsoft.com/office/drawing/2014/main" id="{559A77B5-9E44-B142-B5D2-8CF336F6480E}"/>
                    </a:ext>
                  </a:extLst>
                </p:cNvPr>
                <p:cNvSpPr>
                  <a:spLocks/>
                </p:cNvSpPr>
                <p:nvPr/>
              </p:nvSpPr>
              <p:spPr bwMode="auto">
                <a:xfrm>
                  <a:off x="6240463" y="5400675"/>
                  <a:ext cx="79375" cy="211138"/>
                </a:xfrm>
                <a:custGeom>
                  <a:avLst/>
                  <a:gdLst>
                    <a:gd name="T0" fmla="*/ 286 w 286"/>
                    <a:gd name="T1" fmla="*/ 764 h 764"/>
                    <a:gd name="T2" fmla="*/ 286 w 286"/>
                    <a:gd name="T3" fmla="*/ 0 h 764"/>
                    <a:gd name="T4" fmla="*/ 133 w 286"/>
                    <a:gd name="T5" fmla="*/ 50 h 764"/>
                    <a:gd name="T6" fmla="*/ 147 w 286"/>
                    <a:gd name="T7" fmla="*/ 65 h 764"/>
                    <a:gd name="T8" fmla="*/ 30 w 286"/>
                    <a:gd name="T9" fmla="*/ 181 h 764"/>
                    <a:gd name="T10" fmla="*/ 0 w 286"/>
                    <a:gd name="T11" fmla="*/ 603 h 764"/>
                    <a:gd name="T12" fmla="*/ 102 w 286"/>
                    <a:gd name="T13" fmla="*/ 705 h 764"/>
                    <a:gd name="T14" fmla="*/ 102 w 286"/>
                    <a:gd name="T15" fmla="*/ 719 h 764"/>
                    <a:gd name="T16" fmla="*/ 286 w 286"/>
                    <a:gd name="T17"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764">
                      <a:moveTo>
                        <a:pt x="286" y="764"/>
                      </a:moveTo>
                      <a:cubicBezTo>
                        <a:pt x="286" y="0"/>
                        <a:pt x="286" y="0"/>
                        <a:pt x="286" y="0"/>
                      </a:cubicBezTo>
                      <a:cubicBezTo>
                        <a:pt x="234" y="15"/>
                        <a:pt x="185" y="33"/>
                        <a:pt x="133" y="50"/>
                      </a:cubicBezTo>
                      <a:cubicBezTo>
                        <a:pt x="148" y="50"/>
                        <a:pt x="147" y="65"/>
                        <a:pt x="147" y="65"/>
                      </a:cubicBezTo>
                      <a:cubicBezTo>
                        <a:pt x="147" y="123"/>
                        <a:pt x="89" y="181"/>
                        <a:pt x="30" y="181"/>
                      </a:cubicBezTo>
                      <a:cubicBezTo>
                        <a:pt x="1" y="312"/>
                        <a:pt x="0" y="457"/>
                        <a:pt x="0" y="603"/>
                      </a:cubicBezTo>
                      <a:cubicBezTo>
                        <a:pt x="59" y="603"/>
                        <a:pt x="102" y="647"/>
                        <a:pt x="102" y="705"/>
                      </a:cubicBezTo>
                      <a:cubicBezTo>
                        <a:pt x="102" y="719"/>
                        <a:pt x="102" y="719"/>
                        <a:pt x="102" y="719"/>
                      </a:cubicBezTo>
                      <a:cubicBezTo>
                        <a:pt x="162" y="737"/>
                        <a:pt x="222" y="752"/>
                        <a:pt x="286" y="7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3" name="Freeform 32">
                  <a:extLst>
                    <a:ext uri="{FF2B5EF4-FFF2-40B4-BE49-F238E27FC236}">
                      <a16:creationId xmlns:a16="http://schemas.microsoft.com/office/drawing/2014/main" id="{44F93228-5C5C-C447-BFA2-3AFA06A38970}"/>
                    </a:ext>
                  </a:extLst>
                </p:cNvPr>
                <p:cNvSpPr>
                  <a:spLocks/>
                </p:cNvSpPr>
                <p:nvPr/>
              </p:nvSpPr>
              <p:spPr bwMode="auto">
                <a:xfrm>
                  <a:off x="6067426" y="5478463"/>
                  <a:ext cx="28575" cy="88900"/>
                </a:xfrm>
                <a:custGeom>
                  <a:avLst/>
                  <a:gdLst>
                    <a:gd name="T0" fmla="*/ 88 w 102"/>
                    <a:gd name="T1" fmla="*/ 145 h 320"/>
                    <a:gd name="T2" fmla="*/ 102 w 102"/>
                    <a:gd name="T3" fmla="*/ 102 h 320"/>
                    <a:gd name="T4" fmla="*/ 15 w 102"/>
                    <a:gd name="T5" fmla="*/ 0 h 320"/>
                    <a:gd name="T6" fmla="*/ 29 w 102"/>
                    <a:gd name="T7" fmla="*/ 320 h 320"/>
                    <a:gd name="T8" fmla="*/ 102 w 102"/>
                    <a:gd name="T9" fmla="*/ 218 h 320"/>
                    <a:gd name="T10" fmla="*/ 88 w 102"/>
                    <a:gd name="T11" fmla="*/ 145 h 320"/>
                  </a:gdLst>
                  <a:ahLst/>
                  <a:cxnLst>
                    <a:cxn ang="0">
                      <a:pos x="T0" y="T1"/>
                    </a:cxn>
                    <a:cxn ang="0">
                      <a:pos x="T2" y="T3"/>
                    </a:cxn>
                    <a:cxn ang="0">
                      <a:pos x="T4" y="T5"/>
                    </a:cxn>
                    <a:cxn ang="0">
                      <a:pos x="T6" y="T7"/>
                    </a:cxn>
                    <a:cxn ang="0">
                      <a:pos x="T8" y="T9"/>
                    </a:cxn>
                    <a:cxn ang="0">
                      <a:pos x="T10" y="T11"/>
                    </a:cxn>
                  </a:cxnLst>
                  <a:rect l="0" t="0" r="r" b="b"/>
                  <a:pathLst>
                    <a:path w="102" h="320">
                      <a:moveTo>
                        <a:pt x="88" y="145"/>
                      </a:moveTo>
                      <a:cubicBezTo>
                        <a:pt x="88" y="131"/>
                        <a:pt x="88" y="116"/>
                        <a:pt x="102" y="102"/>
                      </a:cubicBezTo>
                      <a:cubicBezTo>
                        <a:pt x="73" y="73"/>
                        <a:pt x="44" y="44"/>
                        <a:pt x="15" y="0"/>
                      </a:cubicBezTo>
                      <a:cubicBezTo>
                        <a:pt x="0" y="116"/>
                        <a:pt x="0" y="218"/>
                        <a:pt x="29" y="320"/>
                      </a:cubicBezTo>
                      <a:cubicBezTo>
                        <a:pt x="59" y="276"/>
                        <a:pt x="73" y="247"/>
                        <a:pt x="102" y="218"/>
                      </a:cubicBezTo>
                      <a:cubicBezTo>
                        <a:pt x="88" y="189"/>
                        <a:pt x="88" y="174"/>
                        <a:pt x="88" y="1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4" name="Freeform 33">
                  <a:extLst>
                    <a:ext uri="{FF2B5EF4-FFF2-40B4-BE49-F238E27FC236}">
                      <a16:creationId xmlns:a16="http://schemas.microsoft.com/office/drawing/2014/main" id="{48CF6FDC-2C65-624B-8A53-C03D1949723F}"/>
                    </a:ext>
                  </a:extLst>
                </p:cNvPr>
                <p:cNvSpPr>
                  <a:spLocks/>
                </p:cNvSpPr>
                <p:nvPr/>
              </p:nvSpPr>
              <p:spPr bwMode="auto">
                <a:xfrm>
                  <a:off x="6253163" y="5610225"/>
                  <a:ext cx="66675" cy="76200"/>
                </a:xfrm>
                <a:custGeom>
                  <a:avLst/>
                  <a:gdLst>
                    <a:gd name="T0" fmla="*/ 241 w 241"/>
                    <a:gd name="T1" fmla="*/ 49 h 276"/>
                    <a:gd name="T2" fmla="*/ 44 w 241"/>
                    <a:gd name="T3" fmla="*/ 0 h 276"/>
                    <a:gd name="T4" fmla="*/ 0 w 241"/>
                    <a:gd name="T5" fmla="*/ 29 h 276"/>
                    <a:gd name="T6" fmla="*/ 88 w 241"/>
                    <a:gd name="T7" fmla="*/ 276 h 276"/>
                    <a:gd name="T8" fmla="*/ 241 w 241"/>
                    <a:gd name="T9" fmla="*/ 249 h 276"/>
                    <a:gd name="T10" fmla="*/ 241 w 241"/>
                    <a:gd name="T11" fmla="*/ 49 h 276"/>
                  </a:gdLst>
                  <a:ahLst/>
                  <a:cxnLst>
                    <a:cxn ang="0">
                      <a:pos x="T0" y="T1"/>
                    </a:cxn>
                    <a:cxn ang="0">
                      <a:pos x="T2" y="T3"/>
                    </a:cxn>
                    <a:cxn ang="0">
                      <a:pos x="T4" y="T5"/>
                    </a:cxn>
                    <a:cxn ang="0">
                      <a:pos x="T6" y="T7"/>
                    </a:cxn>
                    <a:cxn ang="0">
                      <a:pos x="T8" y="T9"/>
                    </a:cxn>
                    <a:cxn ang="0">
                      <a:pos x="T10" y="T11"/>
                    </a:cxn>
                  </a:cxnLst>
                  <a:rect l="0" t="0" r="r" b="b"/>
                  <a:pathLst>
                    <a:path w="241" h="276">
                      <a:moveTo>
                        <a:pt x="241" y="49"/>
                      </a:moveTo>
                      <a:cubicBezTo>
                        <a:pt x="157" y="34"/>
                        <a:pt x="90" y="15"/>
                        <a:pt x="44" y="0"/>
                      </a:cubicBezTo>
                      <a:cubicBezTo>
                        <a:pt x="29" y="15"/>
                        <a:pt x="14" y="29"/>
                        <a:pt x="0" y="29"/>
                      </a:cubicBezTo>
                      <a:cubicBezTo>
                        <a:pt x="29" y="131"/>
                        <a:pt x="59" y="218"/>
                        <a:pt x="88" y="276"/>
                      </a:cubicBezTo>
                      <a:cubicBezTo>
                        <a:pt x="144" y="272"/>
                        <a:pt x="193" y="263"/>
                        <a:pt x="241" y="249"/>
                      </a:cubicBezTo>
                      <a:lnTo>
                        <a:pt x="241"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75" name="Freeform 34">
                  <a:extLst>
                    <a:ext uri="{FF2B5EF4-FFF2-40B4-BE49-F238E27FC236}">
                      <a16:creationId xmlns:a16="http://schemas.microsoft.com/office/drawing/2014/main" id="{52762ECE-9DFE-8B43-87E1-FDEDE223B036}"/>
                    </a:ext>
                  </a:extLst>
                </p:cNvPr>
                <p:cNvSpPr>
                  <a:spLocks/>
                </p:cNvSpPr>
                <p:nvPr/>
              </p:nvSpPr>
              <p:spPr bwMode="auto">
                <a:xfrm>
                  <a:off x="6080125" y="5541963"/>
                  <a:ext cx="185737" cy="149225"/>
                </a:xfrm>
                <a:custGeom>
                  <a:avLst/>
                  <a:gdLst>
                    <a:gd name="T0" fmla="*/ 468 w 673"/>
                    <a:gd name="T1" fmla="*/ 189 h 539"/>
                    <a:gd name="T2" fmla="*/ 483 w 673"/>
                    <a:gd name="T3" fmla="*/ 160 h 539"/>
                    <a:gd name="T4" fmla="*/ 205 w 673"/>
                    <a:gd name="T5" fmla="*/ 0 h 539"/>
                    <a:gd name="T6" fmla="*/ 146 w 673"/>
                    <a:gd name="T7" fmla="*/ 29 h 539"/>
                    <a:gd name="T8" fmla="*/ 88 w 673"/>
                    <a:gd name="T9" fmla="*/ 14 h 539"/>
                    <a:gd name="T10" fmla="*/ 0 w 673"/>
                    <a:gd name="T11" fmla="*/ 145 h 539"/>
                    <a:gd name="T12" fmla="*/ 146 w 673"/>
                    <a:gd name="T13" fmla="*/ 422 h 539"/>
                    <a:gd name="T14" fmla="*/ 600 w 673"/>
                    <a:gd name="T15" fmla="*/ 539 h 539"/>
                    <a:gd name="T16" fmla="*/ 673 w 673"/>
                    <a:gd name="T17" fmla="*/ 539 h 539"/>
                    <a:gd name="T18" fmla="*/ 586 w 673"/>
                    <a:gd name="T19" fmla="*/ 291 h 539"/>
                    <a:gd name="T20" fmla="*/ 468 w 673"/>
                    <a:gd name="T21"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3" h="539">
                      <a:moveTo>
                        <a:pt x="468" y="189"/>
                      </a:moveTo>
                      <a:cubicBezTo>
                        <a:pt x="468" y="174"/>
                        <a:pt x="483" y="174"/>
                        <a:pt x="483" y="160"/>
                      </a:cubicBezTo>
                      <a:cubicBezTo>
                        <a:pt x="381" y="116"/>
                        <a:pt x="293" y="72"/>
                        <a:pt x="205" y="0"/>
                      </a:cubicBezTo>
                      <a:cubicBezTo>
                        <a:pt x="190" y="14"/>
                        <a:pt x="176" y="29"/>
                        <a:pt x="146" y="29"/>
                      </a:cubicBezTo>
                      <a:cubicBezTo>
                        <a:pt x="132" y="29"/>
                        <a:pt x="102" y="14"/>
                        <a:pt x="88" y="14"/>
                      </a:cubicBezTo>
                      <a:cubicBezTo>
                        <a:pt x="58" y="43"/>
                        <a:pt x="29" y="87"/>
                        <a:pt x="0" y="145"/>
                      </a:cubicBezTo>
                      <a:cubicBezTo>
                        <a:pt x="29" y="232"/>
                        <a:pt x="73" y="335"/>
                        <a:pt x="146" y="422"/>
                      </a:cubicBezTo>
                      <a:cubicBezTo>
                        <a:pt x="322" y="509"/>
                        <a:pt x="512" y="539"/>
                        <a:pt x="600" y="539"/>
                      </a:cubicBezTo>
                      <a:cubicBezTo>
                        <a:pt x="629" y="539"/>
                        <a:pt x="659" y="539"/>
                        <a:pt x="673" y="539"/>
                      </a:cubicBezTo>
                      <a:cubicBezTo>
                        <a:pt x="644" y="451"/>
                        <a:pt x="615" y="364"/>
                        <a:pt x="586" y="291"/>
                      </a:cubicBezTo>
                      <a:cubicBezTo>
                        <a:pt x="527" y="291"/>
                        <a:pt x="468" y="247"/>
                        <a:pt x="468" y="18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grpSp>
      <p:grpSp>
        <p:nvGrpSpPr>
          <p:cNvPr id="78" name="Group 16">
            <a:extLst>
              <a:ext uri="{FF2B5EF4-FFF2-40B4-BE49-F238E27FC236}">
                <a16:creationId xmlns:a16="http://schemas.microsoft.com/office/drawing/2014/main" id="{B11B81E3-41C6-F94D-BD28-5892005D7B7F}"/>
              </a:ext>
            </a:extLst>
          </p:cNvPr>
          <p:cNvGrpSpPr>
            <a:grpSpLocks noChangeAspect="1"/>
          </p:cNvGrpSpPr>
          <p:nvPr/>
        </p:nvGrpSpPr>
        <p:grpSpPr>
          <a:xfrm>
            <a:off x="6367262" y="2060292"/>
            <a:ext cx="228600" cy="231877"/>
            <a:chOff x="200347" y="3780388"/>
            <a:chExt cx="288472" cy="284989"/>
          </a:xfrm>
        </p:grpSpPr>
        <p:grpSp>
          <p:nvGrpSpPr>
            <p:cNvPr id="79" name="Group 263">
              <a:extLst>
                <a:ext uri="{FF2B5EF4-FFF2-40B4-BE49-F238E27FC236}">
                  <a16:creationId xmlns:a16="http://schemas.microsoft.com/office/drawing/2014/main" id="{8CD13B64-1D2E-214B-8894-A9EB857982C6}"/>
                </a:ext>
              </a:extLst>
            </p:cNvPr>
            <p:cNvGrpSpPr>
              <a:grpSpLocks noChangeAspect="1"/>
            </p:cNvGrpSpPr>
            <p:nvPr/>
          </p:nvGrpSpPr>
          <p:grpSpPr>
            <a:xfrm>
              <a:off x="200347" y="3780388"/>
              <a:ext cx="288472" cy="284989"/>
              <a:chOff x="2632787" y="1629410"/>
              <a:chExt cx="1817884" cy="1795938"/>
            </a:xfrm>
          </p:grpSpPr>
          <p:sp>
            <p:nvSpPr>
              <p:cNvPr id="88" name="Chord 265">
                <a:extLst>
                  <a:ext uri="{FF2B5EF4-FFF2-40B4-BE49-F238E27FC236}">
                    <a16:creationId xmlns:a16="http://schemas.microsoft.com/office/drawing/2014/main" id="{261419DC-C018-1B4B-9928-997CE913C79C}"/>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89" name="Chord 266">
                <a:extLst>
                  <a:ext uri="{FF2B5EF4-FFF2-40B4-BE49-F238E27FC236}">
                    <a16:creationId xmlns:a16="http://schemas.microsoft.com/office/drawing/2014/main" id="{BDCD9C6D-B0AC-2E43-A029-865A76347AF0}"/>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80" name="Group 174">
              <a:extLst>
                <a:ext uri="{FF2B5EF4-FFF2-40B4-BE49-F238E27FC236}">
                  <a16:creationId xmlns:a16="http://schemas.microsoft.com/office/drawing/2014/main" id="{BF38A56E-68DB-4A4A-98D7-14E6B78BBADD}"/>
                </a:ext>
              </a:extLst>
            </p:cNvPr>
            <p:cNvGrpSpPr>
              <a:grpSpLocks noChangeAspect="1"/>
            </p:cNvGrpSpPr>
            <p:nvPr/>
          </p:nvGrpSpPr>
          <p:grpSpPr>
            <a:xfrm>
              <a:off x="249801" y="3872427"/>
              <a:ext cx="184469" cy="124097"/>
              <a:chOff x="1011238" y="5345113"/>
              <a:chExt cx="611188" cy="411163"/>
            </a:xfrm>
          </p:grpSpPr>
          <p:sp>
            <p:nvSpPr>
              <p:cNvPr id="81" name="Freeform 16">
                <a:extLst>
                  <a:ext uri="{FF2B5EF4-FFF2-40B4-BE49-F238E27FC236}">
                    <a16:creationId xmlns:a16="http://schemas.microsoft.com/office/drawing/2014/main" id="{982B72D9-E7D7-D64E-8709-5B2E590F52D5}"/>
                  </a:ext>
                </a:extLst>
              </p:cNvPr>
              <p:cNvSpPr>
                <a:spLocks noEditPoints="1"/>
              </p:cNvSpPr>
              <p:nvPr/>
            </p:nvSpPr>
            <p:spPr bwMode="auto">
              <a:xfrm>
                <a:off x="1011238" y="5345113"/>
                <a:ext cx="611188" cy="411163"/>
              </a:xfrm>
              <a:custGeom>
                <a:avLst/>
                <a:gdLst>
                  <a:gd name="T0" fmla="*/ 351 w 364"/>
                  <a:gd name="T1" fmla="*/ 0 h 244"/>
                  <a:gd name="T2" fmla="*/ 16 w 364"/>
                  <a:gd name="T3" fmla="*/ 0 h 244"/>
                  <a:gd name="T4" fmla="*/ 0 w 364"/>
                  <a:gd name="T5" fmla="*/ 16 h 244"/>
                  <a:gd name="T6" fmla="*/ 0 w 364"/>
                  <a:gd name="T7" fmla="*/ 228 h 244"/>
                  <a:gd name="T8" fmla="*/ 16 w 364"/>
                  <a:gd name="T9" fmla="*/ 244 h 244"/>
                  <a:gd name="T10" fmla="*/ 351 w 364"/>
                  <a:gd name="T11" fmla="*/ 244 h 244"/>
                  <a:gd name="T12" fmla="*/ 364 w 364"/>
                  <a:gd name="T13" fmla="*/ 228 h 244"/>
                  <a:gd name="T14" fmla="*/ 364 w 364"/>
                  <a:gd name="T15" fmla="*/ 16 h 244"/>
                  <a:gd name="T16" fmla="*/ 351 w 364"/>
                  <a:gd name="T17" fmla="*/ 0 h 244"/>
                  <a:gd name="T18" fmla="*/ 324 w 364"/>
                  <a:gd name="T19" fmla="*/ 16 h 244"/>
                  <a:gd name="T20" fmla="*/ 335 w 364"/>
                  <a:gd name="T21" fmla="*/ 28 h 244"/>
                  <a:gd name="T22" fmla="*/ 324 w 364"/>
                  <a:gd name="T23" fmla="*/ 39 h 244"/>
                  <a:gd name="T24" fmla="*/ 312 w 364"/>
                  <a:gd name="T25" fmla="*/ 28 h 244"/>
                  <a:gd name="T26" fmla="*/ 324 w 364"/>
                  <a:gd name="T27" fmla="*/ 16 h 244"/>
                  <a:gd name="T28" fmla="*/ 286 w 364"/>
                  <a:gd name="T29" fmla="*/ 16 h 244"/>
                  <a:gd name="T30" fmla="*/ 297 w 364"/>
                  <a:gd name="T31" fmla="*/ 28 h 244"/>
                  <a:gd name="T32" fmla="*/ 286 w 364"/>
                  <a:gd name="T33" fmla="*/ 39 h 244"/>
                  <a:gd name="T34" fmla="*/ 274 w 364"/>
                  <a:gd name="T35" fmla="*/ 28 h 244"/>
                  <a:gd name="T36" fmla="*/ 286 w 364"/>
                  <a:gd name="T37" fmla="*/ 16 h 244"/>
                  <a:gd name="T38" fmla="*/ 248 w 364"/>
                  <a:gd name="T39" fmla="*/ 16 h 244"/>
                  <a:gd name="T40" fmla="*/ 259 w 364"/>
                  <a:gd name="T41" fmla="*/ 28 h 244"/>
                  <a:gd name="T42" fmla="*/ 248 w 364"/>
                  <a:gd name="T43" fmla="*/ 39 h 244"/>
                  <a:gd name="T44" fmla="*/ 236 w 364"/>
                  <a:gd name="T45" fmla="*/ 28 h 244"/>
                  <a:gd name="T46" fmla="*/ 248 w 364"/>
                  <a:gd name="T47" fmla="*/ 16 h 244"/>
                  <a:gd name="T48" fmla="*/ 336 w 364"/>
                  <a:gd name="T49" fmla="*/ 212 h 244"/>
                  <a:gd name="T50" fmla="*/ 32 w 364"/>
                  <a:gd name="T51" fmla="*/ 212 h 244"/>
                  <a:gd name="T52" fmla="*/ 32 w 364"/>
                  <a:gd name="T53" fmla="*/ 52 h 244"/>
                  <a:gd name="T54" fmla="*/ 336 w 364"/>
                  <a:gd name="T55" fmla="*/ 52 h 244"/>
                  <a:gd name="T56" fmla="*/ 336 w 364"/>
                  <a:gd name="T57"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4">
                    <a:moveTo>
                      <a:pt x="351" y="0"/>
                    </a:moveTo>
                    <a:cubicBezTo>
                      <a:pt x="16" y="0"/>
                      <a:pt x="16" y="0"/>
                      <a:pt x="16" y="0"/>
                    </a:cubicBezTo>
                    <a:cubicBezTo>
                      <a:pt x="8" y="0"/>
                      <a:pt x="0" y="8"/>
                      <a:pt x="0" y="16"/>
                    </a:cubicBezTo>
                    <a:cubicBezTo>
                      <a:pt x="0" y="228"/>
                      <a:pt x="0" y="228"/>
                      <a:pt x="0" y="228"/>
                    </a:cubicBezTo>
                    <a:cubicBezTo>
                      <a:pt x="0" y="237"/>
                      <a:pt x="8" y="244"/>
                      <a:pt x="16" y="244"/>
                    </a:cubicBezTo>
                    <a:cubicBezTo>
                      <a:pt x="351" y="244"/>
                      <a:pt x="351" y="244"/>
                      <a:pt x="351" y="244"/>
                    </a:cubicBezTo>
                    <a:cubicBezTo>
                      <a:pt x="359" y="244"/>
                      <a:pt x="364" y="237"/>
                      <a:pt x="364" y="228"/>
                    </a:cubicBezTo>
                    <a:cubicBezTo>
                      <a:pt x="364" y="16"/>
                      <a:pt x="364" y="16"/>
                      <a:pt x="364" y="16"/>
                    </a:cubicBezTo>
                    <a:cubicBezTo>
                      <a:pt x="364" y="8"/>
                      <a:pt x="359" y="0"/>
                      <a:pt x="351" y="0"/>
                    </a:cubicBezTo>
                    <a:close/>
                    <a:moveTo>
                      <a:pt x="324" y="16"/>
                    </a:moveTo>
                    <a:cubicBezTo>
                      <a:pt x="330" y="16"/>
                      <a:pt x="335" y="21"/>
                      <a:pt x="335" y="28"/>
                    </a:cubicBezTo>
                    <a:cubicBezTo>
                      <a:pt x="335" y="34"/>
                      <a:pt x="330" y="39"/>
                      <a:pt x="324" y="39"/>
                    </a:cubicBezTo>
                    <a:cubicBezTo>
                      <a:pt x="317" y="39"/>
                      <a:pt x="312" y="34"/>
                      <a:pt x="312" y="28"/>
                    </a:cubicBezTo>
                    <a:cubicBezTo>
                      <a:pt x="312" y="21"/>
                      <a:pt x="317" y="16"/>
                      <a:pt x="324" y="16"/>
                    </a:cubicBezTo>
                    <a:close/>
                    <a:moveTo>
                      <a:pt x="286" y="16"/>
                    </a:moveTo>
                    <a:cubicBezTo>
                      <a:pt x="292" y="16"/>
                      <a:pt x="297" y="21"/>
                      <a:pt x="297" y="28"/>
                    </a:cubicBezTo>
                    <a:cubicBezTo>
                      <a:pt x="297" y="34"/>
                      <a:pt x="292" y="39"/>
                      <a:pt x="286" y="39"/>
                    </a:cubicBezTo>
                    <a:cubicBezTo>
                      <a:pt x="280" y="39"/>
                      <a:pt x="274" y="34"/>
                      <a:pt x="274" y="28"/>
                    </a:cubicBezTo>
                    <a:cubicBezTo>
                      <a:pt x="274" y="21"/>
                      <a:pt x="280" y="16"/>
                      <a:pt x="286" y="16"/>
                    </a:cubicBezTo>
                    <a:close/>
                    <a:moveTo>
                      <a:pt x="248" y="16"/>
                    </a:moveTo>
                    <a:cubicBezTo>
                      <a:pt x="254" y="16"/>
                      <a:pt x="259" y="21"/>
                      <a:pt x="259" y="28"/>
                    </a:cubicBezTo>
                    <a:cubicBezTo>
                      <a:pt x="259" y="34"/>
                      <a:pt x="254" y="39"/>
                      <a:pt x="248" y="39"/>
                    </a:cubicBezTo>
                    <a:cubicBezTo>
                      <a:pt x="242" y="39"/>
                      <a:pt x="236" y="34"/>
                      <a:pt x="236" y="28"/>
                    </a:cubicBezTo>
                    <a:cubicBezTo>
                      <a:pt x="236" y="21"/>
                      <a:pt x="242" y="16"/>
                      <a:pt x="248" y="16"/>
                    </a:cubicBezTo>
                    <a:close/>
                    <a:moveTo>
                      <a:pt x="336" y="212"/>
                    </a:moveTo>
                    <a:cubicBezTo>
                      <a:pt x="32" y="212"/>
                      <a:pt x="32" y="212"/>
                      <a:pt x="32" y="212"/>
                    </a:cubicBezTo>
                    <a:cubicBezTo>
                      <a:pt x="32" y="52"/>
                      <a:pt x="32" y="52"/>
                      <a:pt x="32" y="52"/>
                    </a:cubicBezTo>
                    <a:cubicBezTo>
                      <a:pt x="336" y="52"/>
                      <a:pt x="336" y="52"/>
                      <a:pt x="336" y="52"/>
                    </a:cubicBezTo>
                    <a:lnTo>
                      <a:pt x="336"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2" name="Freeform 17">
                <a:extLst>
                  <a:ext uri="{FF2B5EF4-FFF2-40B4-BE49-F238E27FC236}">
                    <a16:creationId xmlns:a16="http://schemas.microsoft.com/office/drawing/2014/main" id="{E141B49C-5A4F-DA45-8B92-C52520DD384E}"/>
                  </a:ext>
                </a:extLst>
              </p:cNvPr>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rgbClr val="4E4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3" name="Freeform 18">
                <a:extLst>
                  <a:ext uri="{FF2B5EF4-FFF2-40B4-BE49-F238E27FC236}">
                    <a16:creationId xmlns:a16="http://schemas.microsoft.com/office/drawing/2014/main" id="{7434EE02-13CF-A94B-BC73-66924D86FCCB}"/>
                  </a:ext>
                </a:extLst>
              </p:cNvPr>
              <p:cNvSpPr>
                <a:spLocks/>
              </p:cNvSpPr>
              <p:nvPr/>
            </p:nvSpPr>
            <p:spPr bwMode="auto">
              <a:xfrm>
                <a:off x="1273176" y="5480050"/>
                <a:ext cx="68263" cy="182563"/>
              </a:xfrm>
              <a:custGeom>
                <a:avLst/>
                <a:gdLst>
                  <a:gd name="T0" fmla="*/ 43 w 43"/>
                  <a:gd name="T1" fmla="*/ 0 h 115"/>
                  <a:gd name="T2" fmla="*/ 28 w 43"/>
                  <a:gd name="T3" fmla="*/ 0 h 115"/>
                  <a:gd name="T4" fmla="*/ 0 w 43"/>
                  <a:gd name="T5" fmla="*/ 115 h 115"/>
                  <a:gd name="T6" fmla="*/ 16 w 43"/>
                  <a:gd name="T7" fmla="*/ 115 h 115"/>
                  <a:gd name="T8" fmla="*/ 43 w 43"/>
                  <a:gd name="T9" fmla="*/ 0 h 115"/>
                </a:gdLst>
                <a:ahLst/>
                <a:cxnLst>
                  <a:cxn ang="0">
                    <a:pos x="T0" y="T1"/>
                  </a:cxn>
                  <a:cxn ang="0">
                    <a:pos x="T2" y="T3"/>
                  </a:cxn>
                  <a:cxn ang="0">
                    <a:pos x="T4" y="T5"/>
                  </a:cxn>
                  <a:cxn ang="0">
                    <a:pos x="T6" y="T7"/>
                  </a:cxn>
                  <a:cxn ang="0">
                    <a:pos x="T8" y="T9"/>
                  </a:cxn>
                </a:cxnLst>
                <a:rect l="0" t="0" r="r" b="b"/>
                <a:pathLst>
                  <a:path w="43" h="115">
                    <a:moveTo>
                      <a:pt x="43" y="0"/>
                    </a:moveTo>
                    <a:lnTo>
                      <a:pt x="28" y="0"/>
                    </a:lnTo>
                    <a:lnTo>
                      <a:pt x="0" y="115"/>
                    </a:lnTo>
                    <a:lnTo>
                      <a:pt x="16" y="115"/>
                    </a:lnTo>
                    <a:lnTo>
                      <a:pt x="43" y="0"/>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4" name="Freeform 19">
                <a:extLst>
                  <a:ext uri="{FF2B5EF4-FFF2-40B4-BE49-F238E27FC236}">
                    <a16:creationId xmlns:a16="http://schemas.microsoft.com/office/drawing/2014/main" id="{7B578E6A-20C3-6044-8590-BE39C80BF216}"/>
                  </a:ext>
                </a:extLst>
              </p:cNvPr>
              <p:cNvSpPr>
                <a:spLocks/>
              </p:cNvSpPr>
              <p:nvPr/>
            </p:nvSpPr>
            <p:spPr bwMode="auto">
              <a:xfrm>
                <a:off x="1354138" y="5507038"/>
                <a:ext cx="114300" cy="131763"/>
              </a:xfrm>
              <a:custGeom>
                <a:avLst/>
                <a:gdLst>
                  <a:gd name="T0" fmla="*/ 72 w 72"/>
                  <a:gd name="T1" fmla="*/ 32 h 83"/>
                  <a:gd name="T2" fmla="*/ 0 w 72"/>
                  <a:gd name="T3" fmla="*/ 0 h 83"/>
                  <a:gd name="T4" fmla="*/ 0 w 72"/>
                  <a:gd name="T5" fmla="*/ 21 h 83"/>
                  <a:gd name="T6" fmla="*/ 52 w 72"/>
                  <a:gd name="T7" fmla="*/ 41 h 83"/>
                  <a:gd name="T8" fmla="*/ 0 w 72"/>
                  <a:gd name="T9" fmla="*/ 61 h 83"/>
                  <a:gd name="T10" fmla="*/ 0 w 72"/>
                  <a:gd name="T11" fmla="*/ 83 h 83"/>
                  <a:gd name="T12" fmla="*/ 72 w 72"/>
                  <a:gd name="T13" fmla="*/ 50 h 83"/>
                  <a:gd name="T14" fmla="*/ 72 w 72"/>
                  <a:gd name="T15" fmla="*/ 3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32"/>
                    </a:moveTo>
                    <a:lnTo>
                      <a:pt x="0" y="0"/>
                    </a:lnTo>
                    <a:lnTo>
                      <a:pt x="0" y="21"/>
                    </a:lnTo>
                    <a:lnTo>
                      <a:pt x="52" y="41"/>
                    </a:lnTo>
                    <a:lnTo>
                      <a:pt x="0" y="61"/>
                    </a:lnTo>
                    <a:lnTo>
                      <a:pt x="0" y="83"/>
                    </a:lnTo>
                    <a:lnTo>
                      <a:pt x="72" y="50"/>
                    </a:lnTo>
                    <a:lnTo>
                      <a:pt x="72" y="32"/>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5" name="Freeform 20">
                <a:extLst>
                  <a:ext uri="{FF2B5EF4-FFF2-40B4-BE49-F238E27FC236}">
                    <a16:creationId xmlns:a16="http://schemas.microsoft.com/office/drawing/2014/main" id="{2784A438-0D35-784C-A22C-C2068E153110}"/>
                  </a:ext>
                </a:extLst>
              </p:cNvPr>
              <p:cNvSpPr>
                <a:spLocks/>
              </p:cNvSpPr>
              <p:nvPr/>
            </p:nvSpPr>
            <p:spPr bwMode="auto">
              <a:xfrm>
                <a:off x="1011238" y="5345113"/>
                <a:ext cx="301625" cy="411163"/>
              </a:xfrm>
              <a:custGeom>
                <a:avLst/>
                <a:gdLst>
                  <a:gd name="T0" fmla="*/ 180 w 180"/>
                  <a:gd name="T1" fmla="*/ 212 h 244"/>
                  <a:gd name="T2" fmla="*/ 32 w 180"/>
                  <a:gd name="T3" fmla="*/ 212 h 244"/>
                  <a:gd name="T4" fmla="*/ 32 w 180"/>
                  <a:gd name="T5" fmla="*/ 52 h 244"/>
                  <a:gd name="T6" fmla="*/ 180 w 180"/>
                  <a:gd name="T7" fmla="*/ 52 h 244"/>
                  <a:gd name="T8" fmla="*/ 180 w 180"/>
                  <a:gd name="T9" fmla="*/ 0 h 244"/>
                  <a:gd name="T10" fmla="*/ 16 w 180"/>
                  <a:gd name="T11" fmla="*/ 0 h 244"/>
                  <a:gd name="T12" fmla="*/ 0 w 180"/>
                  <a:gd name="T13" fmla="*/ 16 h 244"/>
                  <a:gd name="T14" fmla="*/ 0 w 180"/>
                  <a:gd name="T15" fmla="*/ 228 h 244"/>
                  <a:gd name="T16" fmla="*/ 16 w 180"/>
                  <a:gd name="T17" fmla="*/ 244 h 244"/>
                  <a:gd name="T18" fmla="*/ 180 w 180"/>
                  <a:gd name="T19" fmla="*/ 244 h 244"/>
                  <a:gd name="T20" fmla="*/ 180 w 180"/>
                  <a:gd name="T21"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44">
                    <a:moveTo>
                      <a:pt x="180" y="212"/>
                    </a:moveTo>
                    <a:cubicBezTo>
                      <a:pt x="32" y="212"/>
                      <a:pt x="32" y="212"/>
                      <a:pt x="32" y="212"/>
                    </a:cubicBezTo>
                    <a:cubicBezTo>
                      <a:pt x="32" y="52"/>
                      <a:pt x="32" y="52"/>
                      <a:pt x="32" y="52"/>
                    </a:cubicBezTo>
                    <a:cubicBezTo>
                      <a:pt x="180" y="52"/>
                      <a:pt x="180" y="52"/>
                      <a:pt x="180" y="52"/>
                    </a:cubicBezTo>
                    <a:cubicBezTo>
                      <a:pt x="180" y="0"/>
                      <a:pt x="180" y="0"/>
                      <a:pt x="180" y="0"/>
                    </a:cubicBezTo>
                    <a:cubicBezTo>
                      <a:pt x="16" y="0"/>
                      <a:pt x="16" y="0"/>
                      <a:pt x="16" y="0"/>
                    </a:cubicBezTo>
                    <a:cubicBezTo>
                      <a:pt x="8" y="0"/>
                      <a:pt x="0" y="8"/>
                      <a:pt x="0" y="16"/>
                    </a:cubicBezTo>
                    <a:cubicBezTo>
                      <a:pt x="0" y="228"/>
                      <a:pt x="0" y="228"/>
                      <a:pt x="0" y="228"/>
                    </a:cubicBezTo>
                    <a:cubicBezTo>
                      <a:pt x="0" y="237"/>
                      <a:pt x="8" y="244"/>
                      <a:pt x="16" y="244"/>
                    </a:cubicBezTo>
                    <a:cubicBezTo>
                      <a:pt x="180" y="244"/>
                      <a:pt x="180" y="244"/>
                      <a:pt x="180" y="244"/>
                    </a:cubicBezTo>
                    <a:lnTo>
                      <a:pt x="180" y="2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6" name="Freeform 21">
                <a:extLst>
                  <a:ext uri="{FF2B5EF4-FFF2-40B4-BE49-F238E27FC236}">
                    <a16:creationId xmlns:a16="http://schemas.microsoft.com/office/drawing/2014/main" id="{B1C2BA20-A980-B149-B11B-DFBAE1F42570}"/>
                  </a:ext>
                </a:extLst>
              </p:cNvPr>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87" name="Freeform 22">
                <a:extLst>
                  <a:ext uri="{FF2B5EF4-FFF2-40B4-BE49-F238E27FC236}">
                    <a16:creationId xmlns:a16="http://schemas.microsoft.com/office/drawing/2014/main" id="{60A3990F-852C-D24E-9CD3-77522BA79E77}"/>
                  </a:ext>
                </a:extLst>
              </p:cNvPr>
              <p:cNvSpPr>
                <a:spLocks/>
              </p:cNvSpPr>
              <p:nvPr/>
            </p:nvSpPr>
            <p:spPr bwMode="auto">
              <a:xfrm>
                <a:off x="1273176" y="5480050"/>
                <a:ext cx="44450" cy="182563"/>
              </a:xfrm>
              <a:custGeom>
                <a:avLst/>
                <a:gdLst>
                  <a:gd name="T0" fmla="*/ 25 w 28"/>
                  <a:gd name="T1" fmla="*/ 0 h 115"/>
                  <a:gd name="T2" fmla="*/ 28 w 28"/>
                  <a:gd name="T3" fmla="*/ 0 h 115"/>
                  <a:gd name="T4" fmla="*/ 0 w 28"/>
                  <a:gd name="T5" fmla="*/ 115 h 115"/>
                  <a:gd name="T6" fmla="*/ 16 w 28"/>
                  <a:gd name="T7" fmla="*/ 115 h 115"/>
                  <a:gd name="T8" fmla="*/ 25 w 28"/>
                  <a:gd name="T9" fmla="*/ 65 h 115"/>
                  <a:gd name="T10" fmla="*/ 25 w 28"/>
                  <a:gd name="T11" fmla="*/ 0 h 115"/>
                </a:gdLst>
                <a:ahLst/>
                <a:cxnLst>
                  <a:cxn ang="0">
                    <a:pos x="T0" y="T1"/>
                  </a:cxn>
                  <a:cxn ang="0">
                    <a:pos x="T2" y="T3"/>
                  </a:cxn>
                  <a:cxn ang="0">
                    <a:pos x="T4" y="T5"/>
                  </a:cxn>
                  <a:cxn ang="0">
                    <a:pos x="T6" y="T7"/>
                  </a:cxn>
                  <a:cxn ang="0">
                    <a:pos x="T8" y="T9"/>
                  </a:cxn>
                  <a:cxn ang="0">
                    <a:pos x="T10" y="T11"/>
                  </a:cxn>
                </a:cxnLst>
                <a:rect l="0" t="0" r="r" b="b"/>
                <a:pathLst>
                  <a:path w="28" h="115">
                    <a:moveTo>
                      <a:pt x="25" y="0"/>
                    </a:moveTo>
                    <a:lnTo>
                      <a:pt x="28" y="0"/>
                    </a:lnTo>
                    <a:lnTo>
                      <a:pt x="0" y="115"/>
                    </a:lnTo>
                    <a:lnTo>
                      <a:pt x="16" y="115"/>
                    </a:lnTo>
                    <a:lnTo>
                      <a:pt x="25" y="65"/>
                    </a:lnTo>
                    <a:lnTo>
                      <a:pt x="25"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90" name="TextBox 175">
            <a:extLst>
              <a:ext uri="{FF2B5EF4-FFF2-40B4-BE49-F238E27FC236}">
                <a16:creationId xmlns:a16="http://schemas.microsoft.com/office/drawing/2014/main" id="{694968B0-01CD-2642-B5C3-E01AB3B1CB94}"/>
              </a:ext>
            </a:extLst>
          </p:cNvPr>
          <p:cNvSpPr txBox="1"/>
          <p:nvPr/>
        </p:nvSpPr>
        <p:spPr>
          <a:xfrm>
            <a:off x="6667590" y="2056759"/>
            <a:ext cx="1075936" cy="230812"/>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Programmation</a:t>
            </a:r>
          </a:p>
        </p:txBody>
      </p:sp>
    </p:spTree>
    <p:extLst>
      <p:ext uri="{BB962C8B-B14F-4D97-AF65-F5344CB8AC3E}">
        <p14:creationId xmlns:p14="http://schemas.microsoft.com/office/powerpoint/2010/main" val="360873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1587D-9B60-4BC4-B2F1-999AAFF40A63}"/>
              </a:ext>
            </a:extLst>
          </p:cNvPr>
          <p:cNvSpPr>
            <a:spLocks noGrp="1"/>
          </p:cNvSpPr>
          <p:nvPr>
            <p:ph type="body" sz="quarter" idx="10"/>
          </p:nvPr>
        </p:nvSpPr>
        <p:spPr>
          <a:xfrm>
            <a:off x="0" y="606331"/>
            <a:ext cx="8986210" cy="3389312"/>
          </a:xfrm>
        </p:spPr>
        <p:txBody>
          <a:bodyPr/>
          <a:lstStyle/>
          <a:p>
            <a:pPr marL="57150" indent="0">
              <a:buNone/>
            </a:pPr>
            <a:br>
              <a:rPr lang="en-GB" sz="1600" dirty="0"/>
            </a:br>
            <a:br>
              <a:rPr lang="en-GB" sz="1600" dirty="0"/>
            </a:br>
            <a:endParaRPr lang="fr-FR" sz="1600" dirty="0"/>
          </a:p>
        </p:txBody>
      </p:sp>
      <p:sp>
        <p:nvSpPr>
          <p:cNvPr id="3" name="Title 2">
            <a:extLst>
              <a:ext uri="{FF2B5EF4-FFF2-40B4-BE49-F238E27FC236}">
                <a16:creationId xmlns:a16="http://schemas.microsoft.com/office/drawing/2014/main" id="{D9E94545-056D-43A8-A6FC-269A112499D4}"/>
              </a:ext>
            </a:extLst>
          </p:cNvPr>
          <p:cNvSpPr>
            <a:spLocks noGrp="1"/>
          </p:cNvSpPr>
          <p:nvPr>
            <p:ph type="title"/>
          </p:nvPr>
        </p:nvSpPr>
        <p:spPr>
          <a:xfrm>
            <a:off x="0" y="0"/>
            <a:ext cx="8345488" cy="731837"/>
          </a:xfrm>
        </p:spPr>
        <p:txBody>
          <a:bodyPr/>
          <a:lstStyle/>
          <a:p>
            <a:r>
              <a:rPr lang="fr-FR" dirty="0"/>
              <a:t>Une équipe pour vous accompagner</a:t>
            </a:r>
          </a:p>
        </p:txBody>
      </p:sp>
      <p:graphicFrame>
        <p:nvGraphicFramePr>
          <p:cNvPr id="6" name="Tableau 5">
            <a:extLst>
              <a:ext uri="{FF2B5EF4-FFF2-40B4-BE49-F238E27FC236}">
                <a16:creationId xmlns:a16="http://schemas.microsoft.com/office/drawing/2014/main" id="{0F04D727-86B3-684E-9600-4206781BD8AD}"/>
              </a:ext>
            </a:extLst>
          </p:cNvPr>
          <p:cNvGraphicFramePr>
            <a:graphicFrameLocks noGrp="1"/>
          </p:cNvGraphicFramePr>
          <p:nvPr>
            <p:extLst>
              <p:ext uri="{D42A27DB-BD31-4B8C-83A1-F6EECF244321}">
                <p14:modId xmlns:p14="http://schemas.microsoft.com/office/powerpoint/2010/main" val="3055696744"/>
              </p:ext>
            </p:extLst>
          </p:nvPr>
        </p:nvGraphicFramePr>
        <p:xfrm>
          <a:off x="76201" y="886314"/>
          <a:ext cx="7530246" cy="2697480"/>
        </p:xfrm>
        <a:graphic>
          <a:graphicData uri="http://schemas.openxmlformats.org/drawingml/2006/table">
            <a:tbl>
              <a:tblPr firstRow="1" bandRow="1">
                <a:tableStyleId>{C083E6E3-FA7D-4D7B-A595-EF9225AFEA82}</a:tableStyleId>
              </a:tblPr>
              <a:tblGrid>
                <a:gridCol w="1466054">
                  <a:extLst>
                    <a:ext uri="{9D8B030D-6E8A-4147-A177-3AD203B41FA5}">
                      <a16:colId xmlns:a16="http://schemas.microsoft.com/office/drawing/2014/main" val="1415533299"/>
                    </a:ext>
                  </a:extLst>
                </a:gridCol>
                <a:gridCol w="2577488">
                  <a:extLst>
                    <a:ext uri="{9D8B030D-6E8A-4147-A177-3AD203B41FA5}">
                      <a16:colId xmlns:a16="http://schemas.microsoft.com/office/drawing/2014/main" val="1028666778"/>
                    </a:ext>
                  </a:extLst>
                </a:gridCol>
                <a:gridCol w="3486704">
                  <a:extLst>
                    <a:ext uri="{9D8B030D-6E8A-4147-A177-3AD203B41FA5}">
                      <a16:colId xmlns:a16="http://schemas.microsoft.com/office/drawing/2014/main" val="73799489"/>
                    </a:ext>
                  </a:extLst>
                </a:gridCol>
              </a:tblGrid>
              <a:tr h="590866">
                <a:tc>
                  <a:txBody>
                    <a:bodyPr/>
                    <a:lstStyle/>
                    <a:p>
                      <a:r>
                        <a:rPr lang="en-US" sz="1100" b="1" dirty="0"/>
                        <a:t>Eric </a:t>
                      </a:r>
                      <a:r>
                        <a:rPr lang="en-US" sz="1100" b="1" dirty="0" err="1"/>
                        <a:t>Deschaintre</a:t>
                      </a:r>
                      <a:endParaRPr lang="en-US" sz="1100" b="1" dirty="0"/>
                    </a:p>
                  </a:txBody>
                  <a:tcPr/>
                </a:tc>
                <a:tc>
                  <a:txBody>
                    <a:bodyPr/>
                    <a:lstStyle/>
                    <a:p>
                      <a:r>
                        <a:rPr lang="fr-FR" sz="800" b="1" i="1" dirty="0"/>
                        <a:t>IA-IPR Economie Gestion Académie de Strasbourg</a:t>
                      </a:r>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899144">
                <a:tc>
                  <a:txBody>
                    <a:bodyPr/>
                    <a:lstStyle/>
                    <a:p>
                      <a:r>
                        <a:rPr lang="en-US" sz="1100" b="1" dirty="0"/>
                        <a:t>Valérie Martinez</a:t>
                      </a:r>
                    </a:p>
                  </a:txBody>
                  <a:tcPr/>
                </a:tc>
                <a:tc>
                  <a:txBody>
                    <a:bodyPr/>
                    <a:lstStyle/>
                    <a:p>
                      <a:r>
                        <a:rPr lang="fr-FR" sz="800" b="1" i="1" dirty="0"/>
                        <a:t>BTS SIO - Enseignante SISR Lycée du Grand Nouméa </a:t>
                      </a:r>
                      <a:br>
                        <a:rPr lang="fr-FR" sz="800" b="1" i="1" dirty="0"/>
                      </a:br>
                      <a:r>
                        <a:rPr lang="fr-FR" sz="800" b="1" i="1" dirty="0"/>
                        <a:t>Instructrice ITC CERTA</a:t>
                      </a:r>
                    </a:p>
                    <a:p>
                      <a:r>
                        <a:rPr lang="fr-FR" sz="800" b="1" i="1" dirty="0"/>
                        <a:t>Référente Partenariat Cisco-</a:t>
                      </a:r>
                      <a:r>
                        <a:rPr lang="fr-FR" sz="800" b="1" i="1" dirty="0" err="1"/>
                        <a:t>Certa</a:t>
                      </a:r>
                      <a:endParaRPr lang="fr-FR" sz="800" b="1" i="1" dirty="0"/>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r h="783539">
                <a:tc>
                  <a:txBody>
                    <a:bodyPr/>
                    <a:lstStyle/>
                    <a:p>
                      <a:r>
                        <a:rPr lang="en-US" sz="1100" b="1" dirty="0"/>
                        <a:t>Pascal </a:t>
                      </a:r>
                      <a:r>
                        <a:rPr lang="en-US" sz="1100" b="1" dirty="0" err="1"/>
                        <a:t>Moussier</a:t>
                      </a:r>
                      <a:endParaRPr lang="en-US" sz="1100" b="1" dirty="0"/>
                    </a:p>
                  </a:txBody>
                  <a:tcPr/>
                </a:tc>
                <a:tc>
                  <a:txBody>
                    <a:bodyPr/>
                    <a:lstStyle/>
                    <a:p>
                      <a:r>
                        <a:rPr lang="fr-FR" sz="800" b="1" i="1" dirty="0"/>
                        <a:t>BTS SIO – Enseignant SISR Lycée Louis Armand –</a:t>
                      </a:r>
                    </a:p>
                    <a:p>
                      <a:pPr marL="0" marR="0" lvl="0" indent="0" algn="l" defTabSz="685777" rtl="0" eaLnBrk="1" fontAlgn="auto" latinLnBrk="0" hangingPunct="1">
                        <a:lnSpc>
                          <a:spcPct val="100000"/>
                        </a:lnSpc>
                        <a:spcBef>
                          <a:spcPts val="0"/>
                        </a:spcBef>
                        <a:spcAft>
                          <a:spcPts val="0"/>
                        </a:spcAft>
                        <a:buClrTx/>
                        <a:buSzTx/>
                        <a:buFontTx/>
                        <a:buNone/>
                        <a:tabLst/>
                        <a:defRPr/>
                      </a:pPr>
                      <a:r>
                        <a:rPr lang="fr-FR" sz="800" b="1" i="1" dirty="0"/>
                        <a:t>Instructeur ITC CERTA</a:t>
                      </a:r>
                    </a:p>
                    <a:p>
                      <a:endParaRPr lang="en-US" sz="800" b="1" i="1" dirty="0"/>
                    </a:p>
                  </a:txBody>
                  <a:tcPr/>
                </a:tc>
                <a:tc>
                  <a:txBody>
                    <a:bodyPr/>
                    <a:lstStyle/>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val="2795499323"/>
                  </a:ext>
                </a:extLst>
              </a:tr>
            </a:tbl>
          </a:graphicData>
        </a:graphic>
      </p:graphicFrame>
      <p:graphicFrame>
        <p:nvGraphicFramePr>
          <p:cNvPr id="7" name="Tableau 6">
            <a:extLst>
              <a:ext uri="{FF2B5EF4-FFF2-40B4-BE49-F238E27FC236}">
                <a16:creationId xmlns:a16="http://schemas.microsoft.com/office/drawing/2014/main" id="{1F2CA5C0-DBB4-0A46-8DD3-4E2F61F24612}"/>
              </a:ext>
            </a:extLst>
          </p:cNvPr>
          <p:cNvGraphicFramePr>
            <a:graphicFrameLocks noGrp="1"/>
          </p:cNvGraphicFramePr>
          <p:nvPr>
            <p:extLst>
              <p:ext uri="{D42A27DB-BD31-4B8C-83A1-F6EECF244321}">
                <p14:modId xmlns:p14="http://schemas.microsoft.com/office/powerpoint/2010/main" val="1183248305"/>
              </p:ext>
            </p:extLst>
          </p:nvPr>
        </p:nvGraphicFramePr>
        <p:xfrm>
          <a:off x="76201" y="3331274"/>
          <a:ext cx="7530244" cy="1645920"/>
        </p:xfrm>
        <a:graphic>
          <a:graphicData uri="http://schemas.openxmlformats.org/drawingml/2006/table">
            <a:tbl>
              <a:tblPr firstRow="1" bandRow="1">
                <a:tableStyleId>{C083E6E3-FA7D-4D7B-A595-EF9225AFEA82}</a:tableStyleId>
              </a:tblPr>
              <a:tblGrid>
                <a:gridCol w="1474702">
                  <a:extLst>
                    <a:ext uri="{9D8B030D-6E8A-4147-A177-3AD203B41FA5}">
                      <a16:colId xmlns:a16="http://schemas.microsoft.com/office/drawing/2014/main" val="1415533299"/>
                    </a:ext>
                  </a:extLst>
                </a:gridCol>
                <a:gridCol w="3174186">
                  <a:extLst>
                    <a:ext uri="{9D8B030D-6E8A-4147-A177-3AD203B41FA5}">
                      <a16:colId xmlns:a16="http://schemas.microsoft.com/office/drawing/2014/main" val="1028666778"/>
                    </a:ext>
                  </a:extLst>
                </a:gridCol>
                <a:gridCol w="2881356">
                  <a:extLst>
                    <a:ext uri="{9D8B030D-6E8A-4147-A177-3AD203B41FA5}">
                      <a16:colId xmlns:a16="http://schemas.microsoft.com/office/drawing/2014/main" val="73799489"/>
                    </a:ext>
                  </a:extLst>
                </a:gridCol>
              </a:tblGrid>
              <a:tr h="549663">
                <a:tc>
                  <a:txBody>
                    <a:bodyPr/>
                    <a:lstStyle/>
                    <a:p>
                      <a:r>
                        <a:rPr lang="en-US" sz="1100" b="1" dirty="0"/>
                        <a:t>Christophe </a:t>
                      </a:r>
                      <a:r>
                        <a:rPr lang="en-US" sz="1100" b="1" dirty="0" err="1"/>
                        <a:t>Dolinsek</a:t>
                      </a:r>
                      <a:endParaRPr lang="en-US" sz="1100" b="1" dirty="0"/>
                    </a:p>
                  </a:txBody>
                  <a:tcPr/>
                </a:tc>
                <a:tc>
                  <a:txBody>
                    <a:bodyPr/>
                    <a:lstStyle/>
                    <a:p>
                      <a:r>
                        <a:rPr lang="fr-FR" sz="800" b="1" i="1" dirty="0"/>
                        <a:t>Directeur du programme Cisco Networking </a:t>
                      </a:r>
                      <a:r>
                        <a:rPr lang="fr-FR" sz="800" b="1" i="1" dirty="0" err="1"/>
                        <a:t>Academy</a:t>
                      </a:r>
                      <a:r>
                        <a:rPr lang="fr-FR" sz="800" b="1" i="1" dirty="0"/>
                        <a:t> France</a:t>
                      </a:r>
                    </a:p>
                    <a:p>
                      <a:endParaRPr lang="fr-FR" sz="800" b="1" i="1" dirty="0"/>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625637">
                <a:tc>
                  <a:txBody>
                    <a:bodyPr/>
                    <a:lstStyle/>
                    <a:p>
                      <a:r>
                        <a:rPr lang="en-US" sz="1100" b="1" dirty="0"/>
                        <a:t>Patrick </a:t>
                      </a:r>
                      <a:r>
                        <a:rPr lang="en-US" sz="1100" b="1" dirty="0" err="1"/>
                        <a:t>Sas</a:t>
                      </a:r>
                      <a:endParaRPr lang="en-US" sz="1100" b="1" dirty="0"/>
                    </a:p>
                  </a:txBody>
                  <a:tcPr/>
                </a:tc>
                <a:tc>
                  <a:txBody>
                    <a:bodyPr/>
                    <a:lstStyle/>
                    <a:p>
                      <a:r>
                        <a:rPr lang="en-US" sz="800" b="1" i="1" dirty="0" err="1"/>
                        <a:t>Responsable</a:t>
                      </a:r>
                      <a:r>
                        <a:rPr lang="en-US" sz="800" b="1" i="1" dirty="0"/>
                        <a:t> technique Cisco Networking Academy France</a:t>
                      </a:r>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bl>
          </a:graphicData>
        </a:graphic>
      </p:graphicFrame>
      <p:pic>
        <p:nvPicPr>
          <p:cNvPr id="8" name="Image 7" descr="Une image contenant personne, femme, extérieur, souriant&#10;&#10;Description générée automatiquement">
            <a:extLst>
              <a:ext uri="{FF2B5EF4-FFF2-40B4-BE49-F238E27FC236}">
                <a16:creationId xmlns:a16="http://schemas.microsoft.com/office/drawing/2014/main" id="{4E7BD3A8-DC49-B74E-AAFE-3CEE8DB8BC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75403" y="1618770"/>
            <a:ext cx="577851" cy="808743"/>
          </a:xfrm>
          <a:prstGeom prst="rect">
            <a:avLst/>
          </a:prstGeom>
        </p:spPr>
      </p:pic>
      <p:pic>
        <p:nvPicPr>
          <p:cNvPr id="9" name="Image 8">
            <a:extLst>
              <a:ext uri="{FF2B5EF4-FFF2-40B4-BE49-F238E27FC236}">
                <a16:creationId xmlns:a16="http://schemas.microsoft.com/office/drawing/2014/main" id="{000CBDBB-43D5-D048-BD45-C875B6B26ADA}"/>
              </a:ext>
            </a:extLst>
          </p:cNvPr>
          <p:cNvPicPr>
            <a:picLocks noChangeAspect="1"/>
          </p:cNvPicPr>
          <p:nvPr/>
        </p:nvPicPr>
        <p:blipFill>
          <a:blip r:embed="rId3"/>
          <a:stretch>
            <a:fillRect/>
          </a:stretch>
        </p:blipFill>
        <p:spPr>
          <a:xfrm>
            <a:off x="5208060" y="882452"/>
            <a:ext cx="501650" cy="729673"/>
          </a:xfrm>
          <a:prstGeom prst="rect">
            <a:avLst/>
          </a:prstGeom>
        </p:spPr>
      </p:pic>
      <p:pic>
        <p:nvPicPr>
          <p:cNvPr id="11" name="Image 10" descr="Une image contenant homme, personne, cravate, portant&#10;&#10;Description générée automatiquement">
            <a:extLst>
              <a:ext uri="{FF2B5EF4-FFF2-40B4-BE49-F238E27FC236}">
                <a16:creationId xmlns:a16="http://schemas.microsoft.com/office/drawing/2014/main" id="{91D3724F-3C14-1447-ABFB-6BE05E161A6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80613" y="3336998"/>
            <a:ext cx="561755" cy="830056"/>
          </a:xfrm>
          <a:prstGeom prst="rect">
            <a:avLst/>
          </a:prstGeom>
        </p:spPr>
      </p:pic>
      <p:pic>
        <p:nvPicPr>
          <p:cNvPr id="12" name="Image 11">
            <a:extLst>
              <a:ext uri="{FF2B5EF4-FFF2-40B4-BE49-F238E27FC236}">
                <a16:creationId xmlns:a16="http://schemas.microsoft.com/office/drawing/2014/main" id="{2CCA3637-ECC2-D145-A561-D6ECA65F2FB3}"/>
              </a:ext>
            </a:extLst>
          </p:cNvPr>
          <p:cNvPicPr>
            <a:picLocks noChangeAspect="1"/>
          </p:cNvPicPr>
          <p:nvPr/>
        </p:nvPicPr>
        <p:blipFill>
          <a:blip r:embed="rId5"/>
          <a:stretch>
            <a:fillRect/>
          </a:stretch>
        </p:blipFill>
        <p:spPr>
          <a:xfrm>
            <a:off x="5160436" y="2436190"/>
            <a:ext cx="596900" cy="844550"/>
          </a:xfrm>
          <a:prstGeom prst="rect">
            <a:avLst/>
          </a:prstGeom>
        </p:spPr>
      </p:pic>
      <p:pic>
        <p:nvPicPr>
          <p:cNvPr id="13" name="Image 12">
            <a:extLst>
              <a:ext uri="{FF2B5EF4-FFF2-40B4-BE49-F238E27FC236}">
                <a16:creationId xmlns:a16="http://schemas.microsoft.com/office/drawing/2014/main" id="{AAE03682-AACD-2C4B-9AB5-356F45E65529}"/>
              </a:ext>
            </a:extLst>
          </p:cNvPr>
          <p:cNvPicPr>
            <a:picLocks noChangeAspect="1"/>
          </p:cNvPicPr>
          <p:nvPr/>
        </p:nvPicPr>
        <p:blipFill>
          <a:blip r:embed="rId6"/>
          <a:stretch>
            <a:fillRect/>
          </a:stretch>
        </p:blipFill>
        <p:spPr>
          <a:xfrm>
            <a:off x="6648788" y="1611995"/>
            <a:ext cx="957658" cy="957658"/>
          </a:xfrm>
          <a:prstGeom prst="rect">
            <a:avLst/>
          </a:prstGeom>
        </p:spPr>
      </p:pic>
      <p:pic>
        <p:nvPicPr>
          <p:cNvPr id="16" name="Image 15" descr="Une image contenant personne, homme, intérieur, regardant&#10;&#10;Description générée automatiquement">
            <a:extLst>
              <a:ext uri="{FF2B5EF4-FFF2-40B4-BE49-F238E27FC236}">
                <a16:creationId xmlns:a16="http://schemas.microsoft.com/office/drawing/2014/main" id="{C772F4FD-727E-A149-9445-7A590094131D}"/>
              </a:ext>
            </a:extLst>
          </p:cNvPr>
          <p:cNvPicPr>
            <a:picLocks noChangeAspect="1"/>
          </p:cNvPicPr>
          <p:nvPr/>
        </p:nvPicPr>
        <p:blipFill>
          <a:blip r:embed="rId7"/>
          <a:stretch>
            <a:fillRect/>
          </a:stretch>
        </p:blipFill>
        <p:spPr>
          <a:xfrm>
            <a:off x="5193094" y="4196418"/>
            <a:ext cx="549274" cy="758521"/>
          </a:xfrm>
          <a:prstGeom prst="rect">
            <a:avLst/>
          </a:prstGeom>
        </p:spPr>
      </p:pic>
      <p:pic>
        <p:nvPicPr>
          <p:cNvPr id="17" name="Image 16">
            <a:extLst>
              <a:ext uri="{FF2B5EF4-FFF2-40B4-BE49-F238E27FC236}">
                <a16:creationId xmlns:a16="http://schemas.microsoft.com/office/drawing/2014/main" id="{D348C72B-87AF-5248-B062-8FC00543C8BB}"/>
              </a:ext>
            </a:extLst>
          </p:cNvPr>
          <p:cNvPicPr>
            <a:picLocks noChangeAspect="1"/>
          </p:cNvPicPr>
          <p:nvPr/>
        </p:nvPicPr>
        <p:blipFill>
          <a:blip r:embed="rId8"/>
          <a:stretch>
            <a:fillRect/>
          </a:stretch>
        </p:blipFill>
        <p:spPr>
          <a:xfrm>
            <a:off x="6648788" y="3623734"/>
            <a:ext cx="973786" cy="973786"/>
          </a:xfrm>
          <a:prstGeom prst="rect">
            <a:avLst/>
          </a:prstGeom>
        </p:spPr>
      </p:pic>
      <p:sp>
        <p:nvSpPr>
          <p:cNvPr id="5" name="Rectangle 4">
            <a:extLst>
              <a:ext uri="{FF2B5EF4-FFF2-40B4-BE49-F238E27FC236}">
                <a16:creationId xmlns:a16="http://schemas.microsoft.com/office/drawing/2014/main" id="{46CC83D0-68B0-48E3-AE65-FC90E96B40FD}"/>
              </a:ext>
            </a:extLst>
          </p:cNvPr>
          <p:cNvSpPr/>
          <p:nvPr/>
        </p:nvSpPr>
        <p:spPr>
          <a:xfrm>
            <a:off x="6648788" y="4537169"/>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E60F309-664F-4B75-83C3-1229F600C6F0}"/>
              </a:ext>
            </a:extLst>
          </p:cNvPr>
          <p:cNvSpPr/>
          <p:nvPr/>
        </p:nvSpPr>
        <p:spPr>
          <a:xfrm>
            <a:off x="6648787" y="2511575"/>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90F4E28-86CF-4900-9263-2787F78AEF50}"/>
              </a:ext>
            </a:extLst>
          </p:cNvPr>
          <p:cNvSpPr/>
          <p:nvPr/>
        </p:nvSpPr>
        <p:spPr>
          <a:xfrm>
            <a:off x="6644927" y="1181680"/>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872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6AFA34-6A27-A140-A1FF-83AD0E980C51}"/>
              </a:ext>
            </a:extLst>
          </p:cNvPr>
          <p:cNvSpPr>
            <a:spLocks noGrp="1"/>
          </p:cNvSpPr>
          <p:nvPr>
            <p:ph type="title"/>
          </p:nvPr>
        </p:nvSpPr>
        <p:spPr>
          <a:xfrm>
            <a:off x="286374" y="109098"/>
            <a:ext cx="8345488" cy="731837"/>
          </a:xfrm>
        </p:spPr>
        <p:txBody>
          <a:bodyPr/>
          <a:lstStyle/>
          <a:p>
            <a:r>
              <a:rPr lang="fr-FR" dirty="0"/>
              <a:t>La nouvelle organisation des cours</a:t>
            </a:r>
            <a:endParaRPr lang="fr-FR" sz="1800" dirty="0"/>
          </a:p>
        </p:txBody>
      </p:sp>
      <p:sp>
        <p:nvSpPr>
          <p:cNvPr id="236" name="Rectangle 235">
            <a:extLst>
              <a:ext uri="{FF2B5EF4-FFF2-40B4-BE49-F238E27FC236}">
                <a16:creationId xmlns:a16="http://schemas.microsoft.com/office/drawing/2014/main" id="{F6EB4531-D62B-C94A-882E-564828021DF5}"/>
              </a:ext>
            </a:extLst>
          </p:cNvPr>
          <p:cNvSpPr/>
          <p:nvPr/>
        </p:nvSpPr>
        <p:spPr>
          <a:xfrm>
            <a:off x="2064061" y="722184"/>
            <a:ext cx="3374838" cy="465435"/>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58585B">
                    <a:lumMod val="50000"/>
                  </a:srgbClr>
                </a:solidFill>
                <a:effectLst/>
                <a:uLnTx/>
                <a:uFillTx/>
                <a:latin typeface="Arial"/>
                <a:ea typeface="+mn-ea"/>
                <a:cs typeface="+mn-cs"/>
              </a:rPr>
              <a:t>Introduction aux compétences numériques</a:t>
            </a:r>
          </a:p>
        </p:txBody>
      </p:sp>
      <p:sp>
        <p:nvSpPr>
          <p:cNvPr id="237" name="Rectangle 236">
            <a:extLst>
              <a:ext uri="{FF2B5EF4-FFF2-40B4-BE49-F238E27FC236}">
                <a16:creationId xmlns:a16="http://schemas.microsoft.com/office/drawing/2014/main" id="{8C2EE236-4372-834B-97DE-08FC7B37BCB1}"/>
              </a:ext>
            </a:extLst>
          </p:cNvPr>
          <p:cNvSpPr/>
          <p:nvPr/>
        </p:nvSpPr>
        <p:spPr>
          <a:xfrm>
            <a:off x="2064061" y="1187619"/>
            <a:ext cx="3374838" cy="3425968"/>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8" name="Rectangle 237">
            <a:extLst>
              <a:ext uri="{FF2B5EF4-FFF2-40B4-BE49-F238E27FC236}">
                <a16:creationId xmlns:a16="http://schemas.microsoft.com/office/drawing/2014/main" id="{EBA2C7DA-4818-6A48-A8AE-24A3E458DD5E}"/>
              </a:ext>
            </a:extLst>
          </p:cNvPr>
          <p:cNvSpPr/>
          <p:nvPr/>
        </p:nvSpPr>
        <p:spPr>
          <a:xfrm>
            <a:off x="5529167" y="726755"/>
            <a:ext cx="3374838" cy="465435"/>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Carrières technologiques</a:t>
            </a:r>
          </a:p>
        </p:txBody>
      </p:sp>
      <p:sp>
        <p:nvSpPr>
          <p:cNvPr id="239" name="Rectangle 238">
            <a:extLst>
              <a:ext uri="{FF2B5EF4-FFF2-40B4-BE49-F238E27FC236}">
                <a16:creationId xmlns:a16="http://schemas.microsoft.com/office/drawing/2014/main" id="{2DBA81E6-F84E-6B4F-99D4-6B2F1D35F370}"/>
              </a:ext>
            </a:extLst>
          </p:cNvPr>
          <p:cNvSpPr/>
          <p:nvPr/>
        </p:nvSpPr>
        <p:spPr>
          <a:xfrm>
            <a:off x="5529167" y="1192190"/>
            <a:ext cx="3374838" cy="3425968"/>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2E04469C-A626-AF4F-B2AC-F4466DE5C0E4}"/>
              </a:ext>
            </a:extLst>
          </p:cNvPr>
          <p:cNvSpPr/>
          <p:nvPr/>
        </p:nvSpPr>
        <p:spPr>
          <a:xfrm>
            <a:off x="446100" y="1187619"/>
            <a:ext cx="8457905" cy="465434"/>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0" name="TextBox 343">
            <a:extLst>
              <a:ext uri="{FF2B5EF4-FFF2-40B4-BE49-F238E27FC236}">
                <a16:creationId xmlns:a16="http://schemas.microsoft.com/office/drawing/2014/main" id="{AE7C1E2A-E984-AD4C-A141-8BB1DB3047D9}"/>
              </a:ext>
            </a:extLst>
          </p:cNvPr>
          <p:cNvSpPr txBox="1"/>
          <p:nvPr/>
        </p:nvSpPr>
        <p:spPr>
          <a:xfrm>
            <a:off x="481725" y="1296283"/>
            <a:ext cx="1584400" cy="230812"/>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Bases de la technologie</a:t>
            </a:r>
          </a:p>
        </p:txBody>
      </p:sp>
      <p:sp>
        <p:nvSpPr>
          <p:cNvPr id="241" name="Rectangle 240">
            <a:extLst>
              <a:ext uri="{FF2B5EF4-FFF2-40B4-BE49-F238E27FC236}">
                <a16:creationId xmlns:a16="http://schemas.microsoft.com/office/drawing/2014/main" id="{4B4E1801-D60D-2441-8AB7-02159D9D557E}"/>
              </a:ext>
            </a:extLst>
          </p:cNvPr>
          <p:cNvSpPr/>
          <p:nvPr/>
        </p:nvSpPr>
        <p:spPr bwMode="auto">
          <a:xfrm>
            <a:off x="5732531" y="1219875"/>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NDG Linux Essentials</a:t>
            </a:r>
          </a:p>
        </p:txBody>
      </p:sp>
      <p:sp>
        <p:nvSpPr>
          <p:cNvPr id="242" name="Rectangle 241">
            <a:extLst>
              <a:ext uri="{FF2B5EF4-FFF2-40B4-BE49-F238E27FC236}">
                <a16:creationId xmlns:a16="http://schemas.microsoft.com/office/drawing/2014/main" id="{8B3505D7-4269-0F4E-ABD4-578BE3258CBE}"/>
              </a:ext>
            </a:extLst>
          </p:cNvPr>
          <p:cNvSpPr/>
          <p:nvPr/>
        </p:nvSpPr>
        <p:spPr bwMode="auto">
          <a:xfrm>
            <a:off x="5732531" y="1350461"/>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IT Essentials</a:t>
            </a:r>
          </a:p>
        </p:txBody>
      </p:sp>
      <p:sp>
        <p:nvSpPr>
          <p:cNvPr id="243" name="Rectangle 242">
            <a:extLst>
              <a:ext uri="{FF2B5EF4-FFF2-40B4-BE49-F238E27FC236}">
                <a16:creationId xmlns:a16="http://schemas.microsoft.com/office/drawing/2014/main" id="{1BAE58A4-6AD0-C74E-9F7F-8206BE3EBF6F}"/>
              </a:ext>
            </a:extLst>
          </p:cNvPr>
          <p:cNvSpPr/>
          <p:nvPr/>
        </p:nvSpPr>
        <p:spPr bwMode="auto">
          <a:xfrm>
            <a:off x="5732531" y="1459791"/>
            <a:ext cx="2317809" cy="2334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PCAP: Programming Essentials in Python</a:t>
            </a:r>
          </a:p>
        </p:txBody>
      </p:sp>
      <p:sp>
        <p:nvSpPr>
          <p:cNvPr id="75" name="Rectangle 74">
            <a:extLst>
              <a:ext uri="{FF2B5EF4-FFF2-40B4-BE49-F238E27FC236}">
                <a16:creationId xmlns:a16="http://schemas.microsoft.com/office/drawing/2014/main" id="{D933392F-F51B-1343-9F1E-FB89340CF644}"/>
              </a:ext>
            </a:extLst>
          </p:cNvPr>
          <p:cNvSpPr/>
          <p:nvPr/>
        </p:nvSpPr>
        <p:spPr>
          <a:xfrm>
            <a:off x="446100" y="1711077"/>
            <a:ext cx="8457905" cy="611362"/>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8" name="TextBox 289">
            <a:extLst>
              <a:ext uri="{FF2B5EF4-FFF2-40B4-BE49-F238E27FC236}">
                <a16:creationId xmlns:a16="http://schemas.microsoft.com/office/drawing/2014/main" id="{42398B06-1430-0244-AC9E-047B101A8247}"/>
              </a:ext>
            </a:extLst>
          </p:cNvPr>
          <p:cNvSpPr txBox="1"/>
          <p:nvPr/>
        </p:nvSpPr>
        <p:spPr>
          <a:xfrm>
            <a:off x="844189" y="1904100"/>
            <a:ext cx="767979"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Réseau</a:t>
            </a:r>
          </a:p>
        </p:txBody>
      </p:sp>
      <p:grpSp>
        <p:nvGrpSpPr>
          <p:cNvPr id="259" name="Group 290">
            <a:extLst>
              <a:ext uri="{FF2B5EF4-FFF2-40B4-BE49-F238E27FC236}">
                <a16:creationId xmlns:a16="http://schemas.microsoft.com/office/drawing/2014/main" id="{B379213F-E7A9-A04D-88E2-A608BAA43566}"/>
              </a:ext>
            </a:extLst>
          </p:cNvPr>
          <p:cNvGrpSpPr/>
          <p:nvPr/>
        </p:nvGrpSpPr>
        <p:grpSpPr>
          <a:xfrm>
            <a:off x="543861" y="1930266"/>
            <a:ext cx="228600" cy="231877"/>
            <a:chOff x="339157" y="2588348"/>
            <a:chExt cx="228600" cy="231877"/>
          </a:xfrm>
        </p:grpSpPr>
        <p:grpSp>
          <p:nvGrpSpPr>
            <p:cNvPr id="260" name="Group 291">
              <a:extLst>
                <a:ext uri="{FF2B5EF4-FFF2-40B4-BE49-F238E27FC236}">
                  <a16:creationId xmlns:a16="http://schemas.microsoft.com/office/drawing/2014/main" id="{9071ABB3-1DCA-614A-AA4E-33ECA3DABD24}"/>
                </a:ext>
              </a:extLst>
            </p:cNvPr>
            <p:cNvGrpSpPr>
              <a:grpSpLocks noChangeAspect="1"/>
            </p:cNvGrpSpPr>
            <p:nvPr/>
          </p:nvGrpSpPr>
          <p:grpSpPr>
            <a:xfrm>
              <a:off x="339157" y="2588348"/>
              <a:ext cx="228600" cy="231877"/>
              <a:chOff x="2632787" y="1629410"/>
              <a:chExt cx="1817884" cy="1795938"/>
            </a:xfrm>
          </p:grpSpPr>
          <p:sp>
            <p:nvSpPr>
              <p:cNvPr id="270" name="Chord 306">
                <a:extLst>
                  <a:ext uri="{FF2B5EF4-FFF2-40B4-BE49-F238E27FC236}">
                    <a16:creationId xmlns:a16="http://schemas.microsoft.com/office/drawing/2014/main" id="{C92654C5-7D85-A14C-B541-F68F2A862752}"/>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271" name="Chord 307">
                <a:extLst>
                  <a:ext uri="{FF2B5EF4-FFF2-40B4-BE49-F238E27FC236}">
                    <a16:creationId xmlns:a16="http://schemas.microsoft.com/office/drawing/2014/main" id="{448BC35F-977F-0B40-BCBC-AF927AF76205}"/>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261" name="Group 292">
              <a:extLst>
                <a:ext uri="{FF2B5EF4-FFF2-40B4-BE49-F238E27FC236}">
                  <a16:creationId xmlns:a16="http://schemas.microsoft.com/office/drawing/2014/main" id="{C2B9E53A-F28A-604D-8C3E-4C8124449819}"/>
                </a:ext>
              </a:extLst>
            </p:cNvPr>
            <p:cNvGrpSpPr>
              <a:grpSpLocks noChangeAspect="1"/>
            </p:cNvGrpSpPr>
            <p:nvPr/>
          </p:nvGrpSpPr>
          <p:grpSpPr>
            <a:xfrm>
              <a:off x="357190" y="2631340"/>
              <a:ext cx="184995" cy="148798"/>
              <a:chOff x="-752475" y="1824038"/>
              <a:chExt cx="439737" cy="344488"/>
            </a:xfrm>
          </p:grpSpPr>
          <p:sp>
            <p:nvSpPr>
              <p:cNvPr id="262" name="Oval 298">
                <a:extLst>
                  <a:ext uri="{FF2B5EF4-FFF2-40B4-BE49-F238E27FC236}">
                    <a16:creationId xmlns:a16="http://schemas.microsoft.com/office/drawing/2014/main" id="{E2E756CD-9D03-FC45-A7E7-10F39E5B451E}"/>
                  </a:ext>
                </a:extLst>
              </p:cNvPr>
              <p:cNvSpPr>
                <a:spLocks noChangeArrowheads="1"/>
              </p:cNvSpPr>
              <p:nvPr/>
            </p:nvSpPr>
            <p:spPr bwMode="auto">
              <a:xfrm>
                <a:off x="-552450" y="2122488"/>
                <a:ext cx="42862" cy="4603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3" name="Freeform 299">
                <a:extLst>
                  <a:ext uri="{FF2B5EF4-FFF2-40B4-BE49-F238E27FC236}">
                    <a16:creationId xmlns:a16="http://schemas.microsoft.com/office/drawing/2014/main" id="{69D8E695-9625-CD4B-A70A-12011BFBEF40}"/>
                  </a:ext>
                </a:extLst>
              </p:cNvPr>
              <p:cNvSpPr>
                <a:spLocks/>
              </p:cNvSpPr>
              <p:nvPr/>
            </p:nvSpPr>
            <p:spPr bwMode="auto">
              <a:xfrm>
                <a:off x="-752475" y="1824038"/>
                <a:ext cx="439737" cy="112713"/>
              </a:xfrm>
              <a:custGeom>
                <a:avLst/>
                <a:gdLst>
                  <a:gd name="T0" fmla="*/ 112 w 114"/>
                  <a:gd name="T1" fmla="*/ 20 h 29"/>
                  <a:gd name="T2" fmla="*/ 57 w 114"/>
                  <a:gd name="T3" fmla="*/ 0 h 29"/>
                  <a:gd name="T4" fmla="*/ 3 w 114"/>
                  <a:gd name="T5" fmla="*/ 20 h 29"/>
                  <a:gd name="T6" fmla="*/ 2 w 114"/>
                  <a:gd name="T7" fmla="*/ 26 h 29"/>
                  <a:gd name="T8" fmla="*/ 8 w 114"/>
                  <a:gd name="T9" fmla="*/ 27 h 29"/>
                  <a:gd name="T10" fmla="*/ 57 w 114"/>
                  <a:gd name="T11" fmla="*/ 9 h 29"/>
                  <a:gd name="T12" fmla="*/ 106 w 114"/>
                  <a:gd name="T13" fmla="*/ 27 h 29"/>
                  <a:gd name="T14" fmla="*/ 109 w 114"/>
                  <a:gd name="T15" fmla="*/ 28 h 29"/>
                  <a:gd name="T16" fmla="*/ 112 w 114"/>
                  <a:gd name="T17" fmla="*/ 26 h 29"/>
                  <a:gd name="T18" fmla="*/ 112 w 114"/>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9">
                    <a:moveTo>
                      <a:pt x="112" y="20"/>
                    </a:moveTo>
                    <a:cubicBezTo>
                      <a:pt x="96" y="6"/>
                      <a:pt x="78" y="0"/>
                      <a:pt x="57" y="0"/>
                    </a:cubicBezTo>
                    <a:cubicBezTo>
                      <a:pt x="37" y="0"/>
                      <a:pt x="18" y="6"/>
                      <a:pt x="3" y="20"/>
                    </a:cubicBezTo>
                    <a:cubicBezTo>
                      <a:pt x="0" y="21"/>
                      <a:pt x="0" y="24"/>
                      <a:pt x="2" y="26"/>
                    </a:cubicBezTo>
                    <a:cubicBezTo>
                      <a:pt x="4" y="28"/>
                      <a:pt x="7" y="29"/>
                      <a:pt x="8" y="27"/>
                    </a:cubicBezTo>
                    <a:cubicBezTo>
                      <a:pt x="22" y="15"/>
                      <a:pt x="39" y="9"/>
                      <a:pt x="57" y="9"/>
                    </a:cubicBezTo>
                    <a:cubicBezTo>
                      <a:pt x="75" y="9"/>
                      <a:pt x="92" y="15"/>
                      <a:pt x="106" y="27"/>
                    </a:cubicBezTo>
                    <a:cubicBezTo>
                      <a:pt x="106" y="27"/>
                      <a:pt x="107" y="28"/>
                      <a:pt x="109" y="28"/>
                    </a:cubicBezTo>
                    <a:cubicBezTo>
                      <a:pt x="110" y="28"/>
                      <a:pt x="111" y="27"/>
                      <a:pt x="112" y="26"/>
                    </a:cubicBezTo>
                    <a:cubicBezTo>
                      <a:pt x="114" y="24"/>
                      <a:pt x="114" y="21"/>
                      <a:pt x="112" y="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4" name="Freeform 300">
                <a:extLst>
                  <a:ext uri="{FF2B5EF4-FFF2-40B4-BE49-F238E27FC236}">
                    <a16:creationId xmlns:a16="http://schemas.microsoft.com/office/drawing/2014/main" id="{F18CBD96-578A-D948-9912-AEF695EDB8F0}"/>
                  </a:ext>
                </a:extLst>
              </p:cNvPr>
              <p:cNvSpPr>
                <a:spLocks/>
              </p:cNvSpPr>
              <p:nvPr/>
            </p:nvSpPr>
            <p:spPr bwMode="auto">
              <a:xfrm>
                <a:off x="-679450" y="1925638"/>
                <a:ext cx="293687" cy="80963"/>
              </a:xfrm>
              <a:custGeom>
                <a:avLst/>
                <a:gdLst>
                  <a:gd name="T0" fmla="*/ 74 w 76"/>
                  <a:gd name="T1" fmla="*/ 12 h 21"/>
                  <a:gd name="T2" fmla="*/ 38 w 76"/>
                  <a:gd name="T3" fmla="*/ 0 h 21"/>
                  <a:gd name="T4" fmla="*/ 3 w 76"/>
                  <a:gd name="T5" fmla="*/ 12 h 21"/>
                  <a:gd name="T6" fmla="*/ 2 w 76"/>
                  <a:gd name="T7" fmla="*/ 19 h 21"/>
                  <a:gd name="T8" fmla="*/ 9 w 76"/>
                  <a:gd name="T9" fmla="*/ 19 h 21"/>
                  <a:gd name="T10" fmla="*/ 38 w 76"/>
                  <a:gd name="T11" fmla="*/ 9 h 21"/>
                  <a:gd name="T12" fmla="*/ 68 w 76"/>
                  <a:gd name="T13" fmla="*/ 19 h 21"/>
                  <a:gd name="T14" fmla="*/ 71 w 76"/>
                  <a:gd name="T15" fmla="*/ 21 h 21"/>
                  <a:gd name="T16" fmla="*/ 74 w 76"/>
                  <a:gd name="T17" fmla="*/ 19 h 21"/>
                  <a:gd name="T18" fmla="*/ 74 w 76"/>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1">
                    <a:moveTo>
                      <a:pt x="74" y="12"/>
                    </a:moveTo>
                    <a:cubicBezTo>
                      <a:pt x="63" y="4"/>
                      <a:pt x="51" y="0"/>
                      <a:pt x="38" y="0"/>
                    </a:cubicBezTo>
                    <a:cubicBezTo>
                      <a:pt x="25" y="0"/>
                      <a:pt x="13" y="4"/>
                      <a:pt x="3" y="12"/>
                    </a:cubicBezTo>
                    <a:cubicBezTo>
                      <a:pt x="1" y="14"/>
                      <a:pt x="0" y="17"/>
                      <a:pt x="2" y="19"/>
                    </a:cubicBezTo>
                    <a:cubicBezTo>
                      <a:pt x="3" y="21"/>
                      <a:pt x="6" y="21"/>
                      <a:pt x="9" y="19"/>
                    </a:cubicBezTo>
                    <a:cubicBezTo>
                      <a:pt x="17" y="12"/>
                      <a:pt x="28" y="9"/>
                      <a:pt x="38" y="9"/>
                    </a:cubicBezTo>
                    <a:cubicBezTo>
                      <a:pt x="49" y="9"/>
                      <a:pt x="59" y="12"/>
                      <a:pt x="68" y="19"/>
                    </a:cubicBezTo>
                    <a:cubicBezTo>
                      <a:pt x="69" y="20"/>
                      <a:pt x="70" y="21"/>
                      <a:pt x="71" y="21"/>
                    </a:cubicBezTo>
                    <a:cubicBezTo>
                      <a:pt x="72" y="21"/>
                      <a:pt x="74" y="20"/>
                      <a:pt x="74" y="19"/>
                    </a:cubicBezTo>
                    <a:cubicBezTo>
                      <a:pt x="76" y="17"/>
                      <a:pt x="76" y="14"/>
                      <a:pt x="74" y="12"/>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5" name="Freeform 301">
                <a:extLst>
                  <a:ext uri="{FF2B5EF4-FFF2-40B4-BE49-F238E27FC236}">
                    <a16:creationId xmlns:a16="http://schemas.microsoft.com/office/drawing/2014/main" id="{4CF3684F-F5AC-CD4E-BE9B-B9833F9ECDF1}"/>
                  </a:ext>
                </a:extLst>
              </p:cNvPr>
              <p:cNvSpPr>
                <a:spLocks/>
              </p:cNvSpPr>
              <p:nvPr/>
            </p:nvSpPr>
            <p:spPr bwMode="auto">
              <a:xfrm>
                <a:off x="-609600" y="2022476"/>
                <a:ext cx="153987" cy="57150"/>
              </a:xfrm>
              <a:custGeom>
                <a:avLst/>
                <a:gdLst>
                  <a:gd name="T0" fmla="*/ 38 w 40"/>
                  <a:gd name="T1" fmla="*/ 5 h 15"/>
                  <a:gd name="T2" fmla="*/ 20 w 40"/>
                  <a:gd name="T3" fmla="*/ 0 h 15"/>
                  <a:gd name="T4" fmla="*/ 3 w 40"/>
                  <a:gd name="T5" fmla="*/ 5 h 15"/>
                  <a:gd name="T6" fmla="*/ 1 w 40"/>
                  <a:gd name="T7" fmla="*/ 12 h 15"/>
                  <a:gd name="T8" fmla="*/ 8 w 40"/>
                  <a:gd name="T9" fmla="*/ 13 h 15"/>
                  <a:gd name="T10" fmla="*/ 32 w 40"/>
                  <a:gd name="T11" fmla="*/ 13 h 15"/>
                  <a:gd name="T12" fmla="*/ 35 w 40"/>
                  <a:gd name="T13" fmla="*/ 14 h 15"/>
                  <a:gd name="T14" fmla="*/ 39 w 40"/>
                  <a:gd name="T15" fmla="*/ 12 h 15"/>
                  <a:gd name="T16" fmla="*/ 38 w 40"/>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
                    <a:moveTo>
                      <a:pt x="38" y="5"/>
                    </a:moveTo>
                    <a:cubicBezTo>
                      <a:pt x="32" y="2"/>
                      <a:pt x="26" y="0"/>
                      <a:pt x="20" y="0"/>
                    </a:cubicBezTo>
                    <a:cubicBezTo>
                      <a:pt x="14" y="0"/>
                      <a:pt x="8" y="2"/>
                      <a:pt x="3" y="5"/>
                    </a:cubicBezTo>
                    <a:cubicBezTo>
                      <a:pt x="0" y="7"/>
                      <a:pt x="0" y="10"/>
                      <a:pt x="1" y="12"/>
                    </a:cubicBezTo>
                    <a:cubicBezTo>
                      <a:pt x="3" y="14"/>
                      <a:pt x="5" y="15"/>
                      <a:pt x="8" y="13"/>
                    </a:cubicBezTo>
                    <a:cubicBezTo>
                      <a:pt x="15" y="8"/>
                      <a:pt x="25" y="8"/>
                      <a:pt x="32" y="13"/>
                    </a:cubicBezTo>
                    <a:cubicBezTo>
                      <a:pt x="33" y="14"/>
                      <a:pt x="34" y="14"/>
                      <a:pt x="35" y="14"/>
                    </a:cubicBezTo>
                    <a:cubicBezTo>
                      <a:pt x="36" y="14"/>
                      <a:pt x="38" y="13"/>
                      <a:pt x="39" y="12"/>
                    </a:cubicBezTo>
                    <a:cubicBezTo>
                      <a:pt x="40" y="10"/>
                      <a:pt x="40" y="7"/>
                      <a:pt x="38" y="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6" name="Freeform 302">
                <a:extLst>
                  <a:ext uri="{FF2B5EF4-FFF2-40B4-BE49-F238E27FC236}">
                    <a16:creationId xmlns:a16="http://schemas.microsoft.com/office/drawing/2014/main" id="{E5182C6F-6705-4A40-A5F1-31612FBF51DC}"/>
                  </a:ext>
                </a:extLst>
              </p:cNvPr>
              <p:cNvSpPr>
                <a:spLocks/>
              </p:cNvSpPr>
              <p:nvPr/>
            </p:nvSpPr>
            <p:spPr bwMode="auto">
              <a:xfrm>
                <a:off x="-555625" y="2122488"/>
                <a:ext cx="23812" cy="46038"/>
              </a:xfrm>
              <a:custGeom>
                <a:avLst/>
                <a:gdLst>
                  <a:gd name="T0" fmla="*/ 6 w 6"/>
                  <a:gd name="T1" fmla="*/ 0 h 12"/>
                  <a:gd name="T2" fmla="*/ 0 w 6"/>
                  <a:gd name="T3" fmla="*/ 6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0"/>
                      <a:pt x="0" y="3"/>
                      <a:pt x="0" y="6"/>
                    </a:cubicBezTo>
                    <a:cubicBezTo>
                      <a:pt x="0" y="9"/>
                      <a:pt x="2" y="12"/>
                      <a:pt x="6" y="12"/>
                    </a:cubicBezTo>
                    <a:lnTo>
                      <a:pt x="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7" name="Freeform 303">
                <a:extLst>
                  <a:ext uri="{FF2B5EF4-FFF2-40B4-BE49-F238E27FC236}">
                    <a16:creationId xmlns:a16="http://schemas.microsoft.com/office/drawing/2014/main" id="{BCE76128-65C8-D641-8516-E12F204D5EB7}"/>
                  </a:ext>
                </a:extLst>
              </p:cNvPr>
              <p:cNvSpPr>
                <a:spLocks/>
              </p:cNvSpPr>
              <p:nvPr/>
            </p:nvSpPr>
            <p:spPr bwMode="auto">
              <a:xfrm>
                <a:off x="-752475" y="1824038"/>
                <a:ext cx="220662" cy="112713"/>
              </a:xfrm>
              <a:custGeom>
                <a:avLst/>
                <a:gdLst>
                  <a:gd name="T0" fmla="*/ 57 w 57"/>
                  <a:gd name="T1" fmla="*/ 0 h 29"/>
                  <a:gd name="T2" fmla="*/ 57 w 57"/>
                  <a:gd name="T3" fmla="*/ 0 h 29"/>
                  <a:gd name="T4" fmla="*/ 2 w 57"/>
                  <a:gd name="T5" fmla="*/ 20 h 29"/>
                  <a:gd name="T6" fmla="*/ 2 w 57"/>
                  <a:gd name="T7" fmla="*/ 26 h 29"/>
                  <a:gd name="T8" fmla="*/ 8 w 57"/>
                  <a:gd name="T9" fmla="*/ 27 h 29"/>
                  <a:gd name="T10" fmla="*/ 57 w 57"/>
                  <a:gd name="T11" fmla="*/ 9 h 29"/>
                  <a:gd name="T12" fmla="*/ 57 w 57"/>
                  <a:gd name="T13" fmla="*/ 9 h 29"/>
                  <a:gd name="T14" fmla="*/ 57 w 5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9">
                    <a:moveTo>
                      <a:pt x="57" y="0"/>
                    </a:moveTo>
                    <a:cubicBezTo>
                      <a:pt x="57" y="0"/>
                      <a:pt x="57" y="0"/>
                      <a:pt x="57" y="0"/>
                    </a:cubicBezTo>
                    <a:cubicBezTo>
                      <a:pt x="36" y="0"/>
                      <a:pt x="18" y="6"/>
                      <a:pt x="2" y="20"/>
                    </a:cubicBezTo>
                    <a:cubicBezTo>
                      <a:pt x="0" y="21"/>
                      <a:pt x="0" y="24"/>
                      <a:pt x="2" y="26"/>
                    </a:cubicBezTo>
                    <a:cubicBezTo>
                      <a:pt x="4" y="28"/>
                      <a:pt x="7" y="29"/>
                      <a:pt x="8" y="27"/>
                    </a:cubicBezTo>
                    <a:cubicBezTo>
                      <a:pt x="22" y="15"/>
                      <a:pt x="39" y="9"/>
                      <a:pt x="57" y="9"/>
                    </a:cubicBezTo>
                    <a:cubicBezTo>
                      <a:pt x="57" y="9"/>
                      <a:pt x="57" y="9"/>
                      <a:pt x="57" y="9"/>
                    </a:cubicBezTo>
                    <a:lnTo>
                      <a:pt x="5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8" name="Freeform 304">
                <a:extLst>
                  <a:ext uri="{FF2B5EF4-FFF2-40B4-BE49-F238E27FC236}">
                    <a16:creationId xmlns:a16="http://schemas.microsoft.com/office/drawing/2014/main" id="{7C063C96-4330-0C43-B4EE-4B6E6C6D23ED}"/>
                  </a:ext>
                </a:extLst>
              </p:cNvPr>
              <p:cNvSpPr>
                <a:spLocks/>
              </p:cNvSpPr>
              <p:nvPr/>
            </p:nvSpPr>
            <p:spPr bwMode="auto">
              <a:xfrm>
                <a:off x="-679450" y="1925638"/>
                <a:ext cx="147637" cy="80963"/>
              </a:xfrm>
              <a:custGeom>
                <a:avLst/>
                <a:gdLst>
                  <a:gd name="T0" fmla="*/ 38 w 38"/>
                  <a:gd name="T1" fmla="*/ 0 h 21"/>
                  <a:gd name="T2" fmla="*/ 3 w 38"/>
                  <a:gd name="T3" fmla="*/ 12 h 21"/>
                  <a:gd name="T4" fmla="*/ 2 w 38"/>
                  <a:gd name="T5" fmla="*/ 19 h 21"/>
                  <a:gd name="T6" fmla="*/ 8 w 38"/>
                  <a:gd name="T7" fmla="*/ 19 h 21"/>
                  <a:gd name="T8" fmla="*/ 38 w 38"/>
                  <a:gd name="T9" fmla="*/ 9 h 21"/>
                  <a:gd name="T10" fmla="*/ 38 w 38"/>
                  <a:gd name="T11" fmla="*/ 0 h 21"/>
                </a:gdLst>
                <a:ahLst/>
                <a:cxnLst>
                  <a:cxn ang="0">
                    <a:pos x="T0" y="T1"/>
                  </a:cxn>
                  <a:cxn ang="0">
                    <a:pos x="T2" y="T3"/>
                  </a:cxn>
                  <a:cxn ang="0">
                    <a:pos x="T4" y="T5"/>
                  </a:cxn>
                  <a:cxn ang="0">
                    <a:pos x="T6" y="T7"/>
                  </a:cxn>
                  <a:cxn ang="0">
                    <a:pos x="T8" y="T9"/>
                  </a:cxn>
                  <a:cxn ang="0">
                    <a:pos x="T10" y="T11"/>
                  </a:cxn>
                </a:cxnLst>
                <a:rect l="0" t="0" r="r" b="b"/>
                <a:pathLst>
                  <a:path w="38" h="21">
                    <a:moveTo>
                      <a:pt x="38" y="0"/>
                    </a:moveTo>
                    <a:cubicBezTo>
                      <a:pt x="26" y="0"/>
                      <a:pt x="13" y="4"/>
                      <a:pt x="3" y="12"/>
                    </a:cubicBezTo>
                    <a:cubicBezTo>
                      <a:pt x="1" y="14"/>
                      <a:pt x="0" y="17"/>
                      <a:pt x="2" y="19"/>
                    </a:cubicBezTo>
                    <a:cubicBezTo>
                      <a:pt x="3" y="21"/>
                      <a:pt x="6" y="21"/>
                      <a:pt x="8" y="19"/>
                    </a:cubicBezTo>
                    <a:cubicBezTo>
                      <a:pt x="17" y="12"/>
                      <a:pt x="26" y="9"/>
                      <a:pt x="38" y="9"/>
                    </a:cubicBezTo>
                    <a:lnTo>
                      <a:pt x="3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269" name="Freeform 305">
                <a:extLst>
                  <a:ext uri="{FF2B5EF4-FFF2-40B4-BE49-F238E27FC236}">
                    <a16:creationId xmlns:a16="http://schemas.microsoft.com/office/drawing/2014/main" id="{BAC5ACBE-609B-F74D-A144-E6DC05E634FC}"/>
                  </a:ext>
                </a:extLst>
              </p:cNvPr>
              <p:cNvSpPr>
                <a:spLocks/>
              </p:cNvSpPr>
              <p:nvPr/>
            </p:nvSpPr>
            <p:spPr bwMode="auto">
              <a:xfrm>
                <a:off x="-609600" y="2022476"/>
                <a:ext cx="77787" cy="57150"/>
              </a:xfrm>
              <a:custGeom>
                <a:avLst/>
                <a:gdLst>
                  <a:gd name="T0" fmla="*/ 20 w 20"/>
                  <a:gd name="T1" fmla="*/ 0 h 15"/>
                  <a:gd name="T2" fmla="*/ 20 w 20"/>
                  <a:gd name="T3" fmla="*/ 0 h 15"/>
                  <a:gd name="T4" fmla="*/ 3 w 20"/>
                  <a:gd name="T5" fmla="*/ 5 h 15"/>
                  <a:gd name="T6" fmla="*/ 1 w 20"/>
                  <a:gd name="T7" fmla="*/ 12 h 15"/>
                  <a:gd name="T8" fmla="*/ 8 w 20"/>
                  <a:gd name="T9" fmla="*/ 13 h 15"/>
                  <a:gd name="T10" fmla="*/ 20 w 20"/>
                  <a:gd name="T11" fmla="*/ 10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20" y="0"/>
                      <a:pt x="20" y="0"/>
                      <a:pt x="20" y="0"/>
                    </a:cubicBezTo>
                    <a:cubicBezTo>
                      <a:pt x="14" y="0"/>
                      <a:pt x="8" y="2"/>
                      <a:pt x="3" y="5"/>
                    </a:cubicBezTo>
                    <a:cubicBezTo>
                      <a:pt x="0" y="7"/>
                      <a:pt x="0" y="10"/>
                      <a:pt x="1" y="12"/>
                    </a:cubicBezTo>
                    <a:cubicBezTo>
                      <a:pt x="3" y="14"/>
                      <a:pt x="5" y="15"/>
                      <a:pt x="8" y="13"/>
                    </a:cubicBezTo>
                    <a:cubicBezTo>
                      <a:pt x="11" y="11"/>
                      <a:pt x="16" y="10"/>
                      <a:pt x="20" y="10"/>
                    </a:cubicBezTo>
                    <a:lnTo>
                      <a:pt x="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273" name="Rectangle 272">
            <a:extLst>
              <a:ext uri="{FF2B5EF4-FFF2-40B4-BE49-F238E27FC236}">
                <a16:creationId xmlns:a16="http://schemas.microsoft.com/office/drawing/2014/main" id="{1B8C39C7-3D9E-E347-8DA8-B71AFF3F21A0}"/>
              </a:ext>
            </a:extLst>
          </p:cNvPr>
          <p:cNvSpPr/>
          <p:nvPr/>
        </p:nvSpPr>
        <p:spPr bwMode="auto">
          <a:xfrm>
            <a:off x="2592462" y="1787605"/>
            <a:ext cx="127556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Networking Essentials</a:t>
            </a:r>
          </a:p>
        </p:txBody>
      </p:sp>
      <p:sp>
        <p:nvSpPr>
          <p:cNvPr id="274" name="Rectangle 273">
            <a:extLst>
              <a:ext uri="{FF2B5EF4-FFF2-40B4-BE49-F238E27FC236}">
                <a16:creationId xmlns:a16="http://schemas.microsoft.com/office/drawing/2014/main" id="{5D0978F8-8686-AE47-91D3-C7DCE3288972}"/>
              </a:ext>
            </a:extLst>
          </p:cNvPr>
          <p:cNvSpPr/>
          <p:nvPr/>
        </p:nvSpPr>
        <p:spPr bwMode="auto">
          <a:xfrm>
            <a:off x="2592462" y="2007807"/>
            <a:ext cx="1888323" cy="292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Introduction</a:t>
            </a:r>
            <a:r>
              <a:rPr kumimoji="0" lang="fr-FR" sz="800" b="0" i="0" u="none" strike="noStrike" kern="1200" cap="none" spc="0" normalizeH="0" baseline="0" noProof="0" dirty="0">
                <a:ln>
                  <a:noFill/>
                </a:ln>
                <a:solidFill>
                  <a:srgbClr val="FFFFFF"/>
                </a:solidFill>
                <a:effectLst/>
                <a:uLnTx/>
                <a:uFillTx/>
                <a:latin typeface="Arial"/>
                <a:ea typeface="+mn-ea"/>
                <a:cs typeface="+mn-cs"/>
              </a:rPr>
              <a:t> </a:t>
            </a:r>
            <a:r>
              <a:rPr kumimoji="0" lang="fr-FR" sz="800" b="0" i="0" u="none" strike="noStrike" kern="1200" cap="none" spc="0" normalizeH="0" baseline="0" noProof="0" dirty="0">
                <a:ln>
                  <a:noFill/>
                </a:ln>
                <a:solidFill>
                  <a:srgbClr val="004C69"/>
                </a:solidFill>
                <a:effectLst/>
                <a:uLnTx/>
                <a:uFillTx/>
                <a:latin typeface="Arial"/>
                <a:ea typeface="+mn-ea"/>
                <a:cs typeface="+mn-cs"/>
              </a:rPr>
              <a:t>to </a:t>
            </a:r>
            <a:r>
              <a:rPr kumimoji="0" lang="fr-FR" sz="800" b="0" i="0" u="none" strike="noStrike" kern="1200" cap="none" spc="0" normalizeH="0" baseline="0" noProof="0" dirty="0" err="1">
                <a:ln>
                  <a:noFill/>
                </a:ln>
                <a:solidFill>
                  <a:srgbClr val="004C69"/>
                </a:solidFill>
                <a:effectLst/>
                <a:uLnTx/>
                <a:uFillTx/>
                <a:latin typeface="Arial"/>
                <a:ea typeface="+mn-ea"/>
                <a:cs typeface="+mn-cs"/>
              </a:rPr>
              <a:t>Packet</a:t>
            </a:r>
            <a:r>
              <a:rPr kumimoji="0" lang="fr-FR" sz="800" b="0" i="0" u="none" strike="noStrike" kern="1200" cap="none" spc="0" normalizeH="0" baseline="0" noProof="0" dirty="0">
                <a:ln>
                  <a:noFill/>
                </a:ln>
                <a:solidFill>
                  <a:srgbClr val="004C69"/>
                </a:solidFill>
                <a:effectLst/>
                <a:uLnTx/>
                <a:uFillTx/>
                <a:latin typeface="Arial"/>
                <a:ea typeface="+mn-ea"/>
                <a:cs typeface="+mn-cs"/>
              </a:rPr>
              <a:t> Tracer</a:t>
            </a:r>
          </a:p>
        </p:txBody>
      </p:sp>
      <p:sp>
        <p:nvSpPr>
          <p:cNvPr id="275" name="Rectangle 274">
            <a:extLst>
              <a:ext uri="{FF2B5EF4-FFF2-40B4-BE49-F238E27FC236}">
                <a16:creationId xmlns:a16="http://schemas.microsoft.com/office/drawing/2014/main" id="{20676C2C-BBAA-874E-B577-B4A7BEF2BD03}"/>
              </a:ext>
            </a:extLst>
          </p:cNvPr>
          <p:cNvSpPr/>
          <p:nvPr/>
        </p:nvSpPr>
        <p:spPr bwMode="auto">
          <a:xfrm>
            <a:off x="5727333" y="1731855"/>
            <a:ext cx="2187906" cy="4198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CCNA R&amp;S : Introduction to Networks, R&amp;S Essentials, Scaling Networks, Connecting Networks </a:t>
            </a:r>
          </a:p>
        </p:txBody>
      </p:sp>
      <p:sp>
        <p:nvSpPr>
          <p:cNvPr id="276" name="Rectangle 275">
            <a:extLst>
              <a:ext uri="{FF2B5EF4-FFF2-40B4-BE49-F238E27FC236}">
                <a16:creationId xmlns:a16="http://schemas.microsoft.com/office/drawing/2014/main" id="{DF07494A-66B6-9B41-B5EE-370D18A1EE4A}"/>
              </a:ext>
            </a:extLst>
          </p:cNvPr>
          <p:cNvSpPr/>
          <p:nvPr/>
        </p:nvSpPr>
        <p:spPr bwMode="auto">
          <a:xfrm>
            <a:off x="5731808" y="2108270"/>
            <a:ext cx="2019975" cy="156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CCNP R&amp;S : Switch, Route, TShoot</a:t>
            </a:r>
          </a:p>
        </p:txBody>
      </p:sp>
      <p:sp>
        <p:nvSpPr>
          <p:cNvPr id="90" name="Rectangle 89">
            <a:extLst>
              <a:ext uri="{FF2B5EF4-FFF2-40B4-BE49-F238E27FC236}">
                <a16:creationId xmlns:a16="http://schemas.microsoft.com/office/drawing/2014/main" id="{50F31B7F-0449-E34B-A7BA-541E04256B3C}"/>
              </a:ext>
            </a:extLst>
          </p:cNvPr>
          <p:cNvSpPr/>
          <p:nvPr/>
        </p:nvSpPr>
        <p:spPr>
          <a:xfrm>
            <a:off x="448139" y="2383605"/>
            <a:ext cx="8455866" cy="689213"/>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7" name="TextBox 312">
            <a:extLst>
              <a:ext uri="{FF2B5EF4-FFF2-40B4-BE49-F238E27FC236}">
                <a16:creationId xmlns:a16="http://schemas.microsoft.com/office/drawing/2014/main" id="{06842B13-545B-F54A-8412-CB62EB3DB1B4}"/>
              </a:ext>
            </a:extLst>
          </p:cNvPr>
          <p:cNvSpPr txBox="1"/>
          <p:nvPr/>
        </p:nvSpPr>
        <p:spPr>
          <a:xfrm>
            <a:off x="844189" y="2647072"/>
            <a:ext cx="615680"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Sécurité</a:t>
            </a:r>
          </a:p>
        </p:txBody>
      </p:sp>
      <p:grpSp>
        <p:nvGrpSpPr>
          <p:cNvPr id="288" name="Group 314">
            <a:extLst>
              <a:ext uri="{FF2B5EF4-FFF2-40B4-BE49-F238E27FC236}">
                <a16:creationId xmlns:a16="http://schemas.microsoft.com/office/drawing/2014/main" id="{E7FD2C05-0E34-D740-BB6D-B771E5EACDCF}"/>
              </a:ext>
            </a:extLst>
          </p:cNvPr>
          <p:cNvGrpSpPr>
            <a:grpSpLocks noChangeAspect="1"/>
          </p:cNvGrpSpPr>
          <p:nvPr/>
        </p:nvGrpSpPr>
        <p:grpSpPr>
          <a:xfrm>
            <a:off x="543861" y="2638947"/>
            <a:ext cx="228600" cy="231877"/>
            <a:chOff x="186757" y="2435948"/>
            <a:chExt cx="288472" cy="284989"/>
          </a:xfrm>
        </p:grpSpPr>
        <p:grpSp>
          <p:nvGrpSpPr>
            <p:cNvPr id="289" name="Group 315">
              <a:extLst>
                <a:ext uri="{FF2B5EF4-FFF2-40B4-BE49-F238E27FC236}">
                  <a16:creationId xmlns:a16="http://schemas.microsoft.com/office/drawing/2014/main" id="{20553B2F-0EA5-0A4C-911A-43029492A7C5}"/>
                </a:ext>
              </a:extLst>
            </p:cNvPr>
            <p:cNvGrpSpPr>
              <a:grpSpLocks noChangeAspect="1"/>
            </p:cNvGrpSpPr>
            <p:nvPr/>
          </p:nvGrpSpPr>
          <p:grpSpPr>
            <a:xfrm>
              <a:off x="186757" y="2435948"/>
              <a:ext cx="288472" cy="284989"/>
              <a:chOff x="2632787" y="1629410"/>
              <a:chExt cx="1817884" cy="1795938"/>
            </a:xfrm>
          </p:grpSpPr>
          <p:sp>
            <p:nvSpPr>
              <p:cNvPr id="295" name="Chord 323">
                <a:extLst>
                  <a:ext uri="{FF2B5EF4-FFF2-40B4-BE49-F238E27FC236}">
                    <a16:creationId xmlns:a16="http://schemas.microsoft.com/office/drawing/2014/main" id="{934AB9E3-A11E-6648-BCD2-8A03045C434B}"/>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296" name="Chord 324">
                <a:extLst>
                  <a:ext uri="{FF2B5EF4-FFF2-40B4-BE49-F238E27FC236}">
                    <a16:creationId xmlns:a16="http://schemas.microsoft.com/office/drawing/2014/main" id="{095DE03F-8176-8E43-B51B-F61960F1CA40}"/>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290" name="Group 317">
              <a:extLst>
                <a:ext uri="{FF2B5EF4-FFF2-40B4-BE49-F238E27FC236}">
                  <a16:creationId xmlns:a16="http://schemas.microsoft.com/office/drawing/2014/main" id="{81042716-C038-D444-B557-A47C93F81443}"/>
                </a:ext>
              </a:extLst>
            </p:cNvPr>
            <p:cNvGrpSpPr>
              <a:grpSpLocks noChangeAspect="1"/>
            </p:cNvGrpSpPr>
            <p:nvPr/>
          </p:nvGrpSpPr>
          <p:grpSpPr>
            <a:xfrm>
              <a:off x="271637" y="2488918"/>
              <a:ext cx="127454" cy="182880"/>
              <a:chOff x="-1050925" y="628650"/>
              <a:chExt cx="609600" cy="874712"/>
            </a:xfrm>
          </p:grpSpPr>
          <p:sp>
            <p:nvSpPr>
              <p:cNvPr id="291" name="Freeform 24">
                <a:extLst>
                  <a:ext uri="{FF2B5EF4-FFF2-40B4-BE49-F238E27FC236}">
                    <a16:creationId xmlns:a16="http://schemas.microsoft.com/office/drawing/2014/main" id="{7188C06A-13CD-9043-AA2F-E8712AB4066E}"/>
                  </a:ext>
                </a:extLst>
              </p:cNvPr>
              <p:cNvSpPr>
                <a:spLocks/>
              </p:cNvSpPr>
              <p:nvPr/>
            </p:nvSpPr>
            <p:spPr bwMode="auto">
              <a:xfrm>
                <a:off x="-747713" y="628650"/>
                <a:ext cx="306388" cy="874712"/>
              </a:xfrm>
              <a:custGeom>
                <a:avLst/>
                <a:gdLst>
                  <a:gd name="T0" fmla="*/ 149 w 212"/>
                  <a:gd name="T1" fmla="*/ 220 h 609"/>
                  <a:gd name="T2" fmla="*/ 149 w 212"/>
                  <a:gd name="T3" fmla="*/ 149 h 609"/>
                  <a:gd name="T4" fmla="*/ 1 w 212"/>
                  <a:gd name="T5" fmla="*/ 0 h 609"/>
                  <a:gd name="T6" fmla="*/ 0 w 212"/>
                  <a:gd name="T7" fmla="*/ 0 h 609"/>
                  <a:gd name="T8" fmla="*/ 0 w 212"/>
                  <a:gd name="T9" fmla="*/ 47 h 609"/>
                  <a:gd name="T10" fmla="*/ 1 w 212"/>
                  <a:gd name="T11" fmla="*/ 47 h 609"/>
                  <a:gd name="T12" fmla="*/ 103 w 212"/>
                  <a:gd name="T13" fmla="*/ 149 h 609"/>
                  <a:gd name="T14" fmla="*/ 103 w 212"/>
                  <a:gd name="T15" fmla="*/ 220 h 609"/>
                  <a:gd name="T16" fmla="*/ 0 w 212"/>
                  <a:gd name="T17" fmla="*/ 220 h 609"/>
                  <a:gd name="T18" fmla="*/ 0 w 212"/>
                  <a:gd name="T19" fmla="*/ 609 h 609"/>
                  <a:gd name="T20" fmla="*/ 181 w 212"/>
                  <a:gd name="T21" fmla="*/ 609 h 609"/>
                  <a:gd name="T22" fmla="*/ 212 w 212"/>
                  <a:gd name="T23" fmla="*/ 576 h 609"/>
                  <a:gd name="T24" fmla="*/ 212 w 212"/>
                  <a:gd name="T25" fmla="*/ 220 h 609"/>
                  <a:gd name="T26" fmla="*/ 149 w 212"/>
                  <a:gd name="T27"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09">
                    <a:moveTo>
                      <a:pt x="149" y="220"/>
                    </a:moveTo>
                    <a:cubicBezTo>
                      <a:pt x="149" y="149"/>
                      <a:pt x="149" y="149"/>
                      <a:pt x="149" y="149"/>
                    </a:cubicBezTo>
                    <a:cubicBezTo>
                      <a:pt x="149" y="67"/>
                      <a:pt x="83" y="0"/>
                      <a:pt x="1" y="0"/>
                    </a:cubicBezTo>
                    <a:cubicBezTo>
                      <a:pt x="1" y="0"/>
                      <a:pt x="0" y="0"/>
                      <a:pt x="0" y="0"/>
                    </a:cubicBezTo>
                    <a:cubicBezTo>
                      <a:pt x="0" y="47"/>
                      <a:pt x="0" y="47"/>
                      <a:pt x="0" y="47"/>
                    </a:cubicBezTo>
                    <a:cubicBezTo>
                      <a:pt x="0" y="47"/>
                      <a:pt x="1" y="47"/>
                      <a:pt x="1" y="47"/>
                    </a:cubicBezTo>
                    <a:cubicBezTo>
                      <a:pt x="58" y="47"/>
                      <a:pt x="103" y="93"/>
                      <a:pt x="103" y="149"/>
                    </a:cubicBezTo>
                    <a:cubicBezTo>
                      <a:pt x="103" y="220"/>
                      <a:pt x="103" y="220"/>
                      <a:pt x="103" y="220"/>
                    </a:cubicBezTo>
                    <a:cubicBezTo>
                      <a:pt x="0" y="220"/>
                      <a:pt x="0" y="220"/>
                      <a:pt x="0" y="220"/>
                    </a:cubicBezTo>
                    <a:cubicBezTo>
                      <a:pt x="0" y="609"/>
                      <a:pt x="0" y="609"/>
                      <a:pt x="0" y="609"/>
                    </a:cubicBezTo>
                    <a:cubicBezTo>
                      <a:pt x="181" y="609"/>
                      <a:pt x="181" y="609"/>
                      <a:pt x="181" y="609"/>
                    </a:cubicBezTo>
                    <a:cubicBezTo>
                      <a:pt x="199" y="609"/>
                      <a:pt x="212" y="594"/>
                      <a:pt x="212" y="576"/>
                    </a:cubicBezTo>
                    <a:cubicBezTo>
                      <a:pt x="212" y="220"/>
                      <a:pt x="212" y="220"/>
                      <a:pt x="212" y="220"/>
                    </a:cubicBezTo>
                    <a:cubicBezTo>
                      <a:pt x="149" y="220"/>
                      <a:pt x="149" y="220"/>
                      <a:pt x="149" y="22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292" name="Freeform 25">
                <a:extLst>
                  <a:ext uri="{FF2B5EF4-FFF2-40B4-BE49-F238E27FC236}">
                    <a16:creationId xmlns:a16="http://schemas.microsoft.com/office/drawing/2014/main" id="{411C2B07-5971-6448-836A-B4F46138F97B}"/>
                  </a:ext>
                </a:extLst>
              </p:cNvPr>
              <p:cNvSpPr>
                <a:spLocks/>
              </p:cNvSpPr>
              <p:nvPr/>
            </p:nvSpPr>
            <p:spPr bwMode="auto">
              <a:xfrm>
                <a:off x="-1050925" y="628650"/>
                <a:ext cx="303213" cy="874712"/>
              </a:xfrm>
              <a:custGeom>
                <a:avLst/>
                <a:gdLst>
                  <a:gd name="T0" fmla="*/ 109 w 210"/>
                  <a:gd name="T1" fmla="*/ 220 h 609"/>
                  <a:gd name="T2" fmla="*/ 109 w 210"/>
                  <a:gd name="T3" fmla="*/ 149 h 609"/>
                  <a:gd name="T4" fmla="*/ 210 w 210"/>
                  <a:gd name="T5" fmla="*/ 47 h 609"/>
                  <a:gd name="T6" fmla="*/ 210 w 210"/>
                  <a:gd name="T7" fmla="*/ 0 h 609"/>
                  <a:gd name="T8" fmla="*/ 63 w 210"/>
                  <a:gd name="T9" fmla="*/ 149 h 609"/>
                  <a:gd name="T10" fmla="*/ 63 w 210"/>
                  <a:gd name="T11" fmla="*/ 220 h 609"/>
                  <a:gd name="T12" fmla="*/ 0 w 210"/>
                  <a:gd name="T13" fmla="*/ 220 h 609"/>
                  <a:gd name="T14" fmla="*/ 0 w 210"/>
                  <a:gd name="T15" fmla="*/ 576 h 609"/>
                  <a:gd name="T16" fmla="*/ 32 w 210"/>
                  <a:gd name="T17" fmla="*/ 609 h 609"/>
                  <a:gd name="T18" fmla="*/ 210 w 210"/>
                  <a:gd name="T19" fmla="*/ 609 h 609"/>
                  <a:gd name="T20" fmla="*/ 210 w 210"/>
                  <a:gd name="T21" fmla="*/ 220 h 609"/>
                  <a:gd name="T22" fmla="*/ 109 w 210"/>
                  <a:gd name="T23"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609">
                    <a:moveTo>
                      <a:pt x="109" y="220"/>
                    </a:moveTo>
                    <a:cubicBezTo>
                      <a:pt x="109" y="149"/>
                      <a:pt x="109" y="149"/>
                      <a:pt x="109" y="149"/>
                    </a:cubicBezTo>
                    <a:cubicBezTo>
                      <a:pt x="109" y="93"/>
                      <a:pt x="154" y="47"/>
                      <a:pt x="210" y="47"/>
                    </a:cubicBezTo>
                    <a:cubicBezTo>
                      <a:pt x="210" y="0"/>
                      <a:pt x="210" y="0"/>
                      <a:pt x="210" y="0"/>
                    </a:cubicBezTo>
                    <a:cubicBezTo>
                      <a:pt x="129" y="1"/>
                      <a:pt x="63" y="67"/>
                      <a:pt x="63" y="149"/>
                    </a:cubicBezTo>
                    <a:cubicBezTo>
                      <a:pt x="63" y="220"/>
                      <a:pt x="63" y="220"/>
                      <a:pt x="63" y="220"/>
                    </a:cubicBezTo>
                    <a:cubicBezTo>
                      <a:pt x="0" y="220"/>
                      <a:pt x="0" y="220"/>
                      <a:pt x="0" y="220"/>
                    </a:cubicBezTo>
                    <a:cubicBezTo>
                      <a:pt x="0" y="576"/>
                      <a:pt x="0" y="576"/>
                      <a:pt x="0" y="576"/>
                    </a:cubicBezTo>
                    <a:cubicBezTo>
                      <a:pt x="0" y="594"/>
                      <a:pt x="15" y="609"/>
                      <a:pt x="32" y="609"/>
                    </a:cubicBezTo>
                    <a:cubicBezTo>
                      <a:pt x="210" y="609"/>
                      <a:pt x="210" y="609"/>
                      <a:pt x="210" y="609"/>
                    </a:cubicBezTo>
                    <a:cubicBezTo>
                      <a:pt x="210" y="220"/>
                      <a:pt x="210" y="220"/>
                      <a:pt x="210" y="220"/>
                    </a:cubicBezTo>
                    <a:cubicBezTo>
                      <a:pt x="109" y="220"/>
                      <a:pt x="109" y="220"/>
                      <a:pt x="109" y="22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293" name="Freeform 26">
                <a:extLst>
                  <a:ext uri="{FF2B5EF4-FFF2-40B4-BE49-F238E27FC236}">
                    <a16:creationId xmlns:a16="http://schemas.microsoft.com/office/drawing/2014/main" id="{B65E07D7-AC67-FB4F-A3D7-558D4EF2C619}"/>
                  </a:ext>
                </a:extLst>
              </p:cNvPr>
              <p:cNvSpPr>
                <a:spLocks/>
              </p:cNvSpPr>
              <p:nvPr/>
            </p:nvSpPr>
            <p:spPr bwMode="auto">
              <a:xfrm>
                <a:off x="-747713" y="1074738"/>
                <a:ext cx="84138" cy="298450"/>
              </a:xfrm>
              <a:custGeom>
                <a:avLst/>
                <a:gdLst>
                  <a:gd name="T0" fmla="*/ 2 w 58"/>
                  <a:gd name="T1" fmla="*/ 0 h 207"/>
                  <a:gd name="T2" fmla="*/ 0 w 58"/>
                  <a:gd name="T3" fmla="*/ 0 h 207"/>
                  <a:gd name="T4" fmla="*/ 0 w 58"/>
                  <a:gd name="T5" fmla="*/ 207 h 207"/>
                  <a:gd name="T6" fmla="*/ 2 w 58"/>
                  <a:gd name="T7" fmla="*/ 207 h 207"/>
                  <a:gd name="T8" fmla="*/ 58 w 58"/>
                  <a:gd name="T9" fmla="*/ 207 h 207"/>
                  <a:gd name="T10" fmla="*/ 30 w 58"/>
                  <a:gd name="T11" fmla="*/ 111 h 207"/>
                  <a:gd name="T12" fmla="*/ 28 w 58"/>
                  <a:gd name="T13" fmla="*/ 105 h 207"/>
                  <a:gd name="T14" fmla="*/ 57 w 58"/>
                  <a:gd name="T15" fmla="*/ 56 h 207"/>
                  <a:gd name="T16" fmla="*/ 2 w 58"/>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07">
                    <a:moveTo>
                      <a:pt x="2" y="0"/>
                    </a:moveTo>
                    <a:cubicBezTo>
                      <a:pt x="1" y="0"/>
                      <a:pt x="1" y="0"/>
                      <a:pt x="0" y="0"/>
                    </a:cubicBezTo>
                    <a:cubicBezTo>
                      <a:pt x="0" y="207"/>
                      <a:pt x="0" y="207"/>
                      <a:pt x="0" y="207"/>
                    </a:cubicBezTo>
                    <a:cubicBezTo>
                      <a:pt x="2" y="207"/>
                      <a:pt x="2" y="207"/>
                      <a:pt x="2" y="207"/>
                    </a:cubicBezTo>
                    <a:cubicBezTo>
                      <a:pt x="58" y="207"/>
                      <a:pt x="58" y="207"/>
                      <a:pt x="58" y="207"/>
                    </a:cubicBezTo>
                    <a:cubicBezTo>
                      <a:pt x="30" y="111"/>
                      <a:pt x="30" y="111"/>
                      <a:pt x="30" y="111"/>
                    </a:cubicBezTo>
                    <a:cubicBezTo>
                      <a:pt x="28" y="105"/>
                      <a:pt x="28" y="105"/>
                      <a:pt x="28" y="105"/>
                    </a:cubicBezTo>
                    <a:cubicBezTo>
                      <a:pt x="46" y="95"/>
                      <a:pt x="57" y="77"/>
                      <a:pt x="57" y="56"/>
                    </a:cubicBezTo>
                    <a:cubicBezTo>
                      <a:pt x="57" y="25"/>
                      <a:pt x="32" y="0"/>
                      <a:pt x="2"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sp>
            <p:nvSpPr>
              <p:cNvPr id="294" name="Freeform 27">
                <a:extLst>
                  <a:ext uri="{FF2B5EF4-FFF2-40B4-BE49-F238E27FC236}">
                    <a16:creationId xmlns:a16="http://schemas.microsoft.com/office/drawing/2014/main" id="{C1D8BAD9-F33A-C44F-BBE9-871F3F583D60}"/>
                  </a:ext>
                </a:extLst>
              </p:cNvPr>
              <p:cNvSpPr>
                <a:spLocks/>
              </p:cNvSpPr>
              <p:nvPr/>
            </p:nvSpPr>
            <p:spPr bwMode="auto">
              <a:xfrm>
                <a:off x="-827088" y="1074738"/>
                <a:ext cx="79375" cy="298450"/>
              </a:xfrm>
              <a:custGeom>
                <a:avLst/>
                <a:gdLst>
                  <a:gd name="T0" fmla="*/ 55 w 55"/>
                  <a:gd name="T1" fmla="*/ 0 h 207"/>
                  <a:gd name="T2" fmla="*/ 1 w 55"/>
                  <a:gd name="T3" fmla="*/ 56 h 207"/>
                  <a:gd name="T4" fmla="*/ 30 w 55"/>
                  <a:gd name="T5" fmla="*/ 105 h 207"/>
                  <a:gd name="T6" fmla="*/ 28 w 55"/>
                  <a:gd name="T7" fmla="*/ 111 h 207"/>
                  <a:gd name="T8" fmla="*/ 0 w 55"/>
                  <a:gd name="T9" fmla="*/ 207 h 207"/>
                  <a:gd name="T10" fmla="*/ 55 w 55"/>
                  <a:gd name="T11" fmla="*/ 207 h 207"/>
                  <a:gd name="T12" fmla="*/ 55 w 55"/>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5" h="207">
                    <a:moveTo>
                      <a:pt x="55" y="0"/>
                    </a:moveTo>
                    <a:cubicBezTo>
                      <a:pt x="25" y="1"/>
                      <a:pt x="1" y="26"/>
                      <a:pt x="1" y="56"/>
                    </a:cubicBezTo>
                    <a:cubicBezTo>
                      <a:pt x="1" y="77"/>
                      <a:pt x="13" y="95"/>
                      <a:pt x="30" y="105"/>
                    </a:cubicBezTo>
                    <a:cubicBezTo>
                      <a:pt x="28" y="111"/>
                      <a:pt x="28" y="111"/>
                      <a:pt x="28" y="111"/>
                    </a:cubicBezTo>
                    <a:cubicBezTo>
                      <a:pt x="0" y="207"/>
                      <a:pt x="0" y="207"/>
                      <a:pt x="0" y="207"/>
                    </a:cubicBezTo>
                    <a:cubicBezTo>
                      <a:pt x="55" y="207"/>
                      <a:pt x="55" y="207"/>
                      <a:pt x="55" y="207"/>
                    </a:cubicBezTo>
                    <a:cubicBezTo>
                      <a:pt x="55" y="0"/>
                      <a:pt x="55" y="0"/>
                      <a:pt x="55" y="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297" name="Rectangle 296">
            <a:extLst>
              <a:ext uri="{FF2B5EF4-FFF2-40B4-BE49-F238E27FC236}">
                <a16:creationId xmlns:a16="http://schemas.microsoft.com/office/drawing/2014/main" id="{577DB754-B36D-CA46-8FD0-F5F92501469B}"/>
              </a:ext>
            </a:extLst>
          </p:cNvPr>
          <p:cNvSpPr/>
          <p:nvPr/>
        </p:nvSpPr>
        <p:spPr bwMode="auto">
          <a:xfrm>
            <a:off x="2592462" y="2525800"/>
            <a:ext cx="1828800"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Introduction to Cybersecurity</a:t>
            </a:r>
          </a:p>
        </p:txBody>
      </p:sp>
      <p:sp>
        <p:nvSpPr>
          <p:cNvPr id="298" name="Rectangle 297">
            <a:extLst>
              <a:ext uri="{FF2B5EF4-FFF2-40B4-BE49-F238E27FC236}">
                <a16:creationId xmlns:a16="http://schemas.microsoft.com/office/drawing/2014/main" id="{9600BBFC-C2EC-1A49-B665-7C03BEDB9D4C}"/>
              </a:ext>
            </a:extLst>
          </p:cNvPr>
          <p:cNvSpPr/>
          <p:nvPr/>
        </p:nvSpPr>
        <p:spPr bwMode="auto">
          <a:xfrm>
            <a:off x="2592462" y="2707493"/>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Cybersecurity Essentials</a:t>
            </a:r>
          </a:p>
        </p:txBody>
      </p:sp>
      <p:sp>
        <p:nvSpPr>
          <p:cNvPr id="299" name="Rectangle 298">
            <a:extLst>
              <a:ext uri="{FF2B5EF4-FFF2-40B4-BE49-F238E27FC236}">
                <a16:creationId xmlns:a16="http://schemas.microsoft.com/office/drawing/2014/main" id="{C3DC52CE-22EE-2C4F-AF1C-A93A06EA3C13}"/>
              </a:ext>
            </a:extLst>
          </p:cNvPr>
          <p:cNvSpPr/>
          <p:nvPr/>
        </p:nvSpPr>
        <p:spPr bwMode="auto">
          <a:xfrm>
            <a:off x="5730492" y="2621365"/>
            <a:ext cx="2478484" cy="1615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CCNA Security</a:t>
            </a:r>
          </a:p>
        </p:txBody>
      </p:sp>
      <p:sp>
        <p:nvSpPr>
          <p:cNvPr id="300" name="Rectangle 299">
            <a:extLst>
              <a:ext uri="{FF2B5EF4-FFF2-40B4-BE49-F238E27FC236}">
                <a16:creationId xmlns:a16="http://schemas.microsoft.com/office/drawing/2014/main" id="{964C50D6-3251-884A-9425-4C3DBFDB734A}"/>
              </a:ext>
            </a:extLst>
          </p:cNvPr>
          <p:cNvSpPr/>
          <p:nvPr/>
        </p:nvSpPr>
        <p:spPr bwMode="auto">
          <a:xfrm>
            <a:off x="5730492" y="2450298"/>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CCNA Cyber Ops</a:t>
            </a:r>
          </a:p>
        </p:txBody>
      </p:sp>
      <p:sp>
        <p:nvSpPr>
          <p:cNvPr id="101" name="Rectangle 100">
            <a:extLst>
              <a:ext uri="{FF2B5EF4-FFF2-40B4-BE49-F238E27FC236}">
                <a16:creationId xmlns:a16="http://schemas.microsoft.com/office/drawing/2014/main" id="{99B9E227-A938-E04C-9EDD-99250A84A5EB}"/>
              </a:ext>
            </a:extLst>
          </p:cNvPr>
          <p:cNvSpPr/>
          <p:nvPr/>
        </p:nvSpPr>
        <p:spPr>
          <a:xfrm>
            <a:off x="439309" y="3198777"/>
            <a:ext cx="8455866" cy="479500"/>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1" name="TextBox 343">
            <a:extLst>
              <a:ext uri="{FF2B5EF4-FFF2-40B4-BE49-F238E27FC236}">
                <a16:creationId xmlns:a16="http://schemas.microsoft.com/office/drawing/2014/main" id="{DE987B22-65B4-D945-9E25-9B3FEF7AE308}"/>
              </a:ext>
            </a:extLst>
          </p:cNvPr>
          <p:cNvSpPr txBox="1"/>
          <p:nvPr/>
        </p:nvSpPr>
        <p:spPr>
          <a:xfrm>
            <a:off x="844189" y="3318301"/>
            <a:ext cx="1195496"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IoT &amp; Analytics</a:t>
            </a:r>
          </a:p>
        </p:txBody>
      </p:sp>
      <p:grpSp>
        <p:nvGrpSpPr>
          <p:cNvPr id="302" name="Group 344">
            <a:extLst>
              <a:ext uri="{FF2B5EF4-FFF2-40B4-BE49-F238E27FC236}">
                <a16:creationId xmlns:a16="http://schemas.microsoft.com/office/drawing/2014/main" id="{08826D29-5C57-4D47-85F9-719DD329D1EF}"/>
              </a:ext>
            </a:extLst>
          </p:cNvPr>
          <p:cNvGrpSpPr>
            <a:grpSpLocks noChangeAspect="1"/>
          </p:cNvGrpSpPr>
          <p:nvPr/>
        </p:nvGrpSpPr>
        <p:grpSpPr>
          <a:xfrm>
            <a:off x="543861" y="3332306"/>
            <a:ext cx="228600" cy="231877"/>
            <a:chOff x="192015" y="2882636"/>
            <a:chExt cx="288472" cy="284989"/>
          </a:xfrm>
        </p:grpSpPr>
        <p:grpSp>
          <p:nvGrpSpPr>
            <p:cNvPr id="303" name="Group 346">
              <a:extLst>
                <a:ext uri="{FF2B5EF4-FFF2-40B4-BE49-F238E27FC236}">
                  <a16:creationId xmlns:a16="http://schemas.microsoft.com/office/drawing/2014/main" id="{E629E02A-6D7C-3A45-B6EF-A3A28E5952E6}"/>
                </a:ext>
              </a:extLst>
            </p:cNvPr>
            <p:cNvGrpSpPr>
              <a:grpSpLocks noChangeAspect="1"/>
            </p:cNvGrpSpPr>
            <p:nvPr/>
          </p:nvGrpSpPr>
          <p:grpSpPr>
            <a:xfrm>
              <a:off x="192015" y="2882636"/>
              <a:ext cx="288472" cy="284989"/>
              <a:chOff x="2632787" y="1629410"/>
              <a:chExt cx="1817884" cy="1795938"/>
            </a:xfrm>
          </p:grpSpPr>
          <p:sp>
            <p:nvSpPr>
              <p:cNvPr id="315" name="Chord 366">
                <a:extLst>
                  <a:ext uri="{FF2B5EF4-FFF2-40B4-BE49-F238E27FC236}">
                    <a16:creationId xmlns:a16="http://schemas.microsoft.com/office/drawing/2014/main" id="{0869D24C-F8F1-A243-9125-8532CF7607D0}"/>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316" name="Chord 367">
                <a:extLst>
                  <a:ext uri="{FF2B5EF4-FFF2-40B4-BE49-F238E27FC236}">
                    <a16:creationId xmlns:a16="http://schemas.microsoft.com/office/drawing/2014/main" id="{DF529347-A6A7-484D-865D-DD073451412E}"/>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304" name="Group 347">
              <a:extLst>
                <a:ext uri="{FF2B5EF4-FFF2-40B4-BE49-F238E27FC236}">
                  <a16:creationId xmlns:a16="http://schemas.microsoft.com/office/drawing/2014/main" id="{DF28553F-B0C0-1846-B296-24A600BB7B6C}"/>
                </a:ext>
              </a:extLst>
            </p:cNvPr>
            <p:cNvGrpSpPr>
              <a:grpSpLocks noChangeAspect="1"/>
            </p:cNvGrpSpPr>
            <p:nvPr/>
          </p:nvGrpSpPr>
          <p:grpSpPr>
            <a:xfrm>
              <a:off x="253311" y="2946745"/>
              <a:ext cx="166074" cy="182880"/>
              <a:chOff x="6067426" y="5260975"/>
              <a:chExt cx="533399" cy="587376"/>
            </a:xfrm>
          </p:grpSpPr>
          <p:sp>
            <p:nvSpPr>
              <p:cNvPr id="305" name="Freeform 27">
                <a:extLst>
                  <a:ext uri="{FF2B5EF4-FFF2-40B4-BE49-F238E27FC236}">
                    <a16:creationId xmlns:a16="http://schemas.microsoft.com/office/drawing/2014/main" id="{EB90F59B-C441-CF4B-ADBC-DB4209058133}"/>
                  </a:ext>
                </a:extLst>
              </p:cNvPr>
              <p:cNvSpPr>
                <a:spLocks/>
              </p:cNvSpPr>
              <p:nvPr/>
            </p:nvSpPr>
            <p:spPr bwMode="auto">
              <a:xfrm>
                <a:off x="6142038" y="5478463"/>
                <a:ext cx="458787" cy="369888"/>
              </a:xfrm>
              <a:custGeom>
                <a:avLst/>
                <a:gdLst>
                  <a:gd name="T0" fmla="*/ 0 w 1659"/>
                  <a:gd name="T1" fmla="*/ 799 h 1337"/>
                  <a:gd name="T2" fmla="*/ 1469 w 1659"/>
                  <a:gd name="T3" fmla="*/ 392 h 1337"/>
                  <a:gd name="T4" fmla="*/ 1659 w 1659"/>
                  <a:gd name="T5" fmla="*/ 494 h 1337"/>
                  <a:gd name="T6" fmla="*/ 1469 w 1659"/>
                  <a:gd name="T7" fmla="*/ 0 h 1337"/>
                  <a:gd name="T8" fmla="*/ 955 w 1659"/>
                  <a:gd name="T9" fmla="*/ 145 h 1337"/>
                  <a:gd name="T10" fmla="*/ 1175 w 1659"/>
                  <a:gd name="T11" fmla="*/ 247 h 1337"/>
                  <a:gd name="T12" fmla="*/ 0 w 1659"/>
                  <a:gd name="T13" fmla="*/ 799 h 1337"/>
                </a:gdLst>
                <a:ahLst/>
                <a:cxnLst>
                  <a:cxn ang="0">
                    <a:pos x="T0" y="T1"/>
                  </a:cxn>
                  <a:cxn ang="0">
                    <a:pos x="T2" y="T3"/>
                  </a:cxn>
                  <a:cxn ang="0">
                    <a:pos x="T4" y="T5"/>
                  </a:cxn>
                  <a:cxn ang="0">
                    <a:pos x="T6" y="T7"/>
                  </a:cxn>
                  <a:cxn ang="0">
                    <a:pos x="T8" y="T9"/>
                  </a:cxn>
                  <a:cxn ang="0">
                    <a:pos x="T10" y="T11"/>
                  </a:cxn>
                  <a:cxn ang="0">
                    <a:pos x="T12" y="T13"/>
                  </a:cxn>
                </a:cxnLst>
                <a:rect l="0" t="0" r="r" b="b"/>
                <a:pathLst>
                  <a:path w="1659" h="1337">
                    <a:moveTo>
                      <a:pt x="0" y="799"/>
                    </a:moveTo>
                    <a:cubicBezTo>
                      <a:pt x="734" y="1337"/>
                      <a:pt x="1366" y="785"/>
                      <a:pt x="1469" y="392"/>
                    </a:cubicBezTo>
                    <a:cubicBezTo>
                      <a:pt x="1527" y="421"/>
                      <a:pt x="1659" y="494"/>
                      <a:pt x="1659" y="494"/>
                    </a:cubicBezTo>
                    <a:cubicBezTo>
                      <a:pt x="1469" y="0"/>
                      <a:pt x="1469" y="0"/>
                      <a:pt x="1469" y="0"/>
                    </a:cubicBezTo>
                    <a:cubicBezTo>
                      <a:pt x="955" y="145"/>
                      <a:pt x="955" y="145"/>
                      <a:pt x="955" y="145"/>
                    </a:cubicBezTo>
                    <a:cubicBezTo>
                      <a:pt x="1175" y="247"/>
                      <a:pt x="1175" y="247"/>
                      <a:pt x="1175" y="247"/>
                    </a:cubicBezTo>
                    <a:cubicBezTo>
                      <a:pt x="1175" y="247"/>
                      <a:pt x="999" y="1075"/>
                      <a:pt x="0" y="799"/>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nvGrpSpPr>
              <p:cNvPr id="306" name="Group 349">
                <a:extLst>
                  <a:ext uri="{FF2B5EF4-FFF2-40B4-BE49-F238E27FC236}">
                    <a16:creationId xmlns:a16="http://schemas.microsoft.com/office/drawing/2014/main" id="{EF6F749D-EF01-4E48-A944-7131FD830034}"/>
                  </a:ext>
                </a:extLst>
              </p:cNvPr>
              <p:cNvGrpSpPr/>
              <p:nvPr/>
            </p:nvGrpSpPr>
            <p:grpSpPr>
              <a:xfrm>
                <a:off x="6067426" y="5260975"/>
                <a:ext cx="493712" cy="430213"/>
                <a:chOff x="6067426" y="5260975"/>
                <a:chExt cx="493712" cy="430213"/>
              </a:xfrm>
            </p:grpSpPr>
            <p:sp>
              <p:nvSpPr>
                <p:cNvPr id="307" name="Freeform 26">
                  <a:extLst>
                    <a:ext uri="{FF2B5EF4-FFF2-40B4-BE49-F238E27FC236}">
                      <a16:creationId xmlns:a16="http://schemas.microsoft.com/office/drawing/2014/main" id="{7EEADA4D-8341-0C45-82C0-022DB40A593E}"/>
                    </a:ext>
                  </a:extLst>
                </p:cNvPr>
                <p:cNvSpPr>
                  <a:spLocks noEditPoints="1"/>
                </p:cNvSpPr>
                <p:nvPr/>
              </p:nvSpPr>
              <p:spPr bwMode="auto">
                <a:xfrm>
                  <a:off x="6067426" y="5260975"/>
                  <a:ext cx="493712" cy="430213"/>
                </a:xfrm>
                <a:custGeom>
                  <a:avLst/>
                  <a:gdLst>
                    <a:gd name="T0" fmla="*/ 1361 w 1786"/>
                    <a:gd name="T1" fmla="*/ 437 h 1557"/>
                    <a:gd name="T2" fmla="*/ 1376 w 1786"/>
                    <a:gd name="T3" fmla="*/ 800 h 1557"/>
                    <a:gd name="T4" fmla="*/ 1713 w 1786"/>
                    <a:gd name="T5" fmla="*/ 495 h 1557"/>
                    <a:gd name="T6" fmla="*/ 747 w 1786"/>
                    <a:gd name="T7" fmla="*/ 509 h 1557"/>
                    <a:gd name="T8" fmla="*/ 1186 w 1786"/>
                    <a:gd name="T9" fmla="*/ 335 h 1557"/>
                    <a:gd name="T10" fmla="*/ 717 w 1786"/>
                    <a:gd name="T11" fmla="*/ 466 h 1557"/>
                    <a:gd name="T12" fmla="*/ 1332 w 1786"/>
                    <a:gd name="T13" fmla="*/ 800 h 1557"/>
                    <a:gd name="T14" fmla="*/ 1244 w 1786"/>
                    <a:gd name="T15" fmla="*/ 539 h 1557"/>
                    <a:gd name="T16" fmla="*/ 761 w 1786"/>
                    <a:gd name="T17" fmla="*/ 553 h 1557"/>
                    <a:gd name="T18" fmla="*/ 659 w 1786"/>
                    <a:gd name="T19" fmla="*/ 684 h 1557"/>
                    <a:gd name="T20" fmla="*/ 630 w 1786"/>
                    <a:gd name="T21" fmla="*/ 1106 h 1557"/>
                    <a:gd name="T22" fmla="*/ 732 w 1786"/>
                    <a:gd name="T23" fmla="*/ 1222 h 1557"/>
                    <a:gd name="T24" fmla="*/ 1215 w 1786"/>
                    <a:gd name="T25" fmla="*/ 1295 h 1557"/>
                    <a:gd name="T26" fmla="*/ 981 w 1786"/>
                    <a:gd name="T27" fmla="*/ 902 h 1557"/>
                    <a:gd name="T28" fmla="*/ 1332 w 1786"/>
                    <a:gd name="T29" fmla="*/ 800 h 1557"/>
                    <a:gd name="T30" fmla="*/ 761 w 1786"/>
                    <a:gd name="T31" fmla="*/ 1542 h 1557"/>
                    <a:gd name="T32" fmla="*/ 717 w 1786"/>
                    <a:gd name="T33" fmla="*/ 1266 h 1557"/>
                    <a:gd name="T34" fmla="*/ 586 w 1786"/>
                    <a:gd name="T35" fmla="*/ 640 h 1557"/>
                    <a:gd name="T36" fmla="*/ 293 w 1786"/>
                    <a:gd name="T37" fmla="*/ 931 h 1557"/>
                    <a:gd name="T38" fmla="*/ 542 w 1786"/>
                    <a:gd name="T39" fmla="*/ 1150 h 1557"/>
                    <a:gd name="T40" fmla="*/ 615 w 1786"/>
                    <a:gd name="T41" fmla="*/ 670 h 1557"/>
                    <a:gd name="T42" fmla="*/ 88 w 1786"/>
                    <a:gd name="T43" fmla="*/ 931 h 1557"/>
                    <a:gd name="T44" fmla="*/ 15 w 1786"/>
                    <a:gd name="T45" fmla="*/ 786 h 1557"/>
                    <a:gd name="T46" fmla="*/ 102 w 1786"/>
                    <a:gd name="T47" fmla="*/ 1004 h 1557"/>
                    <a:gd name="T48" fmla="*/ 1244 w 1786"/>
                    <a:gd name="T49" fmla="*/ 306 h 1557"/>
                    <a:gd name="T50" fmla="*/ 1684 w 1786"/>
                    <a:gd name="T51" fmla="*/ 437 h 1557"/>
                    <a:gd name="T52" fmla="*/ 1025 w 1786"/>
                    <a:gd name="T53" fmla="*/ 15 h 1557"/>
                    <a:gd name="T54" fmla="*/ 1244 w 1786"/>
                    <a:gd name="T55" fmla="*/ 306 h 1557"/>
                    <a:gd name="T56" fmla="*/ 512 w 1786"/>
                    <a:gd name="T57" fmla="*/ 1208 h 1557"/>
                    <a:gd name="T58" fmla="*/ 249 w 1786"/>
                    <a:gd name="T59" fmla="*/ 1019 h 1557"/>
                    <a:gd name="T60" fmla="*/ 132 w 1786"/>
                    <a:gd name="T61" fmla="*/ 1033 h 1557"/>
                    <a:gd name="T62" fmla="*/ 190 w 1786"/>
                    <a:gd name="T63" fmla="*/ 1441 h 1557"/>
                    <a:gd name="T64" fmla="*/ 717 w 1786"/>
                    <a:gd name="T65" fmla="*/ 1557 h 1557"/>
                    <a:gd name="T66" fmla="*/ 630 w 1786"/>
                    <a:gd name="T67" fmla="*/ 1310 h 1557"/>
                    <a:gd name="T68" fmla="*/ 249 w 1786"/>
                    <a:gd name="T69" fmla="*/ 844 h 1557"/>
                    <a:gd name="T70" fmla="*/ 556 w 1786"/>
                    <a:gd name="T71" fmla="*/ 568 h 1557"/>
                    <a:gd name="T72" fmla="*/ 673 w 1786"/>
                    <a:gd name="T73" fmla="*/ 466 h 1557"/>
                    <a:gd name="T74" fmla="*/ 922 w 1786"/>
                    <a:gd name="T75" fmla="*/ 0 h 1557"/>
                    <a:gd name="T76" fmla="*/ 29 w 1786"/>
                    <a:gd name="T77" fmla="*/ 728 h 1557"/>
                    <a:gd name="T78" fmla="*/ 190 w 1786"/>
                    <a:gd name="T79" fmla="*/ 83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6" h="1557">
                      <a:moveTo>
                        <a:pt x="1713" y="495"/>
                      </a:moveTo>
                      <a:cubicBezTo>
                        <a:pt x="1596" y="466"/>
                        <a:pt x="1479" y="451"/>
                        <a:pt x="1361" y="437"/>
                      </a:cubicBezTo>
                      <a:cubicBezTo>
                        <a:pt x="1347" y="480"/>
                        <a:pt x="1332" y="495"/>
                        <a:pt x="1303" y="509"/>
                      </a:cubicBezTo>
                      <a:cubicBezTo>
                        <a:pt x="1332" y="611"/>
                        <a:pt x="1361" y="699"/>
                        <a:pt x="1376" y="800"/>
                      </a:cubicBezTo>
                      <a:cubicBezTo>
                        <a:pt x="1786" y="684"/>
                        <a:pt x="1786" y="684"/>
                        <a:pt x="1786" y="684"/>
                      </a:cubicBezTo>
                      <a:cubicBezTo>
                        <a:pt x="1771" y="611"/>
                        <a:pt x="1742" y="553"/>
                        <a:pt x="1713" y="495"/>
                      </a:cubicBezTo>
                      <a:moveTo>
                        <a:pt x="717" y="480"/>
                      </a:moveTo>
                      <a:cubicBezTo>
                        <a:pt x="732" y="480"/>
                        <a:pt x="747" y="495"/>
                        <a:pt x="747" y="509"/>
                      </a:cubicBezTo>
                      <a:cubicBezTo>
                        <a:pt x="878" y="466"/>
                        <a:pt x="996" y="422"/>
                        <a:pt x="1127" y="408"/>
                      </a:cubicBezTo>
                      <a:cubicBezTo>
                        <a:pt x="1142" y="379"/>
                        <a:pt x="1157" y="349"/>
                        <a:pt x="1186" y="335"/>
                      </a:cubicBezTo>
                      <a:cubicBezTo>
                        <a:pt x="1127" y="219"/>
                        <a:pt x="1054" y="117"/>
                        <a:pt x="966" y="15"/>
                      </a:cubicBezTo>
                      <a:cubicBezTo>
                        <a:pt x="864" y="146"/>
                        <a:pt x="776" y="306"/>
                        <a:pt x="717" y="466"/>
                      </a:cubicBezTo>
                      <a:cubicBezTo>
                        <a:pt x="717" y="466"/>
                        <a:pt x="717" y="466"/>
                        <a:pt x="717" y="480"/>
                      </a:cubicBezTo>
                      <a:moveTo>
                        <a:pt x="1332" y="800"/>
                      </a:moveTo>
                      <a:cubicBezTo>
                        <a:pt x="1318" y="713"/>
                        <a:pt x="1303" y="626"/>
                        <a:pt x="1274" y="539"/>
                      </a:cubicBezTo>
                      <a:cubicBezTo>
                        <a:pt x="1259" y="539"/>
                        <a:pt x="1259" y="539"/>
                        <a:pt x="1244" y="539"/>
                      </a:cubicBezTo>
                      <a:cubicBezTo>
                        <a:pt x="1200" y="539"/>
                        <a:pt x="1157" y="495"/>
                        <a:pt x="1142" y="451"/>
                      </a:cubicBezTo>
                      <a:cubicBezTo>
                        <a:pt x="1010" y="466"/>
                        <a:pt x="893" y="509"/>
                        <a:pt x="761" y="553"/>
                      </a:cubicBezTo>
                      <a:cubicBezTo>
                        <a:pt x="776" y="553"/>
                        <a:pt x="776" y="568"/>
                        <a:pt x="776" y="568"/>
                      </a:cubicBezTo>
                      <a:cubicBezTo>
                        <a:pt x="776" y="626"/>
                        <a:pt x="717" y="684"/>
                        <a:pt x="659" y="684"/>
                      </a:cubicBezTo>
                      <a:cubicBezTo>
                        <a:pt x="659" y="684"/>
                        <a:pt x="659" y="684"/>
                        <a:pt x="659" y="684"/>
                      </a:cubicBezTo>
                      <a:cubicBezTo>
                        <a:pt x="630" y="815"/>
                        <a:pt x="630" y="960"/>
                        <a:pt x="630" y="1106"/>
                      </a:cubicBezTo>
                      <a:cubicBezTo>
                        <a:pt x="688" y="1106"/>
                        <a:pt x="732" y="1150"/>
                        <a:pt x="732" y="1208"/>
                      </a:cubicBezTo>
                      <a:cubicBezTo>
                        <a:pt x="732" y="1222"/>
                        <a:pt x="732" y="1222"/>
                        <a:pt x="732" y="1222"/>
                      </a:cubicBezTo>
                      <a:cubicBezTo>
                        <a:pt x="878" y="1266"/>
                        <a:pt x="1039" y="1295"/>
                        <a:pt x="1200" y="1295"/>
                      </a:cubicBezTo>
                      <a:cubicBezTo>
                        <a:pt x="1215" y="1295"/>
                        <a:pt x="1215" y="1295"/>
                        <a:pt x="1215" y="1295"/>
                      </a:cubicBezTo>
                      <a:cubicBezTo>
                        <a:pt x="1288" y="1222"/>
                        <a:pt x="1318" y="1135"/>
                        <a:pt x="1347" y="1077"/>
                      </a:cubicBezTo>
                      <a:cubicBezTo>
                        <a:pt x="981" y="902"/>
                        <a:pt x="981" y="902"/>
                        <a:pt x="981" y="902"/>
                      </a:cubicBezTo>
                      <a:cubicBezTo>
                        <a:pt x="1332" y="800"/>
                        <a:pt x="1332" y="800"/>
                        <a:pt x="1332" y="800"/>
                      </a:cubicBezTo>
                      <a:cubicBezTo>
                        <a:pt x="1332" y="800"/>
                        <a:pt x="1332" y="800"/>
                        <a:pt x="1332" y="800"/>
                      </a:cubicBezTo>
                      <a:close/>
                      <a:moveTo>
                        <a:pt x="673" y="1295"/>
                      </a:moveTo>
                      <a:cubicBezTo>
                        <a:pt x="703" y="1397"/>
                        <a:pt x="732" y="1484"/>
                        <a:pt x="761" y="1542"/>
                      </a:cubicBezTo>
                      <a:cubicBezTo>
                        <a:pt x="966" y="1528"/>
                        <a:pt x="1098" y="1441"/>
                        <a:pt x="1186" y="1339"/>
                      </a:cubicBezTo>
                      <a:cubicBezTo>
                        <a:pt x="966" y="1339"/>
                        <a:pt x="805" y="1295"/>
                        <a:pt x="717" y="1266"/>
                      </a:cubicBezTo>
                      <a:cubicBezTo>
                        <a:pt x="703" y="1281"/>
                        <a:pt x="688" y="1295"/>
                        <a:pt x="673" y="1295"/>
                      </a:cubicBezTo>
                      <a:moveTo>
                        <a:pt x="586" y="640"/>
                      </a:moveTo>
                      <a:cubicBezTo>
                        <a:pt x="468" y="699"/>
                        <a:pt x="366" y="786"/>
                        <a:pt x="278" y="873"/>
                      </a:cubicBezTo>
                      <a:cubicBezTo>
                        <a:pt x="293" y="888"/>
                        <a:pt x="293" y="917"/>
                        <a:pt x="293" y="931"/>
                      </a:cubicBezTo>
                      <a:cubicBezTo>
                        <a:pt x="293" y="960"/>
                        <a:pt x="293" y="975"/>
                        <a:pt x="278" y="990"/>
                      </a:cubicBezTo>
                      <a:cubicBezTo>
                        <a:pt x="366" y="1048"/>
                        <a:pt x="454" y="1106"/>
                        <a:pt x="542" y="1150"/>
                      </a:cubicBezTo>
                      <a:cubicBezTo>
                        <a:pt x="556" y="1121"/>
                        <a:pt x="571" y="1106"/>
                        <a:pt x="586" y="1106"/>
                      </a:cubicBezTo>
                      <a:cubicBezTo>
                        <a:pt x="571" y="960"/>
                        <a:pt x="586" y="815"/>
                        <a:pt x="615" y="670"/>
                      </a:cubicBezTo>
                      <a:cubicBezTo>
                        <a:pt x="600" y="655"/>
                        <a:pt x="586" y="655"/>
                        <a:pt x="586" y="640"/>
                      </a:cubicBezTo>
                      <a:moveTo>
                        <a:pt x="88" y="931"/>
                      </a:moveTo>
                      <a:cubicBezTo>
                        <a:pt x="88" y="917"/>
                        <a:pt x="88" y="902"/>
                        <a:pt x="102" y="888"/>
                      </a:cubicBezTo>
                      <a:cubicBezTo>
                        <a:pt x="73" y="859"/>
                        <a:pt x="44" y="830"/>
                        <a:pt x="15" y="786"/>
                      </a:cubicBezTo>
                      <a:cubicBezTo>
                        <a:pt x="0" y="902"/>
                        <a:pt x="0" y="1004"/>
                        <a:pt x="29" y="1106"/>
                      </a:cubicBezTo>
                      <a:cubicBezTo>
                        <a:pt x="59" y="1062"/>
                        <a:pt x="73" y="1033"/>
                        <a:pt x="102" y="1004"/>
                      </a:cubicBezTo>
                      <a:cubicBezTo>
                        <a:pt x="88" y="975"/>
                        <a:pt x="88" y="960"/>
                        <a:pt x="88" y="931"/>
                      </a:cubicBezTo>
                      <a:moveTo>
                        <a:pt x="1244" y="306"/>
                      </a:moveTo>
                      <a:cubicBezTo>
                        <a:pt x="1303" y="306"/>
                        <a:pt x="1347" y="349"/>
                        <a:pt x="1347" y="393"/>
                      </a:cubicBezTo>
                      <a:cubicBezTo>
                        <a:pt x="1464" y="408"/>
                        <a:pt x="1581" y="422"/>
                        <a:pt x="1684" y="437"/>
                      </a:cubicBezTo>
                      <a:cubicBezTo>
                        <a:pt x="1581" y="262"/>
                        <a:pt x="1420" y="131"/>
                        <a:pt x="1215" y="58"/>
                      </a:cubicBezTo>
                      <a:cubicBezTo>
                        <a:pt x="1142" y="29"/>
                        <a:pt x="1083" y="15"/>
                        <a:pt x="1025" y="15"/>
                      </a:cubicBezTo>
                      <a:cubicBezTo>
                        <a:pt x="1098" y="102"/>
                        <a:pt x="1171" y="204"/>
                        <a:pt x="1230" y="320"/>
                      </a:cubicBezTo>
                      <a:cubicBezTo>
                        <a:pt x="1244" y="306"/>
                        <a:pt x="1244" y="306"/>
                        <a:pt x="1244" y="306"/>
                      </a:cubicBezTo>
                      <a:moveTo>
                        <a:pt x="630" y="1310"/>
                      </a:moveTo>
                      <a:cubicBezTo>
                        <a:pt x="571" y="1310"/>
                        <a:pt x="512" y="1266"/>
                        <a:pt x="512" y="1208"/>
                      </a:cubicBezTo>
                      <a:cubicBezTo>
                        <a:pt x="512" y="1193"/>
                        <a:pt x="527" y="1193"/>
                        <a:pt x="527" y="1179"/>
                      </a:cubicBezTo>
                      <a:cubicBezTo>
                        <a:pt x="425" y="1135"/>
                        <a:pt x="337" y="1091"/>
                        <a:pt x="249" y="1019"/>
                      </a:cubicBezTo>
                      <a:cubicBezTo>
                        <a:pt x="234" y="1033"/>
                        <a:pt x="220" y="1048"/>
                        <a:pt x="190" y="1048"/>
                      </a:cubicBezTo>
                      <a:cubicBezTo>
                        <a:pt x="176" y="1048"/>
                        <a:pt x="146" y="1033"/>
                        <a:pt x="132" y="1033"/>
                      </a:cubicBezTo>
                      <a:cubicBezTo>
                        <a:pt x="102" y="1062"/>
                        <a:pt x="73" y="1106"/>
                        <a:pt x="44" y="1164"/>
                      </a:cubicBezTo>
                      <a:cubicBezTo>
                        <a:pt x="73" y="1251"/>
                        <a:pt x="117" y="1353"/>
                        <a:pt x="190" y="1441"/>
                      </a:cubicBezTo>
                      <a:cubicBezTo>
                        <a:pt x="366" y="1528"/>
                        <a:pt x="556" y="1557"/>
                        <a:pt x="644" y="1557"/>
                      </a:cubicBezTo>
                      <a:cubicBezTo>
                        <a:pt x="673" y="1557"/>
                        <a:pt x="703" y="1557"/>
                        <a:pt x="717" y="1557"/>
                      </a:cubicBezTo>
                      <a:cubicBezTo>
                        <a:pt x="688" y="1470"/>
                        <a:pt x="659" y="1382"/>
                        <a:pt x="630" y="1310"/>
                      </a:cubicBezTo>
                      <a:cubicBezTo>
                        <a:pt x="630" y="1310"/>
                        <a:pt x="630" y="1310"/>
                        <a:pt x="630" y="1310"/>
                      </a:cubicBezTo>
                      <a:moveTo>
                        <a:pt x="190" y="830"/>
                      </a:moveTo>
                      <a:cubicBezTo>
                        <a:pt x="205" y="830"/>
                        <a:pt x="234" y="830"/>
                        <a:pt x="249" y="844"/>
                      </a:cubicBezTo>
                      <a:cubicBezTo>
                        <a:pt x="337" y="742"/>
                        <a:pt x="439" y="670"/>
                        <a:pt x="556" y="597"/>
                      </a:cubicBezTo>
                      <a:cubicBezTo>
                        <a:pt x="556" y="597"/>
                        <a:pt x="556" y="582"/>
                        <a:pt x="556" y="568"/>
                      </a:cubicBezTo>
                      <a:cubicBezTo>
                        <a:pt x="556" y="509"/>
                        <a:pt x="600" y="466"/>
                        <a:pt x="659" y="466"/>
                      </a:cubicBezTo>
                      <a:cubicBezTo>
                        <a:pt x="673" y="466"/>
                        <a:pt x="673" y="466"/>
                        <a:pt x="673" y="466"/>
                      </a:cubicBezTo>
                      <a:cubicBezTo>
                        <a:pt x="673" y="451"/>
                        <a:pt x="673" y="451"/>
                        <a:pt x="673" y="451"/>
                      </a:cubicBezTo>
                      <a:cubicBezTo>
                        <a:pt x="732" y="291"/>
                        <a:pt x="820" y="131"/>
                        <a:pt x="922" y="0"/>
                      </a:cubicBezTo>
                      <a:cubicBezTo>
                        <a:pt x="542" y="0"/>
                        <a:pt x="190" y="233"/>
                        <a:pt x="59" y="597"/>
                      </a:cubicBezTo>
                      <a:cubicBezTo>
                        <a:pt x="44" y="640"/>
                        <a:pt x="29" y="684"/>
                        <a:pt x="29" y="728"/>
                      </a:cubicBezTo>
                      <a:cubicBezTo>
                        <a:pt x="59" y="771"/>
                        <a:pt x="88" y="815"/>
                        <a:pt x="132" y="844"/>
                      </a:cubicBezTo>
                      <a:cubicBezTo>
                        <a:pt x="146" y="830"/>
                        <a:pt x="161" y="830"/>
                        <a:pt x="190" y="83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08" name="Freeform 28">
                  <a:extLst>
                    <a:ext uri="{FF2B5EF4-FFF2-40B4-BE49-F238E27FC236}">
                      <a16:creationId xmlns:a16="http://schemas.microsoft.com/office/drawing/2014/main" id="{62FD585F-13EE-DF4A-BAC0-930BEB085E42}"/>
                    </a:ext>
                  </a:extLst>
                </p:cNvPr>
                <p:cNvSpPr>
                  <a:spLocks/>
                </p:cNvSpPr>
                <p:nvPr/>
              </p:nvSpPr>
              <p:spPr bwMode="auto">
                <a:xfrm>
                  <a:off x="6143625" y="5437188"/>
                  <a:ext cx="93662" cy="141288"/>
                </a:xfrm>
                <a:custGeom>
                  <a:avLst/>
                  <a:gdLst>
                    <a:gd name="T0" fmla="*/ 308 w 337"/>
                    <a:gd name="T1" fmla="*/ 0 h 510"/>
                    <a:gd name="T2" fmla="*/ 0 w 337"/>
                    <a:gd name="T3" fmla="*/ 233 h 510"/>
                    <a:gd name="T4" fmla="*/ 15 w 337"/>
                    <a:gd name="T5" fmla="*/ 291 h 510"/>
                    <a:gd name="T6" fmla="*/ 0 w 337"/>
                    <a:gd name="T7" fmla="*/ 350 h 510"/>
                    <a:gd name="T8" fmla="*/ 264 w 337"/>
                    <a:gd name="T9" fmla="*/ 510 h 510"/>
                    <a:gd name="T10" fmla="*/ 308 w 337"/>
                    <a:gd name="T11" fmla="*/ 466 h 510"/>
                    <a:gd name="T12" fmla="*/ 337 w 337"/>
                    <a:gd name="T13" fmla="*/ 30 h 510"/>
                    <a:gd name="T14" fmla="*/ 308 w 337"/>
                    <a:gd name="T15" fmla="*/ 0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510">
                      <a:moveTo>
                        <a:pt x="308" y="0"/>
                      </a:moveTo>
                      <a:cubicBezTo>
                        <a:pt x="190" y="59"/>
                        <a:pt x="88" y="146"/>
                        <a:pt x="0" y="233"/>
                      </a:cubicBezTo>
                      <a:cubicBezTo>
                        <a:pt x="15" y="248"/>
                        <a:pt x="15" y="277"/>
                        <a:pt x="15" y="291"/>
                      </a:cubicBezTo>
                      <a:cubicBezTo>
                        <a:pt x="15" y="320"/>
                        <a:pt x="15" y="335"/>
                        <a:pt x="0" y="350"/>
                      </a:cubicBezTo>
                      <a:cubicBezTo>
                        <a:pt x="88" y="408"/>
                        <a:pt x="176" y="466"/>
                        <a:pt x="264" y="510"/>
                      </a:cubicBezTo>
                      <a:cubicBezTo>
                        <a:pt x="278" y="481"/>
                        <a:pt x="293" y="466"/>
                        <a:pt x="308" y="466"/>
                      </a:cubicBezTo>
                      <a:cubicBezTo>
                        <a:pt x="293" y="320"/>
                        <a:pt x="308" y="175"/>
                        <a:pt x="337" y="30"/>
                      </a:cubicBezTo>
                      <a:cubicBezTo>
                        <a:pt x="322" y="15"/>
                        <a:pt x="308" y="15"/>
                        <a:pt x="30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09" name="Freeform 29">
                  <a:extLst>
                    <a:ext uri="{FF2B5EF4-FFF2-40B4-BE49-F238E27FC236}">
                      <a16:creationId xmlns:a16="http://schemas.microsoft.com/office/drawing/2014/main" id="{3B8D77B9-3D9A-CA42-BE97-07CCD2E8DFF9}"/>
                    </a:ext>
                  </a:extLst>
                </p:cNvPr>
                <p:cNvSpPr>
                  <a:spLocks/>
                </p:cNvSpPr>
                <p:nvPr/>
              </p:nvSpPr>
              <p:spPr bwMode="auto">
                <a:xfrm>
                  <a:off x="6075363" y="5260975"/>
                  <a:ext cx="244475" cy="233363"/>
                </a:xfrm>
                <a:custGeom>
                  <a:avLst/>
                  <a:gdLst>
                    <a:gd name="T0" fmla="*/ 102 w 885"/>
                    <a:gd name="T1" fmla="*/ 844 h 844"/>
                    <a:gd name="T2" fmla="*/ 160 w 885"/>
                    <a:gd name="T3" fmla="*/ 830 h 844"/>
                    <a:gd name="T4" fmla="*/ 218 w 885"/>
                    <a:gd name="T5" fmla="*/ 844 h 844"/>
                    <a:gd name="T6" fmla="*/ 525 w 885"/>
                    <a:gd name="T7" fmla="*/ 597 h 844"/>
                    <a:gd name="T8" fmla="*/ 525 w 885"/>
                    <a:gd name="T9" fmla="*/ 568 h 844"/>
                    <a:gd name="T10" fmla="*/ 629 w 885"/>
                    <a:gd name="T11" fmla="*/ 466 h 844"/>
                    <a:gd name="T12" fmla="*/ 645 w 885"/>
                    <a:gd name="T13" fmla="*/ 466 h 844"/>
                    <a:gd name="T14" fmla="*/ 645 w 885"/>
                    <a:gd name="T15" fmla="*/ 451 h 844"/>
                    <a:gd name="T16" fmla="*/ 885 w 885"/>
                    <a:gd name="T17" fmla="*/ 12 h 844"/>
                    <a:gd name="T18" fmla="*/ 885 w 885"/>
                    <a:gd name="T19" fmla="*/ 0 h 844"/>
                    <a:gd name="T20" fmla="*/ 29 w 885"/>
                    <a:gd name="T21" fmla="*/ 597 h 844"/>
                    <a:gd name="T22" fmla="*/ 0 w 885"/>
                    <a:gd name="T23" fmla="*/ 728 h 844"/>
                    <a:gd name="T24" fmla="*/ 102 w 885"/>
                    <a:gd name="T25"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5" h="844">
                      <a:moveTo>
                        <a:pt x="102" y="844"/>
                      </a:moveTo>
                      <a:cubicBezTo>
                        <a:pt x="116" y="830"/>
                        <a:pt x="131" y="830"/>
                        <a:pt x="160" y="830"/>
                      </a:cubicBezTo>
                      <a:cubicBezTo>
                        <a:pt x="175" y="830"/>
                        <a:pt x="204" y="830"/>
                        <a:pt x="218" y="844"/>
                      </a:cubicBezTo>
                      <a:cubicBezTo>
                        <a:pt x="306" y="742"/>
                        <a:pt x="409" y="670"/>
                        <a:pt x="525" y="597"/>
                      </a:cubicBezTo>
                      <a:cubicBezTo>
                        <a:pt x="525" y="597"/>
                        <a:pt x="525" y="582"/>
                        <a:pt x="525" y="568"/>
                      </a:cubicBezTo>
                      <a:cubicBezTo>
                        <a:pt x="525" y="509"/>
                        <a:pt x="570" y="466"/>
                        <a:pt x="629" y="466"/>
                      </a:cubicBezTo>
                      <a:cubicBezTo>
                        <a:pt x="645" y="466"/>
                        <a:pt x="645" y="466"/>
                        <a:pt x="645" y="466"/>
                      </a:cubicBezTo>
                      <a:cubicBezTo>
                        <a:pt x="645" y="451"/>
                        <a:pt x="645" y="451"/>
                        <a:pt x="645" y="451"/>
                      </a:cubicBezTo>
                      <a:cubicBezTo>
                        <a:pt x="701" y="296"/>
                        <a:pt x="785" y="141"/>
                        <a:pt x="885" y="12"/>
                      </a:cubicBezTo>
                      <a:cubicBezTo>
                        <a:pt x="885" y="0"/>
                        <a:pt x="885" y="0"/>
                        <a:pt x="885" y="0"/>
                      </a:cubicBezTo>
                      <a:cubicBezTo>
                        <a:pt x="505" y="4"/>
                        <a:pt x="160" y="236"/>
                        <a:pt x="29" y="597"/>
                      </a:cubicBezTo>
                      <a:cubicBezTo>
                        <a:pt x="15" y="640"/>
                        <a:pt x="0" y="684"/>
                        <a:pt x="0" y="728"/>
                      </a:cubicBezTo>
                      <a:cubicBezTo>
                        <a:pt x="29" y="771"/>
                        <a:pt x="58" y="815"/>
                        <a:pt x="102" y="8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10" name="Freeform 30">
                  <a:extLst>
                    <a:ext uri="{FF2B5EF4-FFF2-40B4-BE49-F238E27FC236}">
                      <a16:creationId xmlns:a16="http://schemas.microsoft.com/office/drawing/2014/main" id="{45C9FE08-D625-BC4B-B8AD-4A8439BBDF01}"/>
                    </a:ext>
                  </a:extLst>
                </p:cNvPr>
                <p:cNvSpPr>
                  <a:spLocks/>
                </p:cNvSpPr>
                <p:nvPr/>
              </p:nvSpPr>
              <p:spPr bwMode="auto">
                <a:xfrm>
                  <a:off x="6265863" y="5284788"/>
                  <a:ext cx="53975" cy="117475"/>
                </a:xfrm>
                <a:custGeom>
                  <a:avLst/>
                  <a:gdLst>
                    <a:gd name="T0" fmla="*/ 0 w 196"/>
                    <a:gd name="T1" fmla="*/ 393 h 422"/>
                    <a:gd name="T2" fmla="*/ 29 w 196"/>
                    <a:gd name="T3" fmla="*/ 422 h 422"/>
                    <a:gd name="T4" fmla="*/ 196 w 196"/>
                    <a:gd name="T5" fmla="*/ 368 h 422"/>
                    <a:gd name="T6" fmla="*/ 196 w 196"/>
                    <a:gd name="T7" fmla="*/ 0 h 422"/>
                    <a:gd name="T8" fmla="*/ 0 w 196"/>
                    <a:gd name="T9" fmla="*/ 379 h 422"/>
                    <a:gd name="T10" fmla="*/ 0 w 196"/>
                    <a:gd name="T11" fmla="*/ 393 h 422"/>
                  </a:gdLst>
                  <a:ahLst/>
                  <a:cxnLst>
                    <a:cxn ang="0">
                      <a:pos x="T0" y="T1"/>
                    </a:cxn>
                    <a:cxn ang="0">
                      <a:pos x="T2" y="T3"/>
                    </a:cxn>
                    <a:cxn ang="0">
                      <a:pos x="T4" y="T5"/>
                    </a:cxn>
                    <a:cxn ang="0">
                      <a:pos x="T6" y="T7"/>
                    </a:cxn>
                    <a:cxn ang="0">
                      <a:pos x="T8" y="T9"/>
                    </a:cxn>
                    <a:cxn ang="0">
                      <a:pos x="T10" y="T11"/>
                    </a:cxn>
                  </a:cxnLst>
                  <a:rect l="0" t="0" r="r" b="b"/>
                  <a:pathLst>
                    <a:path w="196" h="422">
                      <a:moveTo>
                        <a:pt x="0" y="393"/>
                      </a:moveTo>
                      <a:cubicBezTo>
                        <a:pt x="12" y="393"/>
                        <a:pt x="29" y="408"/>
                        <a:pt x="29" y="422"/>
                      </a:cubicBezTo>
                      <a:cubicBezTo>
                        <a:pt x="87" y="403"/>
                        <a:pt x="140" y="384"/>
                        <a:pt x="196" y="368"/>
                      </a:cubicBezTo>
                      <a:cubicBezTo>
                        <a:pt x="196" y="0"/>
                        <a:pt x="196" y="0"/>
                        <a:pt x="196" y="0"/>
                      </a:cubicBezTo>
                      <a:cubicBezTo>
                        <a:pt x="116" y="115"/>
                        <a:pt x="48" y="247"/>
                        <a:pt x="0" y="379"/>
                      </a:cubicBezTo>
                      <a:cubicBezTo>
                        <a:pt x="0" y="379"/>
                        <a:pt x="0" y="379"/>
                        <a:pt x="0" y="39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11" name="Freeform 31">
                  <a:extLst>
                    <a:ext uri="{FF2B5EF4-FFF2-40B4-BE49-F238E27FC236}">
                      <a16:creationId xmlns:a16="http://schemas.microsoft.com/office/drawing/2014/main" id="{477BDA1B-DE2B-4E4F-BADE-18035D37E4DD}"/>
                    </a:ext>
                  </a:extLst>
                </p:cNvPr>
                <p:cNvSpPr>
                  <a:spLocks/>
                </p:cNvSpPr>
                <p:nvPr/>
              </p:nvSpPr>
              <p:spPr bwMode="auto">
                <a:xfrm>
                  <a:off x="6240463" y="5400675"/>
                  <a:ext cx="79375" cy="211138"/>
                </a:xfrm>
                <a:custGeom>
                  <a:avLst/>
                  <a:gdLst>
                    <a:gd name="T0" fmla="*/ 286 w 286"/>
                    <a:gd name="T1" fmla="*/ 764 h 764"/>
                    <a:gd name="T2" fmla="*/ 286 w 286"/>
                    <a:gd name="T3" fmla="*/ 0 h 764"/>
                    <a:gd name="T4" fmla="*/ 133 w 286"/>
                    <a:gd name="T5" fmla="*/ 50 h 764"/>
                    <a:gd name="T6" fmla="*/ 147 w 286"/>
                    <a:gd name="T7" fmla="*/ 65 h 764"/>
                    <a:gd name="T8" fmla="*/ 30 w 286"/>
                    <a:gd name="T9" fmla="*/ 181 h 764"/>
                    <a:gd name="T10" fmla="*/ 0 w 286"/>
                    <a:gd name="T11" fmla="*/ 603 h 764"/>
                    <a:gd name="T12" fmla="*/ 102 w 286"/>
                    <a:gd name="T13" fmla="*/ 705 h 764"/>
                    <a:gd name="T14" fmla="*/ 102 w 286"/>
                    <a:gd name="T15" fmla="*/ 719 h 764"/>
                    <a:gd name="T16" fmla="*/ 286 w 286"/>
                    <a:gd name="T17"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764">
                      <a:moveTo>
                        <a:pt x="286" y="764"/>
                      </a:moveTo>
                      <a:cubicBezTo>
                        <a:pt x="286" y="0"/>
                        <a:pt x="286" y="0"/>
                        <a:pt x="286" y="0"/>
                      </a:cubicBezTo>
                      <a:cubicBezTo>
                        <a:pt x="234" y="15"/>
                        <a:pt x="185" y="33"/>
                        <a:pt x="133" y="50"/>
                      </a:cubicBezTo>
                      <a:cubicBezTo>
                        <a:pt x="148" y="50"/>
                        <a:pt x="147" y="65"/>
                        <a:pt x="147" y="65"/>
                      </a:cubicBezTo>
                      <a:cubicBezTo>
                        <a:pt x="147" y="123"/>
                        <a:pt x="89" y="181"/>
                        <a:pt x="30" y="181"/>
                      </a:cubicBezTo>
                      <a:cubicBezTo>
                        <a:pt x="1" y="312"/>
                        <a:pt x="0" y="457"/>
                        <a:pt x="0" y="603"/>
                      </a:cubicBezTo>
                      <a:cubicBezTo>
                        <a:pt x="59" y="603"/>
                        <a:pt x="102" y="647"/>
                        <a:pt x="102" y="705"/>
                      </a:cubicBezTo>
                      <a:cubicBezTo>
                        <a:pt x="102" y="719"/>
                        <a:pt x="102" y="719"/>
                        <a:pt x="102" y="719"/>
                      </a:cubicBezTo>
                      <a:cubicBezTo>
                        <a:pt x="162" y="737"/>
                        <a:pt x="222" y="752"/>
                        <a:pt x="286" y="7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12" name="Freeform 32">
                  <a:extLst>
                    <a:ext uri="{FF2B5EF4-FFF2-40B4-BE49-F238E27FC236}">
                      <a16:creationId xmlns:a16="http://schemas.microsoft.com/office/drawing/2014/main" id="{D0321E5C-8249-7F4F-B1BA-8E9A13B39260}"/>
                    </a:ext>
                  </a:extLst>
                </p:cNvPr>
                <p:cNvSpPr>
                  <a:spLocks/>
                </p:cNvSpPr>
                <p:nvPr/>
              </p:nvSpPr>
              <p:spPr bwMode="auto">
                <a:xfrm>
                  <a:off x="6067426" y="5478463"/>
                  <a:ext cx="28575" cy="88900"/>
                </a:xfrm>
                <a:custGeom>
                  <a:avLst/>
                  <a:gdLst>
                    <a:gd name="T0" fmla="*/ 88 w 102"/>
                    <a:gd name="T1" fmla="*/ 145 h 320"/>
                    <a:gd name="T2" fmla="*/ 102 w 102"/>
                    <a:gd name="T3" fmla="*/ 102 h 320"/>
                    <a:gd name="T4" fmla="*/ 15 w 102"/>
                    <a:gd name="T5" fmla="*/ 0 h 320"/>
                    <a:gd name="T6" fmla="*/ 29 w 102"/>
                    <a:gd name="T7" fmla="*/ 320 h 320"/>
                    <a:gd name="T8" fmla="*/ 102 w 102"/>
                    <a:gd name="T9" fmla="*/ 218 h 320"/>
                    <a:gd name="T10" fmla="*/ 88 w 102"/>
                    <a:gd name="T11" fmla="*/ 145 h 320"/>
                  </a:gdLst>
                  <a:ahLst/>
                  <a:cxnLst>
                    <a:cxn ang="0">
                      <a:pos x="T0" y="T1"/>
                    </a:cxn>
                    <a:cxn ang="0">
                      <a:pos x="T2" y="T3"/>
                    </a:cxn>
                    <a:cxn ang="0">
                      <a:pos x="T4" y="T5"/>
                    </a:cxn>
                    <a:cxn ang="0">
                      <a:pos x="T6" y="T7"/>
                    </a:cxn>
                    <a:cxn ang="0">
                      <a:pos x="T8" y="T9"/>
                    </a:cxn>
                    <a:cxn ang="0">
                      <a:pos x="T10" y="T11"/>
                    </a:cxn>
                  </a:cxnLst>
                  <a:rect l="0" t="0" r="r" b="b"/>
                  <a:pathLst>
                    <a:path w="102" h="320">
                      <a:moveTo>
                        <a:pt x="88" y="145"/>
                      </a:moveTo>
                      <a:cubicBezTo>
                        <a:pt x="88" y="131"/>
                        <a:pt x="88" y="116"/>
                        <a:pt x="102" y="102"/>
                      </a:cubicBezTo>
                      <a:cubicBezTo>
                        <a:pt x="73" y="73"/>
                        <a:pt x="44" y="44"/>
                        <a:pt x="15" y="0"/>
                      </a:cubicBezTo>
                      <a:cubicBezTo>
                        <a:pt x="0" y="116"/>
                        <a:pt x="0" y="218"/>
                        <a:pt x="29" y="320"/>
                      </a:cubicBezTo>
                      <a:cubicBezTo>
                        <a:pt x="59" y="276"/>
                        <a:pt x="73" y="247"/>
                        <a:pt x="102" y="218"/>
                      </a:cubicBezTo>
                      <a:cubicBezTo>
                        <a:pt x="88" y="189"/>
                        <a:pt x="88" y="174"/>
                        <a:pt x="88" y="1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13" name="Freeform 33">
                  <a:extLst>
                    <a:ext uri="{FF2B5EF4-FFF2-40B4-BE49-F238E27FC236}">
                      <a16:creationId xmlns:a16="http://schemas.microsoft.com/office/drawing/2014/main" id="{EC53209E-3B35-D142-9E3E-60BB78622027}"/>
                    </a:ext>
                  </a:extLst>
                </p:cNvPr>
                <p:cNvSpPr>
                  <a:spLocks/>
                </p:cNvSpPr>
                <p:nvPr/>
              </p:nvSpPr>
              <p:spPr bwMode="auto">
                <a:xfrm>
                  <a:off x="6253163" y="5610225"/>
                  <a:ext cx="66675" cy="76200"/>
                </a:xfrm>
                <a:custGeom>
                  <a:avLst/>
                  <a:gdLst>
                    <a:gd name="T0" fmla="*/ 241 w 241"/>
                    <a:gd name="T1" fmla="*/ 49 h 276"/>
                    <a:gd name="T2" fmla="*/ 44 w 241"/>
                    <a:gd name="T3" fmla="*/ 0 h 276"/>
                    <a:gd name="T4" fmla="*/ 0 w 241"/>
                    <a:gd name="T5" fmla="*/ 29 h 276"/>
                    <a:gd name="T6" fmla="*/ 88 w 241"/>
                    <a:gd name="T7" fmla="*/ 276 h 276"/>
                    <a:gd name="T8" fmla="*/ 241 w 241"/>
                    <a:gd name="T9" fmla="*/ 249 h 276"/>
                    <a:gd name="T10" fmla="*/ 241 w 241"/>
                    <a:gd name="T11" fmla="*/ 49 h 276"/>
                  </a:gdLst>
                  <a:ahLst/>
                  <a:cxnLst>
                    <a:cxn ang="0">
                      <a:pos x="T0" y="T1"/>
                    </a:cxn>
                    <a:cxn ang="0">
                      <a:pos x="T2" y="T3"/>
                    </a:cxn>
                    <a:cxn ang="0">
                      <a:pos x="T4" y="T5"/>
                    </a:cxn>
                    <a:cxn ang="0">
                      <a:pos x="T6" y="T7"/>
                    </a:cxn>
                    <a:cxn ang="0">
                      <a:pos x="T8" y="T9"/>
                    </a:cxn>
                    <a:cxn ang="0">
                      <a:pos x="T10" y="T11"/>
                    </a:cxn>
                  </a:cxnLst>
                  <a:rect l="0" t="0" r="r" b="b"/>
                  <a:pathLst>
                    <a:path w="241" h="276">
                      <a:moveTo>
                        <a:pt x="241" y="49"/>
                      </a:moveTo>
                      <a:cubicBezTo>
                        <a:pt x="157" y="34"/>
                        <a:pt x="90" y="15"/>
                        <a:pt x="44" y="0"/>
                      </a:cubicBezTo>
                      <a:cubicBezTo>
                        <a:pt x="29" y="15"/>
                        <a:pt x="14" y="29"/>
                        <a:pt x="0" y="29"/>
                      </a:cubicBezTo>
                      <a:cubicBezTo>
                        <a:pt x="29" y="131"/>
                        <a:pt x="59" y="218"/>
                        <a:pt x="88" y="276"/>
                      </a:cubicBezTo>
                      <a:cubicBezTo>
                        <a:pt x="144" y="272"/>
                        <a:pt x="193" y="263"/>
                        <a:pt x="241" y="249"/>
                      </a:cubicBezTo>
                      <a:lnTo>
                        <a:pt x="241"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14" name="Freeform 34">
                  <a:extLst>
                    <a:ext uri="{FF2B5EF4-FFF2-40B4-BE49-F238E27FC236}">
                      <a16:creationId xmlns:a16="http://schemas.microsoft.com/office/drawing/2014/main" id="{35FF7AC3-99F8-524F-9D65-C9DB9CEEC27C}"/>
                    </a:ext>
                  </a:extLst>
                </p:cNvPr>
                <p:cNvSpPr>
                  <a:spLocks/>
                </p:cNvSpPr>
                <p:nvPr/>
              </p:nvSpPr>
              <p:spPr bwMode="auto">
                <a:xfrm>
                  <a:off x="6080125" y="5541963"/>
                  <a:ext cx="185737" cy="149225"/>
                </a:xfrm>
                <a:custGeom>
                  <a:avLst/>
                  <a:gdLst>
                    <a:gd name="T0" fmla="*/ 468 w 673"/>
                    <a:gd name="T1" fmla="*/ 189 h 539"/>
                    <a:gd name="T2" fmla="*/ 483 w 673"/>
                    <a:gd name="T3" fmla="*/ 160 h 539"/>
                    <a:gd name="T4" fmla="*/ 205 w 673"/>
                    <a:gd name="T5" fmla="*/ 0 h 539"/>
                    <a:gd name="T6" fmla="*/ 146 w 673"/>
                    <a:gd name="T7" fmla="*/ 29 h 539"/>
                    <a:gd name="T8" fmla="*/ 88 w 673"/>
                    <a:gd name="T9" fmla="*/ 14 h 539"/>
                    <a:gd name="T10" fmla="*/ 0 w 673"/>
                    <a:gd name="T11" fmla="*/ 145 h 539"/>
                    <a:gd name="T12" fmla="*/ 146 w 673"/>
                    <a:gd name="T13" fmla="*/ 422 h 539"/>
                    <a:gd name="T14" fmla="*/ 600 w 673"/>
                    <a:gd name="T15" fmla="*/ 539 h 539"/>
                    <a:gd name="T16" fmla="*/ 673 w 673"/>
                    <a:gd name="T17" fmla="*/ 539 h 539"/>
                    <a:gd name="T18" fmla="*/ 586 w 673"/>
                    <a:gd name="T19" fmla="*/ 291 h 539"/>
                    <a:gd name="T20" fmla="*/ 468 w 673"/>
                    <a:gd name="T21"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3" h="539">
                      <a:moveTo>
                        <a:pt x="468" y="189"/>
                      </a:moveTo>
                      <a:cubicBezTo>
                        <a:pt x="468" y="174"/>
                        <a:pt x="483" y="174"/>
                        <a:pt x="483" y="160"/>
                      </a:cubicBezTo>
                      <a:cubicBezTo>
                        <a:pt x="381" y="116"/>
                        <a:pt x="293" y="72"/>
                        <a:pt x="205" y="0"/>
                      </a:cubicBezTo>
                      <a:cubicBezTo>
                        <a:pt x="190" y="14"/>
                        <a:pt x="176" y="29"/>
                        <a:pt x="146" y="29"/>
                      </a:cubicBezTo>
                      <a:cubicBezTo>
                        <a:pt x="132" y="29"/>
                        <a:pt x="102" y="14"/>
                        <a:pt x="88" y="14"/>
                      </a:cubicBezTo>
                      <a:cubicBezTo>
                        <a:pt x="58" y="43"/>
                        <a:pt x="29" y="87"/>
                        <a:pt x="0" y="145"/>
                      </a:cubicBezTo>
                      <a:cubicBezTo>
                        <a:pt x="29" y="232"/>
                        <a:pt x="73" y="335"/>
                        <a:pt x="146" y="422"/>
                      </a:cubicBezTo>
                      <a:cubicBezTo>
                        <a:pt x="322" y="509"/>
                        <a:pt x="512" y="539"/>
                        <a:pt x="600" y="539"/>
                      </a:cubicBezTo>
                      <a:cubicBezTo>
                        <a:pt x="629" y="539"/>
                        <a:pt x="659" y="539"/>
                        <a:pt x="673" y="539"/>
                      </a:cubicBezTo>
                      <a:cubicBezTo>
                        <a:pt x="644" y="451"/>
                        <a:pt x="615" y="364"/>
                        <a:pt x="586" y="291"/>
                      </a:cubicBezTo>
                      <a:cubicBezTo>
                        <a:pt x="527" y="291"/>
                        <a:pt x="468" y="247"/>
                        <a:pt x="468" y="18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grpSp>
      <p:sp>
        <p:nvSpPr>
          <p:cNvPr id="317" name="Rectangle 316">
            <a:extLst>
              <a:ext uri="{FF2B5EF4-FFF2-40B4-BE49-F238E27FC236}">
                <a16:creationId xmlns:a16="http://schemas.microsoft.com/office/drawing/2014/main" id="{B9EBA196-FCA7-7046-9008-A4A532DCD885}"/>
              </a:ext>
            </a:extLst>
          </p:cNvPr>
          <p:cNvSpPr/>
          <p:nvPr/>
        </p:nvSpPr>
        <p:spPr bwMode="auto">
          <a:xfrm>
            <a:off x="2580587" y="3389644"/>
            <a:ext cx="1828800" cy="143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Introduction to IoT</a:t>
            </a:r>
          </a:p>
        </p:txBody>
      </p:sp>
      <p:sp>
        <p:nvSpPr>
          <p:cNvPr id="318" name="Rectangle 317">
            <a:extLst>
              <a:ext uri="{FF2B5EF4-FFF2-40B4-BE49-F238E27FC236}">
                <a16:creationId xmlns:a16="http://schemas.microsoft.com/office/drawing/2014/main" id="{B71C343F-D4B5-284C-8D2A-E3E0D3BB263C}"/>
              </a:ext>
            </a:extLst>
          </p:cNvPr>
          <p:cNvSpPr/>
          <p:nvPr/>
        </p:nvSpPr>
        <p:spPr bwMode="auto">
          <a:xfrm>
            <a:off x="5721211" y="3278536"/>
            <a:ext cx="2194028" cy="2998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Principes fondamentaux de l'IoT : </a:t>
            </a:r>
          </a:p>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700" b="1" i="0" u="none" strike="noStrike" kern="1200" cap="none" spc="0" normalizeH="0" baseline="0" noProof="0" dirty="0">
                <a:ln>
                  <a:noFill/>
                </a:ln>
                <a:solidFill>
                  <a:srgbClr val="FFFFFF"/>
                </a:solidFill>
                <a:effectLst/>
                <a:uLnTx/>
                <a:uFillTx/>
                <a:latin typeface="Arial"/>
                <a:ea typeface="+mn-ea"/>
                <a:cs typeface="+mn-cs"/>
              </a:rPr>
              <a:t>Connecting Things, Big Data &amp; </a:t>
            </a:r>
            <a:r>
              <a:rPr kumimoji="0" lang="fr-FR" sz="700" b="1" i="0" u="none" strike="noStrike" kern="1200" cap="none" spc="0" normalizeH="0" baseline="0" noProof="0" dirty="0" err="1">
                <a:ln>
                  <a:noFill/>
                </a:ln>
                <a:solidFill>
                  <a:srgbClr val="FFFFFF"/>
                </a:solidFill>
                <a:effectLst/>
                <a:uLnTx/>
                <a:uFillTx/>
                <a:latin typeface="Arial"/>
                <a:ea typeface="+mn-ea"/>
                <a:cs typeface="+mn-cs"/>
              </a:rPr>
              <a:t>Analytics</a:t>
            </a:r>
            <a:endParaRPr kumimoji="0" lang="fr-FR" sz="7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700" b="1" i="0" u="none" strike="noStrike" kern="1200" cap="none" spc="0" normalizeH="0" baseline="0" noProof="0" dirty="0">
                <a:ln>
                  <a:noFill/>
                </a:ln>
                <a:solidFill>
                  <a:srgbClr val="FFFFFF"/>
                </a:solidFill>
                <a:effectLst/>
                <a:uLnTx/>
                <a:uFillTx/>
                <a:latin typeface="Arial"/>
                <a:ea typeface="+mn-ea"/>
                <a:cs typeface="+mn-cs"/>
              </a:rPr>
              <a:t>Hackathon Playbook</a:t>
            </a:r>
          </a:p>
        </p:txBody>
      </p:sp>
      <p:sp>
        <p:nvSpPr>
          <p:cNvPr id="5" name="Rectangle 4">
            <a:extLst>
              <a:ext uri="{FF2B5EF4-FFF2-40B4-BE49-F238E27FC236}">
                <a16:creationId xmlns:a16="http://schemas.microsoft.com/office/drawing/2014/main" id="{D382FAF0-4F3F-D54F-AEC7-F327BD442B8A}"/>
              </a:ext>
            </a:extLst>
          </p:cNvPr>
          <p:cNvSpPr/>
          <p:nvPr/>
        </p:nvSpPr>
        <p:spPr>
          <a:xfrm>
            <a:off x="439013" y="3761918"/>
            <a:ext cx="8455866" cy="858526"/>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19" name="Group 16">
            <a:extLst>
              <a:ext uri="{FF2B5EF4-FFF2-40B4-BE49-F238E27FC236}">
                <a16:creationId xmlns:a16="http://schemas.microsoft.com/office/drawing/2014/main" id="{9C856114-C6EA-314A-A882-70F18C530667}"/>
              </a:ext>
            </a:extLst>
          </p:cNvPr>
          <p:cNvGrpSpPr>
            <a:grpSpLocks noChangeAspect="1"/>
          </p:cNvGrpSpPr>
          <p:nvPr/>
        </p:nvGrpSpPr>
        <p:grpSpPr>
          <a:xfrm>
            <a:off x="543861" y="4086579"/>
            <a:ext cx="228600" cy="231877"/>
            <a:chOff x="200347" y="3780388"/>
            <a:chExt cx="288472" cy="284989"/>
          </a:xfrm>
        </p:grpSpPr>
        <p:grpSp>
          <p:nvGrpSpPr>
            <p:cNvPr id="320" name="Group 263">
              <a:extLst>
                <a:ext uri="{FF2B5EF4-FFF2-40B4-BE49-F238E27FC236}">
                  <a16:creationId xmlns:a16="http://schemas.microsoft.com/office/drawing/2014/main" id="{DC5FBC0D-E48F-444E-BA46-A997AD4EC602}"/>
                </a:ext>
              </a:extLst>
            </p:cNvPr>
            <p:cNvGrpSpPr>
              <a:grpSpLocks noChangeAspect="1"/>
            </p:cNvGrpSpPr>
            <p:nvPr/>
          </p:nvGrpSpPr>
          <p:grpSpPr>
            <a:xfrm>
              <a:off x="200347" y="3780388"/>
              <a:ext cx="288472" cy="284989"/>
              <a:chOff x="2632787" y="1629410"/>
              <a:chExt cx="1817884" cy="1795938"/>
            </a:xfrm>
          </p:grpSpPr>
          <p:sp>
            <p:nvSpPr>
              <p:cNvPr id="329" name="Chord 265">
                <a:extLst>
                  <a:ext uri="{FF2B5EF4-FFF2-40B4-BE49-F238E27FC236}">
                    <a16:creationId xmlns:a16="http://schemas.microsoft.com/office/drawing/2014/main" id="{1021F2C0-F2CB-A04D-A65E-A4B70DF0BAFC}"/>
                  </a:ext>
                </a:extLst>
              </p:cNvPr>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sp>
            <p:nvSpPr>
              <p:cNvPr id="330" name="Chord 266">
                <a:extLst>
                  <a:ext uri="{FF2B5EF4-FFF2-40B4-BE49-F238E27FC236}">
                    <a16:creationId xmlns:a16="http://schemas.microsoft.com/office/drawing/2014/main" id="{9FFACF03-6F45-7F4C-8FB4-4B088951C338}"/>
                  </a:ext>
                </a:extLst>
              </p:cNvPr>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8585B">
                      <a:lumMod val="50000"/>
                    </a:srgbClr>
                  </a:solidFill>
                  <a:effectLst/>
                  <a:uLnTx/>
                  <a:uFillTx/>
                  <a:latin typeface="Arial"/>
                  <a:ea typeface="+mn-ea"/>
                  <a:cs typeface="+mn-cs"/>
                </a:endParaRPr>
              </a:p>
            </p:txBody>
          </p:sp>
        </p:grpSp>
        <p:grpSp>
          <p:nvGrpSpPr>
            <p:cNvPr id="321" name="Group 174">
              <a:extLst>
                <a:ext uri="{FF2B5EF4-FFF2-40B4-BE49-F238E27FC236}">
                  <a16:creationId xmlns:a16="http://schemas.microsoft.com/office/drawing/2014/main" id="{C999C642-75A9-CF48-B032-44F001E6AECF}"/>
                </a:ext>
              </a:extLst>
            </p:cNvPr>
            <p:cNvGrpSpPr>
              <a:grpSpLocks noChangeAspect="1"/>
            </p:cNvGrpSpPr>
            <p:nvPr/>
          </p:nvGrpSpPr>
          <p:grpSpPr>
            <a:xfrm>
              <a:off x="249801" y="3872427"/>
              <a:ext cx="184469" cy="124097"/>
              <a:chOff x="1011238" y="5345113"/>
              <a:chExt cx="611188" cy="411163"/>
            </a:xfrm>
          </p:grpSpPr>
          <p:sp>
            <p:nvSpPr>
              <p:cNvPr id="322" name="Freeform 16">
                <a:extLst>
                  <a:ext uri="{FF2B5EF4-FFF2-40B4-BE49-F238E27FC236}">
                    <a16:creationId xmlns:a16="http://schemas.microsoft.com/office/drawing/2014/main" id="{C2454A34-C42E-C346-AAF0-2A81FF73FA05}"/>
                  </a:ext>
                </a:extLst>
              </p:cNvPr>
              <p:cNvSpPr>
                <a:spLocks noEditPoints="1"/>
              </p:cNvSpPr>
              <p:nvPr/>
            </p:nvSpPr>
            <p:spPr bwMode="auto">
              <a:xfrm>
                <a:off x="1011238" y="5345113"/>
                <a:ext cx="611188" cy="411163"/>
              </a:xfrm>
              <a:custGeom>
                <a:avLst/>
                <a:gdLst>
                  <a:gd name="T0" fmla="*/ 351 w 364"/>
                  <a:gd name="T1" fmla="*/ 0 h 244"/>
                  <a:gd name="T2" fmla="*/ 16 w 364"/>
                  <a:gd name="T3" fmla="*/ 0 h 244"/>
                  <a:gd name="T4" fmla="*/ 0 w 364"/>
                  <a:gd name="T5" fmla="*/ 16 h 244"/>
                  <a:gd name="T6" fmla="*/ 0 w 364"/>
                  <a:gd name="T7" fmla="*/ 228 h 244"/>
                  <a:gd name="T8" fmla="*/ 16 w 364"/>
                  <a:gd name="T9" fmla="*/ 244 h 244"/>
                  <a:gd name="T10" fmla="*/ 351 w 364"/>
                  <a:gd name="T11" fmla="*/ 244 h 244"/>
                  <a:gd name="T12" fmla="*/ 364 w 364"/>
                  <a:gd name="T13" fmla="*/ 228 h 244"/>
                  <a:gd name="T14" fmla="*/ 364 w 364"/>
                  <a:gd name="T15" fmla="*/ 16 h 244"/>
                  <a:gd name="T16" fmla="*/ 351 w 364"/>
                  <a:gd name="T17" fmla="*/ 0 h 244"/>
                  <a:gd name="T18" fmla="*/ 324 w 364"/>
                  <a:gd name="T19" fmla="*/ 16 h 244"/>
                  <a:gd name="T20" fmla="*/ 335 w 364"/>
                  <a:gd name="T21" fmla="*/ 28 h 244"/>
                  <a:gd name="T22" fmla="*/ 324 w 364"/>
                  <a:gd name="T23" fmla="*/ 39 h 244"/>
                  <a:gd name="T24" fmla="*/ 312 w 364"/>
                  <a:gd name="T25" fmla="*/ 28 h 244"/>
                  <a:gd name="T26" fmla="*/ 324 w 364"/>
                  <a:gd name="T27" fmla="*/ 16 h 244"/>
                  <a:gd name="T28" fmla="*/ 286 w 364"/>
                  <a:gd name="T29" fmla="*/ 16 h 244"/>
                  <a:gd name="T30" fmla="*/ 297 w 364"/>
                  <a:gd name="T31" fmla="*/ 28 h 244"/>
                  <a:gd name="T32" fmla="*/ 286 w 364"/>
                  <a:gd name="T33" fmla="*/ 39 h 244"/>
                  <a:gd name="T34" fmla="*/ 274 w 364"/>
                  <a:gd name="T35" fmla="*/ 28 h 244"/>
                  <a:gd name="T36" fmla="*/ 286 w 364"/>
                  <a:gd name="T37" fmla="*/ 16 h 244"/>
                  <a:gd name="T38" fmla="*/ 248 w 364"/>
                  <a:gd name="T39" fmla="*/ 16 h 244"/>
                  <a:gd name="T40" fmla="*/ 259 w 364"/>
                  <a:gd name="T41" fmla="*/ 28 h 244"/>
                  <a:gd name="T42" fmla="*/ 248 w 364"/>
                  <a:gd name="T43" fmla="*/ 39 h 244"/>
                  <a:gd name="T44" fmla="*/ 236 w 364"/>
                  <a:gd name="T45" fmla="*/ 28 h 244"/>
                  <a:gd name="T46" fmla="*/ 248 w 364"/>
                  <a:gd name="T47" fmla="*/ 16 h 244"/>
                  <a:gd name="T48" fmla="*/ 336 w 364"/>
                  <a:gd name="T49" fmla="*/ 212 h 244"/>
                  <a:gd name="T50" fmla="*/ 32 w 364"/>
                  <a:gd name="T51" fmla="*/ 212 h 244"/>
                  <a:gd name="T52" fmla="*/ 32 w 364"/>
                  <a:gd name="T53" fmla="*/ 52 h 244"/>
                  <a:gd name="T54" fmla="*/ 336 w 364"/>
                  <a:gd name="T55" fmla="*/ 52 h 244"/>
                  <a:gd name="T56" fmla="*/ 336 w 364"/>
                  <a:gd name="T57"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4">
                    <a:moveTo>
                      <a:pt x="351" y="0"/>
                    </a:moveTo>
                    <a:cubicBezTo>
                      <a:pt x="16" y="0"/>
                      <a:pt x="16" y="0"/>
                      <a:pt x="16" y="0"/>
                    </a:cubicBezTo>
                    <a:cubicBezTo>
                      <a:pt x="8" y="0"/>
                      <a:pt x="0" y="8"/>
                      <a:pt x="0" y="16"/>
                    </a:cubicBezTo>
                    <a:cubicBezTo>
                      <a:pt x="0" y="228"/>
                      <a:pt x="0" y="228"/>
                      <a:pt x="0" y="228"/>
                    </a:cubicBezTo>
                    <a:cubicBezTo>
                      <a:pt x="0" y="237"/>
                      <a:pt x="8" y="244"/>
                      <a:pt x="16" y="244"/>
                    </a:cubicBezTo>
                    <a:cubicBezTo>
                      <a:pt x="351" y="244"/>
                      <a:pt x="351" y="244"/>
                      <a:pt x="351" y="244"/>
                    </a:cubicBezTo>
                    <a:cubicBezTo>
                      <a:pt x="359" y="244"/>
                      <a:pt x="364" y="237"/>
                      <a:pt x="364" y="228"/>
                    </a:cubicBezTo>
                    <a:cubicBezTo>
                      <a:pt x="364" y="16"/>
                      <a:pt x="364" y="16"/>
                      <a:pt x="364" y="16"/>
                    </a:cubicBezTo>
                    <a:cubicBezTo>
                      <a:pt x="364" y="8"/>
                      <a:pt x="359" y="0"/>
                      <a:pt x="351" y="0"/>
                    </a:cubicBezTo>
                    <a:close/>
                    <a:moveTo>
                      <a:pt x="324" y="16"/>
                    </a:moveTo>
                    <a:cubicBezTo>
                      <a:pt x="330" y="16"/>
                      <a:pt x="335" y="21"/>
                      <a:pt x="335" y="28"/>
                    </a:cubicBezTo>
                    <a:cubicBezTo>
                      <a:pt x="335" y="34"/>
                      <a:pt x="330" y="39"/>
                      <a:pt x="324" y="39"/>
                    </a:cubicBezTo>
                    <a:cubicBezTo>
                      <a:pt x="317" y="39"/>
                      <a:pt x="312" y="34"/>
                      <a:pt x="312" y="28"/>
                    </a:cubicBezTo>
                    <a:cubicBezTo>
                      <a:pt x="312" y="21"/>
                      <a:pt x="317" y="16"/>
                      <a:pt x="324" y="16"/>
                    </a:cubicBezTo>
                    <a:close/>
                    <a:moveTo>
                      <a:pt x="286" y="16"/>
                    </a:moveTo>
                    <a:cubicBezTo>
                      <a:pt x="292" y="16"/>
                      <a:pt x="297" y="21"/>
                      <a:pt x="297" y="28"/>
                    </a:cubicBezTo>
                    <a:cubicBezTo>
                      <a:pt x="297" y="34"/>
                      <a:pt x="292" y="39"/>
                      <a:pt x="286" y="39"/>
                    </a:cubicBezTo>
                    <a:cubicBezTo>
                      <a:pt x="280" y="39"/>
                      <a:pt x="274" y="34"/>
                      <a:pt x="274" y="28"/>
                    </a:cubicBezTo>
                    <a:cubicBezTo>
                      <a:pt x="274" y="21"/>
                      <a:pt x="280" y="16"/>
                      <a:pt x="286" y="16"/>
                    </a:cubicBezTo>
                    <a:close/>
                    <a:moveTo>
                      <a:pt x="248" y="16"/>
                    </a:moveTo>
                    <a:cubicBezTo>
                      <a:pt x="254" y="16"/>
                      <a:pt x="259" y="21"/>
                      <a:pt x="259" y="28"/>
                    </a:cubicBezTo>
                    <a:cubicBezTo>
                      <a:pt x="259" y="34"/>
                      <a:pt x="254" y="39"/>
                      <a:pt x="248" y="39"/>
                    </a:cubicBezTo>
                    <a:cubicBezTo>
                      <a:pt x="242" y="39"/>
                      <a:pt x="236" y="34"/>
                      <a:pt x="236" y="28"/>
                    </a:cubicBezTo>
                    <a:cubicBezTo>
                      <a:pt x="236" y="21"/>
                      <a:pt x="242" y="16"/>
                      <a:pt x="248" y="16"/>
                    </a:cubicBezTo>
                    <a:close/>
                    <a:moveTo>
                      <a:pt x="336" y="212"/>
                    </a:moveTo>
                    <a:cubicBezTo>
                      <a:pt x="32" y="212"/>
                      <a:pt x="32" y="212"/>
                      <a:pt x="32" y="212"/>
                    </a:cubicBezTo>
                    <a:cubicBezTo>
                      <a:pt x="32" y="52"/>
                      <a:pt x="32" y="52"/>
                      <a:pt x="32" y="52"/>
                    </a:cubicBezTo>
                    <a:cubicBezTo>
                      <a:pt x="336" y="52"/>
                      <a:pt x="336" y="52"/>
                      <a:pt x="336" y="52"/>
                    </a:cubicBezTo>
                    <a:lnTo>
                      <a:pt x="336"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3" name="Freeform 17">
                <a:extLst>
                  <a:ext uri="{FF2B5EF4-FFF2-40B4-BE49-F238E27FC236}">
                    <a16:creationId xmlns:a16="http://schemas.microsoft.com/office/drawing/2014/main" id="{ABE82D2F-41C6-F14F-88DA-CEAF52DE2EF4}"/>
                  </a:ext>
                </a:extLst>
              </p:cNvPr>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rgbClr val="4E4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4" name="Freeform 18">
                <a:extLst>
                  <a:ext uri="{FF2B5EF4-FFF2-40B4-BE49-F238E27FC236}">
                    <a16:creationId xmlns:a16="http://schemas.microsoft.com/office/drawing/2014/main" id="{5EE5702A-7C47-6C42-8FEC-3ECD6F05EFCE}"/>
                  </a:ext>
                </a:extLst>
              </p:cNvPr>
              <p:cNvSpPr>
                <a:spLocks/>
              </p:cNvSpPr>
              <p:nvPr/>
            </p:nvSpPr>
            <p:spPr bwMode="auto">
              <a:xfrm>
                <a:off x="1273176" y="5480050"/>
                <a:ext cx="68263" cy="182563"/>
              </a:xfrm>
              <a:custGeom>
                <a:avLst/>
                <a:gdLst>
                  <a:gd name="T0" fmla="*/ 43 w 43"/>
                  <a:gd name="T1" fmla="*/ 0 h 115"/>
                  <a:gd name="T2" fmla="*/ 28 w 43"/>
                  <a:gd name="T3" fmla="*/ 0 h 115"/>
                  <a:gd name="T4" fmla="*/ 0 w 43"/>
                  <a:gd name="T5" fmla="*/ 115 h 115"/>
                  <a:gd name="T6" fmla="*/ 16 w 43"/>
                  <a:gd name="T7" fmla="*/ 115 h 115"/>
                  <a:gd name="T8" fmla="*/ 43 w 43"/>
                  <a:gd name="T9" fmla="*/ 0 h 115"/>
                </a:gdLst>
                <a:ahLst/>
                <a:cxnLst>
                  <a:cxn ang="0">
                    <a:pos x="T0" y="T1"/>
                  </a:cxn>
                  <a:cxn ang="0">
                    <a:pos x="T2" y="T3"/>
                  </a:cxn>
                  <a:cxn ang="0">
                    <a:pos x="T4" y="T5"/>
                  </a:cxn>
                  <a:cxn ang="0">
                    <a:pos x="T6" y="T7"/>
                  </a:cxn>
                  <a:cxn ang="0">
                    <a:pos x="T8" y="T9"/>
                  </a:cxn>
                </a:cxnLst>
                <a:rect l="0" t="0" r="r" b="b"/>
                <a:pathLst>
                  <a:path w="43" h="115">
                    <a:moveTo>
                      <a:pt x="43" y="0"/>
                    </a:moveTo>
                    <a:lnTo>
                      <a:pt x="28" y="0"/>
                    </a:lnTo>
                    <a:lnTo>
                      <a:pt x="0" y="115"/>
                    </a:lnTo>
                    <a:lnTo>
                      <a:pt x="16" y="115"/>
                    </a:lnTo>
                    <a:lnTo>
                      <a:pt x="43" y="0"/>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5" name="Freeform 19">
                <a:extLst>
                  <a:ext uri="{FF2B5EF4-FFF2-40B4-BE49-F238E27FC236}">
                    <a16:creationId xmlns:a16="http://schemas.microsoft.com/office/drawing/2014/main" id="{4A5EC7F0-6D11-3E4C-A572-6063B8CDECDF}"/>
                  </a:ext>
                </a:extLst>
              </p:cNvPr>
              <p:cNvSpPr>
                <a:spLocks/>
              </p:cNvSpPr>
              <p:nvPr/>
            </p:nvSpPr>
            <p:spPr bwMode="auto">
              <a:xfrm>
                <a:off x="1354138" y="5507038"/>
                <a:ext cx="114300" cy="131763"/>
              </a:xfrm>
              <a:custGeom>
                <a:avLst/>
                <a:gdLst>
                  <a:gd name="T0" fmla="*/ 72 w 72"/>
                  <a:gd name="T1" fmla="*/ 32 h 83"/>
                  <a:gd name="T2" fmla="*/ 0 w 72"/>
                  <a:gd name="T3" fmla="*/ 0 h 83"/>
                  <a:gd name="T4" fmla="*/ 0 w 72"/>
                  <a:gd name="T5" fmla="*/ 21 h 83"/>
                  <a:gd name="T6" fmla="*/ 52 w 72"/>
                  <a:gd name="T7" fmla="*/ 41 h 83"/>
                  <a:gd name="T8" fmla="*/ 0 w 72"/>
                  <a:gd name="T9" fmla="*/ 61 h 83"/>
                  <a:gd name="T10" fmla="*/ 0 w 72"/>
                  <a:gd name="T11" fmla="*/ 83 h 83"/>
                  <a:gd name="T12" fmla="*/ 72 w 72"/>
                  <a:gd name="T13" fmla="*/ 50 h 83"/>
                  <a:gd name="T14" fmla="*/ 72 w 72"/>
                  <a:gd name="T15" fmla="*/ 3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32"/>
                    </a:moveTo>
                    <a:lnTo>
                      <a:pt x="0" y="0"/>
                    </a:lnTo>
                    <a:lnTo>
                      <a:pt x="0" y="21"/>
                    </a:lnTo>
                    <a:lnTo>
                      <a:pt x="52" y="41"/>
                    </a:lnTo>
                    <a:lnTo>
                      <a:pt x="0" y="61"/>
                    </a:lnTo>
                    <a:lnTo>
                      <a:pt x="0" y="83"/>
                    </a:lnTo>
                    <a:lnTo>
                      <a:pt x="72" y="50"/>
                    </a:lnTo>
                    <a:lnTo>
                      <a:pt x="72" y="32"/>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6" name="Freeform 20">
                <a:extLst>
                  <a:ext uri="{FF2B5EF4-FFF2-40B4-BE49-F238E27FC236}">
                    <a16:creationId xmlns:a16="http://schemas.microsoft.com/office/drawing/2014/main" id="{DDC0A7A3-4810-D442-A1D7-F1E5804AA7ED}"/>
                  </a:ext>
                </a:extLst>
              </p:cNvPr>
              <p:cNvSpPr>
                <a:spLocks/>
              </p:cNvSpPr>
              <p:nvPr/>
            </p:nvSpPr>
            <p:spPr bwMode="auto">
              <a:xfrm>
                <a:off x="1011238" y="5345113"/>
                <a:ext cx="301625" cy="411163"/>
              </a:xfrm>
              <a:custGeom>
                <a:avLst/>
                <a:gdLst>
                  <a:gd name="T0" fmla="*/ 180 w 180"/>
                  <a:gd name="T1" fmla="*/ 212 h 244"/>
                  <a:gd name="T2" fmla="*/ 32 w 180"/>
                  <a:gd name="T3" fmla="*/ 212 h 244"/>
                  <a:gd name="T4" fmla="*/ 32 w 180"/>
                  <a:gd name="T5" fmla="*/ 52 h 244"/>
                  <a:gd name="T6" fmla="*/ 180 w 180"/>
                  <a:gd name="T7" fmla="*/ 52 h 244"/>
                  <a:gd name="T8" fmla="*/ 180 w 180"/>
                  <a:gd name="T9" fmla="*/ 0 h 244"/>
                  <a:gd name="T10" fmla="*/ 16 w 180"/>
                  <a:gd name="T11" fmla="*/ 0 h 244"/>
                  <a:gd name="T12" fmla="*/ 0 w 180"/>
                  <a:gd name="T13" fmla="*/ 16 h 244"/>
                  <a:gd name="T14" fmla="*/ 0 w 180"/>
                  <a:gd name="T15" fmla="*/ 228 h 244"/>
                  <a:gd name="T16" fmla="*/ 16 w 180"/>
                  <a:gd name="T17" fmla="*/ 244 h 244"/>
                  <a:gd name="T18" fmla="*/ 180 w 180"/>
                  <a:gd name="T19" fmla="*/ 244 h 244"/>
                  <a:gd name="T20" fmla="*/ 180 w 180"/>
                  <a:gd name="T21"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44">
                    <a:moveTo>
                      <a:pt x="180" y="212"/>
                    </a:moveTo>
                    <a:cubicBezTo>
                      <a:pt x="32" y="212"/>
                      <a:pt x="32" y="212"/>
                      <a:pt x="32" y="212"/>
                    </a:cubicBezTo>
                    <a:cubicBezTo>
                      <a:pt x="32" y="52"/>
                      <a:pt x="32" y="52"/>
                      <a:pt x="32" y="52"/>
                    </a:cubicBezTo>
                    <a:cubicBezTo>
                      <a:pt x="180" y="52"/>
                      <a:pt x="180" y="52"/>
                      <a:pt x="180" y="52"/>
                    </a:cubicBezTo>
                    <a:cubicBezTo>
                      <a:pt x="180" y="0"/>
                      <a:pt x="180" y="0"/>
                      <a:pt x="180" y="0"/>
                    </a:cubicBezTo>
                    <a:cubicBezTo>
                      <a:pt x="16" y="0"/>
                      <a:pt x="16" y="0"/>
                      <a:pt x="16" y="0"/>
                    </a:cubicBezTo>
                    <a:cubicBezTo>
                      <a:pt x="8" y="0"/>
                      <a:pt x="0" y="8"/>
                      <a:pt x="0" y="16"/>
                    </a:cubicBezTo>
                    <a:cubicBezTo>
                      <a:pt x="0" y="228"/>
                      <a:pt x="0" y="228"/>
                      <a:pt x="0" y="228"/>
                    </a:cubicBezTo>
                    <a:cubicBezTo>
                      <a:pt x="0" y="237"/>
                      <a:pt x="8" y="244"/>
                      <a:pt x="16" y="244"/>
                    </a:cubicBezTo>
                    <a:cubicBezTo>
                      <a:pt x="180" y="244"/>
                      <a:pt x="180" y="244"/>
                      <a:pt x="180" y="244"/>
                    </a:cubicBezTo>
                    <a:lnTo>
                      <a:pt x="180" y="2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7" name="Freeform 21">
                <a:extLst>
                  <a:ext uri="{FF2B5EF4-FFF2-40B4-BE49-F238E27FC236}">
                    <a16:creationId xmlns:a16="http://schemas.microsoft.com/office/drawing/2014/main" id="{084130C4-4D33-8B42-AD70-9DCAF5F00020}"/>
                  </a:ext>
                </a:extLst>
              </p:cNvPr>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sp>
            <p:nvSpPr>
              <p:cNvPr id="328" name="Freeform 22">
                <a:extLst>
                  <a:ext uri="{FF2B5EF4-FFF2-40B4-BE49-F238E27FC236}">
                    <a16:creationId xmlns:a16="http://schemas.microsoft.com/office/drawing/2014/main" id="{62B4C64D-C46F-D044-8FEB-8F2A2D87B044}"/>
                  </a:ext>
                </a:extLst>
              </p:cNvPr>
              <p:cNvSpPr>
                <a:spLocks/>
              </p:cNvSpPr>
              <p:nvPr/>
            </p:nvSpPr>
            <p:spPr bwMode="auto">
              <a:xfrm>
                <a:off x="1273176" y="5480050"/>
                <a:ext cx="44450" cy="182563"/>
              </a:xfrm>
              <a:custGeom>
                <a:avLst/>
                <a:gdLst>
                  <a:gd name="T0" fmla="*/ 25 w 28"/>
                  <a:gd name="T1" fmla="*/ 0 h 115"/>
                  <a:gd name="T2" fmla="*/ 28 w 28"/>
                  <a:gd name="T3" fmla="*/ 0 h 115"/>
                  <a:gd name="T4" fmla="*/ 0 w 28"/>
                  <a:gd name="T5" fmla="*/ 115 h 115"/>
                  <a:gd name="T6" fmla="*/ 16 w 28"/>
                  <a:gd name="T7" fmla="*/ 115 h 115"/>
                  <a:gd name="T8" fmla="*/ 25 w 28"/>
                  <a:gd name="T9" fmla="*/ 65 h 115"/>
                  <a:gd name="T10" fmla="*/ 25 w 28"/>
                  <a:gd name="T11" fmla="*/ 0 h 115"/>
                </a:gdLst>
                <a:ahLst/>
                <a:cxnLst>
                  <a:cxn ang="0">
                    <a:pos x="T0" y="T1"/>
                  </a:cxn>
                  <a:cxn ang="0">
                    <a:pos x="T2" y="T3"/>
                  </a:cxn>
                  <a:cxn ang="0">
                    <a:pos x="T4" y="T5"/>
                  </a:cxn>
                  <a:cxn ang="0">
                    <a:pos x="T6" y="T7"/>
                  </a:cxn>
                  <a:cxn ang="0">
                    <a:pos x="T8" y="T9"/>
                  </a:cxn>
                  <a:cxn ang="0">
                    <a:pos x="T10" y="T11"/>
                  </a:cxn>
                </a:cxnLst>
                <a:rect l="0" t="0" r="r" b="b"/>
                <a:pathLst>
                  <a:path w="28" h="115">
                    <a:moveTo>
                      <a:pt x="25" y="0"/>
                    </a:moveTo>
                    <a:lnTo>
                      <a:pt x="28" y="0"/>
                    </a:lnTo>
                    <a:lnTo>
                      <a:pt x="0" y="115"/>
                    </a:lnTo>
                    <a:lnTo>
                      <a:pt x="16" y="115"/>
                    </a:lnTo>
                    <a:lnTo>
                      <a:pt x="25" y="65"/>
                    </a:lnTo>
                    <a:lnTo>
                      <a:pt x="25"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85B">
                      <a:lumMod val="50000"/>
                    </a:srgbClr>
                  </a:solidFill>
                  <a:effectLst/>
                  <a:uLnTx/>
                  <a:uFillTx/>
                  <a:latin typeface="Arial" charset="0"/>
                  <a:ea typeface="ＭＳ Ｐゴシック" pitchFamily="34" charset="-128"/>
                  <a:cs typeface="+mn-cs"/>
                </a:endParaRPr>
              </a:p>
            </p:txBody>
          </p:sp>
        </p:grpSp>
      </p:grpSp>
      <p:sp>
        <p:nvSpPr>
          <p:cNvPr id="331" name="TextBox 175">
            <a:extLst>
              <a:ext uri="{FF2B5EF4-FFF2-40B4-BE49-F238E27FC236}">
                <a16:creationId xmlns:a16="http://schemas.microsoft.com/office/drawing/2014/main" id="{924EA3CC-EE67-174C-9C17-8ADC346CD256}"/>
              </a:ext>
            </a:extLst>
          </p:cNvPr>
          <p:cNvSpPr txBox="1"/>
          <p:nvPr/>
        </p:nvSpPr>
        <p:spPr>
          <a:xfrm>
            <a:off x="844189" y="4083046"/>
            <a:ext cx="960882" cy="238507"/>
          </a:xfrm>
          <a:prstGeom prst="rect">
            <a:avLst/>
          </a:prstGeom>
          <a:noFill/>
        </p:spPr>
        <p:txBody>
          <a:bodyPr wrap="square" lIns="0" tIns="34280" rIns="0" bIns="34280">
            <a:spAutoFit/>
          </a:bodyPr>
          <a:lstStyle/>
          <a:p>
            <a:pPr marL="0" marR="0" lvl="0" indent="0" algn="l" defTabSz="685622"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rgbClr val="58585B">
                    <a:lumMod val="50000"/>
                  </a:srgbClr>
                </a:solidFill>
                <a:effectLst/>
                <a:uLnTx/>
                <a:uFillTx/>
                <a:latin typeface="Arial"/>
                <a:ea typeface="ＭＳ Ｐゴシック" pitchFamily="34" charset="-128"/>
                <a:cs typeface="+mn-cs"/>
              </a:rPr>
              <a:t>Autres</a:t>
            </a:r>
          </a:p>
        </p:txBody>
      </p:sp>
      <p:sp>
        <p:nvSpPr>
          <p:cNvPr id="332" name="Rectangle 331">
            <a:extLst>
              <a:ext uri="{FF2B5EF4-FFF2-40B4-BE49-F238E27FC236}">
                <a16:creationId xmlns:a16="http://schemas.microsoft.com/office/drawing/2014/main" id="{B797CF15-4B30-5141-897E-55BE27AA7227}"/>
              </a:ext>
            </a:extLst>
          </p:cNvPr>
          <p:cNvSpPr/>
          <p:nvPr/>
        </p:nvSpPr>
        <p:spPr bwMode="auto">
          <a:xfrm>
            <a:off x="2580587" y="3897193"/>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NDG Linux Essentials</a:t>
            </a:r>
          </a:p>
        </p:txBody>
      </p:sp>
      <p:sp>
        <p:nvSpPr>
          <p:cNvPr id="333" name="Rectangle 332">
            <a:extLst>
              <a:ext uri="{FF2B5EF4-FFF2-40B4-BE49-F238E27FC236}">
                <a16:creationId xmlns:a16="http://schemas.microsoft.com/office/drawing/2014/main" id="{E7ED1CA8-854A-154E-BDE2-4935E7EF8C8A}"/>
              </a:ext>
            </a:extLst>
          </p:cNvPr>
          <p:cNvSpPr/>
          <p:nvPr/>
        </p:nvSpPr>
        <p:spPr bwMode="auto">
          <a:xfrm>
            <a:off x="2580587" y="4099604"/>
            <a:ext cx="1828800"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0" i="0" u="none" strike="noStrike" kern="1200" cap="none" spc="0" normalizeH="0" baseline="0" noProof="0" dirty="0">
                <a:ln>
                  <a:noFill/>
                </a:ln>
                <a:solidFill>
                  <a:srgbClr val="004C69"/>
                </a:solidFill>
                <a:effectLst/>
                <a:uLnTx/>
                <a:uFillTx/>
                <a:latin typeface="Arial"/>
                <a:ea typeface="+mn-ea"/>
                <a:cs typeface="+mn-cs"/>
              </a:rPr>
              <a:t>Get Connected</a:t>
            </a:r>
          </a:p>
        </p:txBody>
      </p:sp>
      <p:sp>
        <p:nvSpPr>
          <p:cNvPr id="335" name="Rectangle 334">
            <a:extLst>
              <a:ext uri="{FF2B5EF4-FFF2-40B4-BE49-F238E27FC236}">
                <a16:creationId xmlns:a16="http://schemas.microsoft.com/office/drawing/2014/main" id="{8A2DCE76-47F7-3842-8BEA-2FFDDF4AD947}"/>
              </a:ext>
            </a:extLst>
          </p:cNvPr>
          <p:cNvSpPr/>
          <p:nvPr/>
        </p:nvSpPr>
        <p:spPr bwMode="auto">
          <a:xfrm>
            <a:off x="5789609" y="3892197"/>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Entrepreneurship</a:t>
            </a:r>
          </a:p>
        </p:txBody>
      </p:sp>
      <p:sp>
        <p:nvSpPr>
          <p:cNvPr id="336" name="Rectangle 335">
            <a:extLst>
              <a:ext uri="{FF2B5EF4-FFF2-40B4-BE49-F238E27FC236}">
                <a16:creationId xmlns:a16="http://schemas.microsoft.com/office/drawing/2014/main" id="{E3DD7B2C-0FC9-DC41-B6EE-209A1C0C5AB4}"/>
              </a:ext>
            </a:extLst>
          </p:cNvPr>
          <p:cNvSpPr/>
          <p:nvPr/>
        </p:nvSpPr>
        <p:spPr bwMode="auto">
          <a:xfrm>
            <a:off x="6902072" y="4338018"/>
            <a:ext cx="2022149" cy="1398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CPP : Advanced Programming in C++</a:t>
            </a:r>
          </a:p>
        </p:txBody>
      </p:sp>
      <p:sp>
        <p:nvSpPr>
          <p:cNvPr id="337" name="Rectangle 336">
            <a:extLst>
              <a:ext uri="{FF2B5EF4-FFF2-40B4-BE49-F238E27FC236}">
                <a16:creationId xmlns:a16="http://schemas.microsoft.com/office/drawing/2014/main" id="{5852E153-3042-9D44-B21A-0067B1D85F1B}"/>
              </a:ext>
            </a:extLst>
          </p:cNvPr>
          <p:cNvSpPr/>
          <p:nvPr/>
        </p:nvSpPr>
        <p:spPr bwMode="auto">
          <a:xfrm>
            <a:off x="6902072" y="3998818"/>
            <a:ext cx="2478484"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CLA : Programming Essentials in C</a:t>
            </a:r>
          </a:p>
        </p:txBody>
      </p:sp>
      <p:sp>
        <p:nvSpPr>
          <p:cNvPr id="338" name="Rectangle 337">
            <a:extLst>
              <a:ext uri="{FF2B5EF4-FFF2-40B4-BE49-F238E27FC236}">
                <a16:creationId xmlns:a16="http://schemas.microsoft.com/office/drawing/2014/main" id="{F4B7B552-859B-BA43-8C12-BE85A8CDCDA3}"/>
              </a:ext>
            </a:extLst>
          </p:cNvPr>
          <p:cNvSpPr/>
          <p:nvPr/>
        </p:nvSpPr>
        <p:spPr>
          <a:xfrm>
            <a:off x="6896031" y="4140024"/>
            <a:ext cx="2042547" cy="213007"/>
          </a:xfrm>
          <a:prstGeom prst="rect">
            <a:avLst/>
          </a:prstGeom>
        </p:spPr>
        <p:txBody>
          <a:bodyPr wrap="none">
            <a:spAutoFit/>
          </a:bodyP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CPA : Programming Essentials in C++</a:t>
            </a:r>
          </a:p>
        </p:txBody>
      </p:sp>
      <p:sp>
        <p:nvSpPr>
          <p:cNvPr id="340" name="Rectangle 339">
            <a:extLst>
              <a:ext uri="{FF2B5EF4-FFF2-40B4-BE49-F238E27FC236}">
                <a16:creationId xmlns:a16="http://schemas.microsoft.com/office/drawing/2014/main" id="{F647CC43-2AF2-0C49-A1A7-D52336C823FE}"/>
              </a:ext>
            </a:extLst>
          </p:cNvPr>
          <p:cNvSpPr/>
          <p:nvPr/>
        </p:nvSpPr>
        <p:spPr bwMode="auto">
          <a:xfrm>
            <a:off x="5789609" y="4249885"/>
            <a:ext cx="1656915"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a:ln>
                  <a:noFill/>
                </a:ln>
                <a:solidFill>
                  <a:srgbClr val="FFFFFF"/>
                </a:solidFill>
                <a:effectLst/>
                <a:uLnTx/>
                <a:uFillTx/>
                <a:latin typeface="Arial"/>
                <a:ea typeface="+mn-ea"/>
                <a:cs typeface="+mn-cs"/>
              </a:rPr>
              <a:t>NDG Linux II</a:t>
            </a:r>
            <a:endParaRPr kumimoji="0" lang="fr-FR" sz="800" b="1" i="0" u="none" strike="noStrike" kern="1200" cap="none" spc="0" normalizeH="0" baseline="0" noProof="0" dirty="0">
              <a:ln>
                <a:noFill/>
              </a:ln>
              <a:solidFill>
                <a:srgbClr val="FFFFFF"/>
              </a:solidFill>
              <a:effectLst/>
              <a:uLnTx/>
              <a:uFillTx/>
              <a:latin typeface="Arial"/>
              <a:ea typeface="Arial Narrow" charset="0"/>
              <a:cs typeface="Arial Narrow" charset="0"/>
            </a:endParaRPr>
          </a:p>
        </p:txBody>
      </p:sp>
      <p:sp>
        <p:nvSpPr>
          <p:cNvPr id="341" name="Rectangle 340">
            <a:extLst>
              <a:ext uri="{FF2B5EF4-FFF2-40B4-BE49-F238E27FC236}">
                <a16:creationId xmlns:a16="http://schemas.microsoft.com/office/drawing/2014/main" id="{C722ED3B-130E-2E4E-90FF-41AE3662EEAB}"/>
              </a:ext>
            </a:extLst>
          </p:cNvPr>
          <p:cNvSpPr/>
          <p:nvPr/>
        </p:nvSpPr>
        <p:spPr bwMode="auto">
          <a:xfrm>
            <a:off x="5789609" y="4123681"/>
            <a:ext cx="1656915" cy="2024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l" defTabSz="457082" rtl="0" eaLnBrk="1" fontAlgn="base" latinLnBrk="0" hangingPunct="1">
              <a:lnSpc>
                <a:spcPct val="98000"/>
              </a:lnSpc>
              <a:spcBef>
                <a:spcPct val="0"/>
              </a:spcBef>
              <a:spcAft>
                <a:spcPct val="0"/>
              </a:spcAft>
              <a:buClrTx/>
              <a:buSzTx/>
              <a:buFontTx/>
              <a:buNone/>
              <a:tabLst/>
              <a:defRPr/>
            </a:pPr>
            <a:r>
              <a:rPr kumimoji="0" lang="fr-FR" sz="800" b="1" i="0" u="none" strike="noStrike" kern="1200" cap="none" spc="0" normalizeH="0" baseline="0" noProof="0" dirty="0">
                <a:ln>
                  <a:noFill/>
                </a:ln>
                <a:solidFill>
                  <a:srgbClr val="FFFFFF"/>
                </a:solidFill>
                <a:effectLst/>
                <a:uLnTx/>
                <a:uFillTx/>
                <a:latin typeface="Arial"/>
                <a:ea typeface="+mn-ea"/>
                <a:cs typeface="+mn-cs"/>
              </a:rPr>
              <a:t>NDG Linux I</a:t>
            </a:r>
          </a:p>
        </p:txBody>
      </p:sp>
      <p:pic>
        <p:nvPicPr>
          <p:cNvPr id="2" name="Image 1">
            <a:extLst>
              <a:ext uri="{FF2B5EF4-FFF2-40B4-BE49-F238E27FC236}">
                <a16:creationId xmlns:a16="http://schemas.microsoft.com/office/drawing/2014/main" id="{CD0E6140-0E44-204F-84BE-9B6FDAA80764}"/>
              </a:ext>
            </a:extLst>
          </p:cNvPr>
          <p:cNvPicPr>
            <a:picLocks noChangeAspect="1"/>
          </p:cNvPicPr>
          <p:nvPr/>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36D4027F-5D40-45D1-9C7A-B339FBBB0701}"/>
              </a:ext>
            </a:extLst>
          </p:cNvPr>
          <p:cNvSpPr/>
          <p:nvPr/>
        </p:nvSpPr>
        <p:spPr>
          <a:xfrm>
            <a:off x="844189" y="2383605"/>
            <a:ext cx="1728057" cy="80362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357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portable, ordinateur, écran&#10;&#10;Description générée automatiquement">
            <a:extLst>
              <a:ext uri="{FF2B5EF4-FFF2-40B4-BE49-F238E27FC236}">
                <a16:creationId xmlns:a16="http://schemas.microsoft.com/office/drawing/2014/main" id="{425DDA3F-B56B-8649-9F47-9C60C58E4154}"/>
              </a:ext>
            </a:extLst>
          </p:cNvPr>
          <p:cNvPicPr>
            <a:picLocks noChangeAspect="1"/>
          </p:cNvPicPr>
          <p:nvPr/>
        </p:nvPicPr>
        <p:blipFill>
          <a:blip r:embed="rId2"/>
          <a:stretch>
            <a:fillRect/>
          </a:stretch>
        </p:blipFill>
        <p:spPr>
          <a:xfrm>
            <a:off x="0" y="911544"/>
            <a:ext cx="9144000" cy="3320411"/>
          </a:xfrm>
          <a:prstGeom prst="rect">
            <a:avLst/>
          </a:prstGeom>
        </p:spPr>
      </p:pic>
    </p:spTree>
    <p:extLst>
      <p:ext uri="{BB962C8B-B14F-4D97-AF65-F5344CB8AC3E}">
        <p14:creationId xmlns:p14="http://schemas.microsoft.com/office/powerpoint/2010/main" val="80532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en-US" dirty="0" err="1"/>
              <a:t>NetAcad</a:t>
            </a:r>
            <a:r>
              <a:rPr lang="en-US" dirty="0"/>
              <a:t> : </a:t>
            </a:r>
            <a:r>
              <a:rPr lang="en-US" sz="2000" dirty="0" err="1"/>
              <a:t>Démo</a:t>
            </a:r>
            <a:r>
              <a:rPr lang="en-US" sz="2000" dirty="0"/>
              <a:t> du </a:t>
            </a:r>
            <a:r>
              <a:rPr lang="en-US" sz="2000" dirty="0" err="1"/>
              <a:t>processus</a:t>
            </a:r>
            <a:r>
              <a:rPr lang="en-US" sz="2000" dirty="0"/>
              <a:t> </a:t>
            </a:r>
            <a:r>
              <a:rPr lang="en-US" sz="2000" dirty="0" err="1"/>
              <a:t>d’activation</a:t>
            </a:r>
            <a:r>
              <a:rPr lang="en-US" sz="2000" dirty="0"/>
              <a:t>/</a:t>
            </a:r>
            <a:r>
              <a:rPr lang="en-US" sz="2000" dirty="0" err="1"/>
              <a:t>connexion</a:t>
            </a:r>
            <a:r>
              <a:rPr lang="en-US" sz="2000" dirty="0"/>
              <a:t>/mot de </a:t>
            </a:r>
            <a:r>
              <a:rPr lang="en-US" sz="2000" dirty="0" err="1"/>
              <a:t>passe</a:t>
            </a:r>
            <a:r>
              <a:rPr lang="en-US" sz="2000" dirty="0"/>
              <a:t> </a:t>
            </a:r>
            <a:r>
              <a:rPr lang="en-US" sz="2000" dirty="0" err="1"/>
              <a:t>oublié</a:t>
            </a:r>
            <a:br>
              <a:rPr lang="fr-FR" dirty="0"/>
            </a:br>
            <a:endParaRPr lang="fr-FR" dirty="0"/>
          </a:p>
        </p:txBody>
      </p:sp>
      <p:pic>
        <p:nvPicPr>
          <p:cNvPr id="2" name="Image 1">
            <a:extLst>
              <a:ext uri="{FF2B5EF4-FFF2-40B4-BE49-F238E27FC236}">
                <a16:creationId xmlns:a16="http://schemas.microsoft.com/office/drawing/2014/main" id="{FED8EBD2-EE8A-4B18-9722-0A1207AE0C0F}"/>
              </a:ext>
            </a:extLst>
          </p:cNvPr>
          <p:cNvPicPr>
            <a:picLocks noChangeAspect="1"/>
          </p:cNvPicPr>
          <p:nvPr/>
        </p:nvPicPr>
        <p:blipFill>
          <a:blip r:embed="rId2"/>
          <a:stretch>
            <a:fillRect/>
          </a:stretch>
        </p:blipFill>
        <p:spPr>
          <a:xfrm>
            <a:off x="437766" y="1219199"/>
            <a:ext cx="8211000" cy="2096675"/>
          </a:xfrm>
          <a:prstGeom prst="rect">
            <a:avLst/>
          </a:prstGeom>
        </p:spPr>
      </p:pic>
      <p:sp>
        <p:nvSpPr>
          <p:cNvPr id="3" name="Rectangle 2">
            <a:extLst>
              <a:ext uri="{FF2B5EF4-FFF2-40B4-BE49-F238E27FC236}">
                <a16:creationId xmlns:a16="http://schemas.microsoft.com/office/drawing/2014/main" id="{FD655774-5F05-44E5-8A05-14766045F71B}"/>
              </a:ext>
            </a:extLst>
          </p:cNvPr>
          <p:cNvSpPr/>
          <p:nvPr/>
        </p:nvSpPr>
        <p:spPr>
          <a:xfrm>
            <a:off x="437765" y="3477326"/>
            <a:ext cx="8435301" cy="369332"/>
          </a:xfrm>
          <a:prstGeom prst="rect">
            <a:avLst/>
          </a:prstGeom>
        </p:spPr>
        <p:txBody>
          <a:bodyPr wrap="square">
            <a:spAutoFit/>
          </a:bodyPr>
          <a:lstStyle/>
          <a:p>
            <a:r>
              <a:rPr lang="en-US" dirty="0" err="1"/>
              <a:t>Démo</a:t>
            </a:r>
            <a:r>
              <a:rPr lang="en-US" dirty="0"/>
              <a:t> </a:t>
            </a:r>
            <a:r>
              <a:rPr lang="en-US" dirty="0" err="1"/>
              <a:t>en</a:t>
            </a:r>
            <a:r>
              <a:rPr lang="en-US" dirty="0"/>
              <a:t> live du </a:t>
            </a:r>
            <a:r>
              <a:rPr lang="en-US" dirty="0" err="1"/>
              <a:t>processus</a:t>
            </a:r>
            <a:r>
              <a:rPr lang="en-US" dirty="0"/>
              <a:t> </a:t>
            </a:r>
            <a:r>
              <a:rPr lang="en-US" dirty="0" err="1"/>
              <a:t>d’activation</a:t>
            </a:r>
            <a:r>
              <a:rPr lang="en-US" dirty="0"/>
              <a:t>/</a:t>
            </a:r>
            <a:r>
              <a:rPr lang="en-US" dirty="0" err="1"/>
              <a:t>connexion</a:t>
            </a:r>
            <a:r>
              <a:rPr lang="en-US" dirty="0"/>
              <a:t>/mot de </a:t>
            </a:r>
            <a:r>
              <a:rPr lang="en-US" dirty="0" err="1"/>
              <a:t>passe</a:t>
            </a:r>
            <a:r>
              <a:rPr lang="en-US" dirty="0"/>
              <a:t> </a:t>
            </a:r>
            <a:r>
              <a:rPr lang="en-US" dirty="0" err="1"/>
              <a:t>oublié</a:t>
            </a:r>
            <a:endParaRPr lang="fr-FR" dirty="0"/>
          </a:p>
        </p:txBody>
      </p:sp>
      <p:sp>
        <p:nvSpPr>
          <p:cNvPr id="4" name="Rectangle 3">
            <a:extLst>
              <a:ext uri="{FF2B5EF4-FFF2-40B4-BE49-F238E27FC236}">
                <a16:creationId xmlns:a16="http://schemas.microsoft.com/office/drawing/2014/main" id="{AB28DD2A-B87E-4A1A-A77C-9B61FB243883}"/>
              </a:ext>
            </a:extLst>
          </p:cNvPr>
          <p:cNvSpPr/>
          <p:nvPr/>
        </p:nvSpPr>
        <p:spPr>
          <a:xfrm>
            <a:off x="7306734" y="1634067"/>
            <a:ext cx="584200" cy="36406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1E086F5E-7B21-4427-826B-C5C15B1414DC}"/>
              </a:ext>
            </a:extLst>
          </p:cNvPr>
          <p:cNvSpPr/>
          <p:nvPr/>
        </p:nvSpPr>
        <p:spPr>
          <a:xfrm>
            <a:off x="437766" y="3934195"/>
            <a:ext cx="3018840" cy="369332"/>
          </a:xfrm>
          <a:prstGeom prst="rect">
            <a:avLst/>
          </a:prstGeom>
        </p:spPr>
        <p:txBody>
          <a:bodyPr wrap="none">
            <a:spAutoFit/>
          </a:bodyPr>
          <a:lstStyle/>
          <a:p>
            <a:r>
              <a:rPr lang="fr-FR" dirty="0">
                <a:hlinkClick r:id="rId3"/>
              </a:rPr>
              <a:t>https://www.netacad.com/fr</a:t>
            </a:r>
            <a:r>
              <a:rPr lang="fr-FR" dirty="0"/>
              <a:t> </a:t>
            </a:r>
          </a:p>
        </p:txBody>
      </p:sp>
    </p:spTree>
    <p:extLst>
      <p:ext uri="{BB962C8B-B14F-4D97-AF65-F5344CB8AC3E}">
        <p14:creationId xmlns:p14="http://schemas.microsoft.com/office/powerpoint/2010/main" val="396845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a:noFill/>
        </p:spPr>
        <p:txBody>
          <a:bodyPr/>
          <a:lstStyle/>
          <a:p>
            <a:pPr marL="292100" lvl="1" indent="0" algn="just">
              <a:buNone/>
            </a:pPr>
            <a:r>
              <a:rPr lang="en-US" sz="1600" dirty="0" err="1"/>
              <a:t>Présentation</a:t>
            </a:r>
            <a:r>
              <a:rPr lang="en-US" sz="1600" dirty="0"/>
              <a:t> de la procedure </a:t>
            </a:r>
            <a:r>
              <a:rPr lang="en-US" sz="1600" dirty="0" err="1"/>
              <a:t>en</a:t>
            </a:r>
            <a:r>
              <a:rPr lang="en-US" sz="1600" dirty="0"/>
              <a:t> direct live avec un </a:t>
            </a:r>
            <a:r>
              <a:rPr lang="en-US" sz="1600" dirty="0" err="1"/>
              <a:t>compte</a:t>
            </a:r>
            <a:r>
              <a:rPr lang="en-US" sz="1600" dirty="0"/>
              <a:t> </a:t>
            </a:r>
            <a:r>
              <a:rPr lang="en-US" sz="1600" dirty="0" err="1"/>
              <a:t>académie</a:t>
            </a:r>
            <a:r>
              <a:rPr lang="en-US" sz="1600" dirty="0"/>
              <a:t> </a:t>
            </a:r>
            <a:r>
              <a:rPr lang="en-US" sz="1600" dirty="0" err="1"/>
              <a:t>CERTA</a:t>
            </a:r>
            <a:r>
              <a:rPr lang="en-US" sz="1600" dirty="0"/>
              <a:t> avec manipulation complete </a:t>
            </a:r>
            <a:r>
              <a:rPr lang="en-US" sz="1600" dirty="0" err="1"/>
              <a:t>détaillée</a:t>
            </a:r>
            <a:r>
              <a:rPr lang="en-US" sz="1600" dirty="0"/>
              <a:t>.</a:t>
            </a:r>
          </a:p>
          <a:p>
            <a:pPr marL="292100" lvl="1" indent="0" algn="just">
              <a:buNone/>
            </a:pPr>
            <a:r>
              <a:rPr lang="en-US" sz="1400" b="1" dirty="0">
                <a:highlight>
                  <a:srgbClr val="FFFF00"/>
                </a:highlight>
              </a:rPr>
              <a:t>@participants </a:t>
            </a:r>
            <a:r>
              <a:rPr lang="en-US" sz="1600" dirty="0"/>
              <a:t>: merci de tester </a:t>
            </a:r>
            <a:r>
              <a:rPr lang="en-US" sz="1600" dirty="0" err="1"/>
              <a:t>en</a:t>
            </a:r>
            <a:r>
              <a:rPr lang="en-US" sz="1600" dirty="0"/>
              <a:t> live avec </a:t>
            </a:r>
            <a:r>
              <a:rPr lang="en-US" sz="1600" dirty="0" err="1"/>
              <a:t>adresse</a:t>
            </a:r>
            <a:r>
              <a:rPr lang="en-US" sz="1600" dirty="0"/>
              <a:t> </a:t>
            </a:r>
            <a:r>
              <a:rPr lang="en-US" sz="1600" dirty="0" err="1"/>
              <a:t>académique</a:t>
            </a:r>
            <a:r>
              <a:rPr lang="en-US" sz="1600" dirty="0"/>
              <a:t> et/</a:t>
            </a:r>
            <a:r>
              <a:rPr lang="en-US" sz="1600" dirty="0" err="1"/>
              <a:t>ou</a:t>
            </a:r>
            <a:r>
              <a:rPr lang="en-US" sz="1600" dirty="0"/>
              <a:t> </a:t>
            </a:r>
            <a:r>
              <a:rPr lang="en-US" sz="1600" dirty="0" err="1"/>
              <a:t>personnelle</a:t>
            </a:r>
            <a:r>
              <a:rPr lang="en-US" sz="1600" dirty="0"/>
              <a:t> pour </a:t>
            </a:r>
            <a:r>
              <a:rPr lang="en-US" sz="1600" dirty="0" err="1"/>
              <a:t>ceux</a:t>
            </a:r>
            <a:r>
              <a:rPr lang="en-US" sz="1600" dirty="0"/>
              <a:t> qui </a:t>
            </a:r>
            <a:r>
              <a:rPr lang="en-US" sz="1600" dirty="0" err="1"/>
              <a:t>n’ont</a:t>
            </a:r>
            <a:r>
              <a:rPr lang="en-US" sz="1600" dirty="0"/>
              <a:t> pas encore </a:t>
            </a:r>
            <a:r>
              <a:rPr lang="en-US" sz="1600" dirty="0" err="1"/>
              <a:t>pu</a:t>
            </a:r>
            <a:r>
              <a:rPr lang="en-US" sz="1600" dirty="0"/>
              <a:t> se connecter.</a:t>
            </a:r>
          </a:p>
          <a:p>
            <a:pPr marL="292100" lvl="1" indent="0" algn="just">
              <a:buNone/>
            </a:pPr>
            <a:r>
              <a:rPr lang="fr-FR" sz="1400" dirty="0"/>
              <a:t>Un </a:t>
            </a:r>
            <a:r>
              <a:rPr lang="fr-FR" sz="1400" dirty="0">
                <a:hlinkClick r:id="rId3"/>
              </a:rPr>
              <a:t>Mode opératoire</a:t>
            </a:r>
            <a:r>
              <a:rPr lang="fr-FR" sz="1400" dirty="0"/>
              <a:t> </a:t>
            </a:r>
            <a:r>
              <a:rPr lang="fr-FR" sz="1400" b="1" dirty="0"/>
              <a:t>dédié à l'assistance à la connexion </a:t>
            </a:r>
            <a:r>
              <a:rPr lang="fr-FR" sz="1400" dirty="0"/>
              <a:t>: comment regénérer le lien d'activation quand on n'avait pas de compte </a:t>
            </a:r>
            <a:r>
              <a:rPr lang="fr-FR" sz="1400" dirty="0" err="1"/>
              <a:t>NetAcad</a:t>
            </a:r>
            <a:r>
              <a:rPr lang="fr-FR" sz="1400" dirty="0"/>
              <a:t>, récupérer son mot de passe</a:t>
            </a:r>
          </a:p>
          <a:p>
            <a:pPr marL="292100" lvl="1" indent="0" algn="just">
              <a:buNone/>
            </a:pPr>
            <a:r>
              <a:rPr lang="fr-FR" sz="1600" b="1" dirty="0">
                <a:solidFill>
                  <a:srgbClr val="FF0000"/>
                </a:solidFill>
              </a:rPr>
              <a:t>Merci de vous y reporter </a:t>
            </a:r>
            <a:r>
              <a:rPr lang="fr-FR" sz="2400" b="1" dirty="0">
                <a:solidFill>
                  <a:srgbClr val="FF0000"/>
                </a:solidFill>
              </a:rPr>
              <a:t>attentivement</a:t>
            </a:r>
            <a:r>
              <a:rPr lang="fr-FR" sz="1600" b="1" dirty="0">
                <a:solidFill>
                  <a:srgbClr val="FF0000"/>
                </a:solidFill>
              </a:rPr>
              <a:t> avant de nous contacter.</a:t>
            </a:r>
            <a:endParaRPr lang="en-US" sz="1600" dirty="0"/>
          </a:p>
          <a:p>
            <a:pPr marL="292100" lvl="1" indent="0" algn="just">
              <a:buNone/>
            </a:pPr>
            <a:r>
              <a:rPr lang="fr-FR" sz="1400" dirty="0"/>
              <a:t>Un </a:t>
            </a:r>
            <a:r>
              <a:rPr lang="fr-FR" sz="1400" b="1" dirty="0">
                <a:highlight>
                  <a:srgbClr val="FFFF00"/>
                </a:highlight>
              </a:rPr>
              <a:t>formulaire de demande d'assistance</a:t>
            </a:r>
            <a:r>
              <a:rPr lang="fr-FR" sz="1400" dirty="0"/>
              <a:t> </a:t>
            </a:r>
            <a:r>
              <a:rPr lang="fr-FR" sz="1400" dirty="0">
                <a:hlinkClick r:id="rId4"/>
              </a:rPr>
              <a:t>Formulaire Erreurs-Signalées</a:t>
            </a:r>
            <a:r>
              <a:rPr lang="fr-FR" sz="1400" dirty="0"/>
              <a:t> </a:t>
            </a:r>
            <a:r>
              <a:rPr lang="fr-FR" sz="1400" b="1" dirty="0">
                <a:solidFill>
                  <a:srgbClr val="FF0000"/>
                </a:solidFill>
              </a:rPr>
              <a:t>lorsque les autres procédures du </a:t>
            </a:r>
            <a:r>
              <a:rPr lang="fr-FR" sz="1400" dirty="0">
                <a:solidFill>
                  <a:schemeClr val="accent1"/>
                </a:solidFill>
                <a:hlinkClick r:id="rId3">
                  <a:extLst>
                    <a:ext uri="{A12FA001-AC4F-418D-AE19-62706E023703}">
                      <ahyp:hlinkClr xmlns:ahyp="http://schemas.microsoft.com/office/drawing/2018/hyperlinkcolor" val="tx"/>
                    </a:ext>
                  </a:extLst>
                </a:hlinkClick>
              </a:rPr>
              <a:t>Mode opératoire</a:t>
            </a:r>
            <a:r>
              <a:rPr lang="fr-FR" sz="1400" dirty="0">
                <a:solidFill>
                  <a:schemeClr val="accent1"/>
                </a:solidFill>
              </a:rPr>
              <a:t> </a:t>
            </a:r>
            <a:r>
              <a:rPr lang="fr-FR" sz="1400" b="1" dirty="0">
                <a:solidFill>
                  <a:srgbClr val="FF0000"/>
                </a:solidFill>
              </a:rPr>
              <a:t>ont échouées</a:t>
            </a:r>
            <a:r>
              <a:rPr lang="fr-FR" sz="1400" dirty="0"/>
              <a:t>, notamment en cas de compte non utilisé depuis trop longtemps, de demande fusion de compte... permettant d'assurer le suivi avec la hotline Cisco et vous en tenir informés.</a:t>
            </a:r>
          </a:p>
          <a:p>
            <a:pPr marL="292100" lvl="1" indent="0" algn="just">
              <a:buNone/>
            </a:pPr>
            <a:r>
              <a:rPr lang="en-US" sz="1400" dirty="0"/>
              <a:t>Rappel à </a:t>
            </a:r>
            <a:r>
              <a:rPr lang="en-US" sz="1400" dirty="0" err="1"/>
              <a:t>ceux</a:t>
            </a:r>
            <a:r>
              <a:rPr lang="en-US" sz="1400" dirty="0"/>
              <a:t> qui </a:t>
            </a:r>
            <a:r>
              <a:rPr lang="en-US" sz="1400" dirty="0" err="1"/>
              <a:t>ont</a:t>
            </a:r>
            <a:r>
              <a:rPr lang="en-US" sz="1400" dirty="0"/>
              <a:t> encore des </a:t>
            </a:r>
            <a:r>
              <a:rPr lang="en-US" sz="1400" dirty="0" err="1"/>
              <a:t>soucis</a:t>
            </a:r>
            <a:r>
              <a:rPr lang="en-US" sz="1400" dirty="0"/>
              <a:t> de </a:t>
            </a:r>
            <a:r>
              <a:rPr lang="en-US" sz="1400" dirty="0" err="1"/>
              <a:t>connexion</a:t>
            </a:r>
            <a:r>
              <a:rPr lang="en-US" sz="1400" dirty="0"/>
              <a:t> : </a:t>
            </a:r>
            <a:r>
              <a:rPr lang="en-US" sz="1400" b="1" dirty="0"/>
              <a:t>merci de nous </a:t>
            </a:r>
            <a:r>
              <a:rPr lang="en-US" sz="1400" b="1" dirty="0" err="1"/>
              <a:t>communiquer</a:t>
            </a:r>
            <a:r>
              <a:rPr lang="en-US" sz="1400" b="1" dirty="0"/>
              <a:t> via </a:t>
            </a:r>
            <a:r>
              <a:rPr lang="en-US" sz="1400" b="1" dirty="0" err="1"/>
              <a:t>ce</a:t>
            </a:r>
            <a:r>
              <a:rPr lang="en-US" sz="1400" b="1" dirty="0"/>
              <a:t> </a:t>
            </a:r>
            <a:r>
              <a:rPr lang="en-US" sz="1400" b="1" dirty="0" err="1"/>
              <a:t>formulaire</a:t>
            </a:r>
            <a:r>
              <a:rPr lang="en-US" sz="1400" b="1" dirty="0"/>
              <a:t> </a:t>
            </a:r>
            <a:r>
              <a:rPr lang="fr-FR" sz="1400" dirty="0">
                <a:hlinkClick r:id="rId4"/>
              </a:rPr>
              <a:t>Formulaire Erreurs-Signalées</a:t>
            </a:r>
            <a:r>
              <a:rPr lang="fr-FR" sz="1400" dirty="0"/>
              <a:t> </a:t>
            </a:r>
            <a:r>
              <a:rPr lang="en-US" sz="1400" dirty="0"/>
              <a:t>le</a:t>
            </a:r>
            <a:r>
              <a:rPr lang="en-US" sz="1400" b="1" dirty="0"/>
              <a:t> </a:t>
            </a:r>
            <a:r>
              <a:rPr lang="en-US" sz="1400" b="1" dirty="0">
                <a:solidFill>
                  <a:srgbClr val="FF0000"/>
                </a:solidFill>
              </a:rPr>
              <a:t>message </a:t>
            </a:r>
            <a:r>
              <a:rPr lang="en-US" sz="1400" b="1" dirty="0" err="1">
                <a:solidFill>
                  <a:srgbClr val="FF0000"/>
                </a:solidFill>
              </a:rPr>
              <a:t>d’erreur</a:t>
            </a:r>
            <a:r>
              <a:rPr lang="en-US" sz="1400" b="1" dirty="0">
                <a:solidFill>
                  <a:srgbClr val="FF0000"/>
                </a:solidFill>
              </a:rPr>
              <a:t> précis </a:t>
            </a:r>
            <a:r>
              <a:rPr lang="en-US" sz="1400" b="1" dirty="0"/>
              <a:t>et le </a:t>
            </a:r>
            <a:r>
              <a:rPr lang="en-US" sz="1400" b="1" dirty="0" err="1">
                <a:solidFill>
                  <a:srgbClr val="FF0000"/>
                </a:solidFill>
              </a:rPr>
              <a:t>chemin</a:t>
            </a:r>
            <a:r>
              <a:rPr lang="en-US" sz="1400" b="1" dirty="0">
                <a:solidFill>
                  <a:srgbClr val="FF0000"/>
                </a:solidFill>
              </a:rPr>
              <a:t> que </a:t>
            </a:r>
            <a:r>
              <a:rPr lang="en-US" sz="1400" b="1" dirty="0" err="1">
                <a:solidFill>
                  <a:srgbClr val="FF0000"/>
                </a:solidFill>
              </a:rPr>
              <a:t>vous</a:t>
            </a:r>
            <a:r>
              <a:rPr lang="en-US" sz="1400" b="1" dirty="0">
                <a:solidFill>
                  <a:srgbClr val="FF0000"/>
                </a:solidFill>
              </a:rPr>
              <a:t> </a:t>
            </a:r>
            <a:r>
              <a:rPr lang="en-US" sz="1400" b="1" dirty="0" err="1">
                <a:solidFill>
                  <a:srgbClr val="FF0000"/>
                </a:solidFill>
              </a:rPr>
              <a:t>avez</a:t>
            </a:r>
            <a:r>
              <a:rPr lang="en-US" sz="1400" b="1" dirty="0">
                <a:solidFill>
                  <a:srgbClr val="FF0000"/>
                </a:solidFill>
              </a:rPr>
              <a:t> </a:t>
            </a:r>
            <a:r>
              <a:rPr lang="en-US" sz="1400" b="1" dirty="0" err="1">
                <a:solidFill>
                  <a:srgbClr val="FF0000"/>
                </a:solidFill>
              </a:rPr>
              <a:t>suivi</a:t>
            </a:r>
            <a:r>
              <a:rPr lang="en-US" sz="1400" b="1" dirty="0">
                <a:solidFill>
                  <a:srgbClr val="FF0000"/>
                </a:solidFill>
              </a:rPr>
              <a:t> pour arriver à </a:t>
            </a:r>
            <a:r>
              <a:rPr lang="en-US" sz="1400" b="1" dirty="0" err="1">
                <a:solidFill>
                  <a:srgbClr val="FF0000"/>
                </a:solidFill>
              </a:rPr>
              <a:t>ce</a:t>
            </a:r>
            <a:r>
              <a:rPr lang="en-US" sz="1400" b="1" dirty="0">
                <a:solidFill>
                  <a:srgbClr val="FF0000"/>
                </a:solidFill>
              </a:rPr>
              <a:t> </a:t>
            </a:r>
            <a:r>
              <a:rPr lang="en-US" sz="1400" b="1" dirty="0" err="1">
                <a:solidFill>
                  <a:srgbClr val="FF0000"/>
                </a:solidFill>
              </a:rPr>
              <a:t>cas</a:t>
            </a:r>
            <a:r>
              <a:rPr lang="en-US" sz="1400" b="1" dirty="0">
                <a:solidFill>
                  <a:srgbClr val="FF0000"/>
                </a:solidFill>
              </a:rPr>
              <a:t> (successions de menus)</a:t>
            </a:r>
            <a:r>
              <a:rPr lang="en-US" sz="1400" b="1" dirty="0"/>
              <a:t>, </a:t>
            </a:r>
            <a:r>
              <a:rPr lang="en-US" sz="1400" b="1" dirty="0" err="1"/>
              <a:t>éventuellement</a:t>
            </a:r>
            <a:r>
              <a:rPr lang="en-US" sz="1400" b="1" dirty="0"/>
              <a:t> le lien de la page sur </a:t>
            </a:r>
            <a:r>
              <a:rPr lang="en-US" sz="1400" b="1" dirty="0" err="1"/>
              <a:t>laquelle</a:t>
            </a:r>
            <a:r>
              <a:rPr lang="en-US" sz="1400" b="1" dirty="0"/>
              <a:t> </a:t>
            </a:r>
            <a:r>
              <a:rPr lang="en-US" sz="1400" b="1" dirty="0" err="1"/>
              <a:t>vous</a:t>
            </a:r>
            <a:r>
              <a:rPr lang="en-US" sz="1400" b="1" dirty="0"/>
              <a:t> </a:t>
            </a:r>
            <a:r>
              <a:rPr lang="en-US" sz="1400" b="1" dirty="0" err="1"/>
              <a:t>étiez</a:t>
            </a:r>
            <a:endParaRPr lang="en-US" sz="1400" b="1" dirty="0"/>
          </a:p>
          <a:p>
            <a:pPr marL="292100" lvl="1" indent="0" algn="just">
              <a:buNone/>
            </a:pPr>
            <a:endParaRPr lang="fr-FR" sz="1400" dirty="0"/>
          </a:p>
          <a:p>
            <a:pPr marL="292100" lvl="1" indent="0" algn="just">
              <a:buNone/>
            </a:pPr>
            <a:endParaRPr lang="en-US" sz="1600" dirty="0"/>
          </a:p>
          <a:p>
            <a:pPr algn="just"/>
            <a:endParaRPr lang="fr-FR" sz="1800" dirty="0"/>
          </a:p>
        </p:txBody>
      </p:sp>
      <p:sp>
        <p:nvSpPr>
          <p:cNvPr id="9" name="Titre 6">
            <a:extLst>
              <a:ext uri="{FF2B5EF4-FFF2-40B4-BE49-F238E27FC236}">
                <a16:creationId xmlns:a16="http://schemas.microsoft.com/office/drawing/2014/main" id="{40E57284-58CA-4E30-8B63-7E61B41DBC81}"/>
              </a:ext>
            </a:extLst>
          </p:cNvPr>
          <p:cNvSpPr>
            <a:spLocks noGrp="1"/>
          </p:cNvSpPr>
          <p:nvPr>
            <p:ph type="title"/>
          </p:nvPr>
        </p:nvSpPr>
        <p:spPr>
          <a:xfrm>
            <a:off x="438150" y="341313"/>
            <a:ext cx="8345488" cy="731837"/>
          </a:xfrm>
        </p:spPr>
        <p:txBody>
          <a:bodyPr/>
          <a:lstStyle/>
          <a:p>
            <a:r>
              <a:rPr lang="en-US" dirty="0" err="1"/>
              <a:t>NetAcad</a:t>
            </a:r>
            <a:r>
              <a:rPr lang="en-US" dirty="0"/>
              <a:t> : </a:t>
            </a:r>
            <a:r>
              <a:rPr lang="en-US" sz="2000" dirty="0" err="1"/>
              <a:t>Démo</a:t>
            </a:r>
            <a:r>
              <a:rPr lang="en-US" sz="2000" dirty="0"/>
              <a:t> du </a:t>
            </a:r>
            <a:r>
              <a:rPr lang="en-US" sz="2000" dirty="0" err="1"/>
              <a:t>processus</a:t>
            </a:r>
            <a:r>
              <a:rPr lang="en-US" sz="2000" dirty="0"/>
              <a:t> </a:t>
            </a:r>
            <a:r>
              <a:rPr lang="en-US" sz="2000" dirty="0" err="1"/>
              <a:t>d’activation</a:t>
            </a:r>
            <a:r>
              <a:rPr lang="en-US" sz="2000" dirty="0"/>
              <a:t>/</a:t>
            </a:r>
            <a:r>
              <a:rPr lang="en-US" sz="2000" dirty="0" err="1"/>
              <a:t>connexion</a:t>
            </a:r>
            <a:r>
              <a:rPr lang="en-US" sz="2000" dirty="0"/>
              <a:t>/mot de </a:t>
            </a:r>
            <a:r>
              <a:rPr lang="en-US" sz="2000" dirty="0" err="1"/>
              <a:t>passe</a:t>
            </a:r>
            <a:r>
              <a:rPr lang="en-US" sz="2000" dirty="0"/>
              <a:t> </a:t>
            </a:r>
            <a:r>
              <a:rPr lang="en-US" sz="2000" dirty="0" err="1"/>
              <a:t>oublié</a:t>
            </a:r>
            <a:endParaRPr lang="fr-FR" dirty="0"/>
          </a:p>
        </p:txBody>
      </p:sp>
    </p:spTree>
    <p:extLst>
      <p:ext uri="{BB962C8B-B14F-4D97-AF65-F5344CB8AC3E}">
        <p14:creationId xmlns:p14="http://schemas.microsoft.com/office/powerpoint/2010/main" val="91050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en-US" dirty="0" err="1"/>
              <a:t>NetAcad</a:t>
            </a:r>
            <a:r>
              <a:rPr lang="en-US" dirty="0"/>
              <a:t> : </a:t>
            </a:r>
            <a:r>
              <a:rPr lang="en-US" sz="2000" dirty="0" err="1"/>
              <a:t>Démo</a:t>
            </a:r>
            <a:r>
              <a:rPr lang="en-US" sz="2000" dirty="0"/>
              <a:t> du </a:t>
            </a:r>
            <a:r>
              <a:rPr lang="en-US" sz="2000" dirty="0" err="1"/>
              <a:t>processus</a:t>
            </a:r>
            <a:r>
              <a:rPr lang="en-US" sz="2000" dirty="0"/>
              <a:t> </a:t>
            </a:r>
            <a:r>
              <a:rPr lang="en-US" sz="2000" dirty="0" err="1"/>
              <a:t>d’activation</a:t>
            </a:r>
            <a:r>
              <a:rPr lang="en-US" sz="2000" dirty="0"/>
              <a:t>/</a:t>
            </a:r>
            <a:r>
              <a:rPr lang="en-US" sz="2000" dirty="0" err="1"/>
              <a:t>connexion</a:t>
            </a:r>
            <a:r>
              <a:rPr lang="en-US" sz="2000" dirty="0"/>
              <a:t>/mot de </a:t>
            </a:r>
            <a:r>
              <a:rPr lang="en-US" sz="2000" dirty="0" err="1"/>
              <a:t>passe</a:t>
            </a:r>
            <a:r>
              <a:rPr lang="en-US" sz="2000" dirty="0"/>
              <a:t> </a:t>
            </a:r>
            <a:r>
              <a:rPr lang="en-US" sz="2000" dirty="0" err="1"/>
              <a:t>oublié</a:t>
            </a:r>
            <a:br>
              <a:rPr lang="fr-FR" dirty="0"/>
            </a:br>
            <a:endParaRPr lang="fr-FR" dirty="0"/>
          </a:p>
        </p:txBody>
      </p:sp>
      <p:pic>
        <p:nvPicPr>
          <p:cNvPr id="2" name="Image 1">
            <a:extLst>
              <a:ext uri="{FF2B5EF4-FFF2-40B4-BE49-F238E27FC236}">
                <a16:creationId xmlns:a16="http://schemas.microsoft.com/office/drawing/2014/main" id="{FED8EBD2-EE8A-4B18-9722-0A1207AE0C0F}"/>
              </a:ext>
            </a:extLst>
          </p:cNvPr>
          <p:cNvPicPr>
            <a:picLocks noChangeAspect="1"/>
          </p:cNvPicPr>
          <p:nvPr/>
        </p:nvPicPr>
        <p:blipFill>
          <a:blip r:embed="rId2"/>
          <a:stretch>
            <a:fillRect/>
          </a:stretch>
        </p:blipFill>
        <p:spPr>
          <a:xfrm>
            <a:off x="437766" y="1219199"/>
            <a:ext cx="8211000" cy="2096675"/>
          </a:xfrm>
          <a:prstGeom prst="rect">
            <a:avLst/>
          </a:prstGeom>
        </p:spPr>
      </p:pic>
      <p:sp>
        <p:nvSpPr>
          <p:cNvPr id="3" name="Rectangle 2">
            <a:extLst>
              <a:ext uri="{FF2B5EF4-FFF2-40B4-BE49-F238E27FC236}">
                <a16:creationId xmlns:a16="http://schemas.microsoft.com/office/drawing/2014/main" id="{FD655774-5F05-44E5-8A05-14766045F71B}"/>
              </a:ext>
            </a:extLst>
          </p:cNvPr>
          <p:cNvSpPr/>
          <p:nvPr/>
        </p:nvSpPr>
        <p:spPr>
          <a:xfrm>
            <a:off x="437765" y="3477326"/>
            <a:ext cx="8579235" cy="1400383"/>
          </a:xfrm>
          <a:prstGeom prst="rect">
            <a:avLst/>
          </a:prstGeom>
        </p:spPr>
        <p:txBody>
          <a:bodyPr wrap="square">
            <a:spAutoFit/>
          </a:bodyPr>
          <a:lstStyle/>
          <a:p>
            <a:pPr>
              <a:spcBef>
                <a:spcPts val="600"/>
              </a:spcBef>
            </a:pPr>
            <a:r>
              <a:rPr lang="en-US" sz="1600" dirty="0"/>
              <a:t>Attention : </a:t>
            </a:r>
            <a:r>
              <a:rPr lang="en-US" sz="1600" dirty="0" err="1"/>
              <a:t>toutes</a:t>
            </a:r>
            <a:r>
              <a:rPr lang="en-US" sz="1600" dirty="0"/>
              <a:t> </a:t>
            </a:r>
            <a:r>
              <a:rPr lang="en-US" sz="1600" dirty="0" err="1"/>
              <a:t>vos</a:t>
            </a:r>
            <a:r>
              <a:rPr lang="en-US" sz="1600" dirty="0"/>
              <a:t> manipulations </a:t>
            </a:r>
            <a:r>
              <a:rPr lang="en-US" sz="1600" dirty="0" err="1"/>
              <a:t>doivent</a:t>
            </a:r>
            <a:r>
              <a:rPr lang="en-US" sz="1600" dirty="0"/>
              <a:t> </a:t>
            </a:r>
            <a:r>
              <a:rPr lang="en-US" sz="1600" dirty="0" err="1"/>
              <a:t>s’effectuer</a:t>
            </a:r>
            <a:r>
              <a:rPr lang="en-US" sz="1600" dirty="0"/>
              <a:t> via le </a:t>
            </a:r>
            <a:r>
              <a:rPr lang="en-US" sz="1600" b="1" dirty="0"/>
              <a:t>menu </a:t>
            </a:r>
            <a:r>
              <a:rPr lang="en-US" sz="1600" b="1" dirty="0" err="1"/>
              <a:t>s’identifier</a:t>
            </a:r>
            <a:r>
              <a:rPr lang="en-US" sz="1600" b="1" dirty="0"/>
              <a:t>              </a:t>
            </a:r>
            <a:r>
              <a:rPr lang="en-US" sz="1100" b="1" i="1" dirty="0"/>
              <a:t>login</a:t>
            </a:r>
          </a:p>
          <a:p>
            <a:pPr marL="342900" indent="-342900">
              <a:spcBef>
                <a:spcPts val="600"/>
              </a:spcBef>
              <a:buFont typeface="+mj-lt"/>
              <a:buAutoNum type="arabicPeriod"/>
            </a:pPr>
            <a:r>
              <a:rPr lang="fr-FR" sz="1600" b="1" dirty="0"/>
              <a:t>Nouvel envoi d’un e-mail d'activation </a:t>
            </a:r>
            <a:r>
              <a:rPr lang="fr-FR" sz="1600" dirty="0"/>
              <a:t>pour recevoir un nouveau lien d'activation sur le mail avec lequel nous vous avons </a:t>
            </a:r>
            <a:r>
              <a:rPr lang="fr-FR" sz="1600" dirty="0" err="1"/>
              <a:t>pré-inscrit</a:t>
            </a:r>
            <a:r>
              <a:rPr lang="fr-FR" sz="1600" dirty="0"/>
              <a:t> (alternatif ou académique)</a:t>
            </a:r>
          </a:p>
          <a:p>
            <a:pPr marL="342900" indent="-342900">
              <a:buFont typeface="+mj-lt"/>
              <a:buAutoNum type="arabicPeriod"/>
            </a:pPr>
            <a:r>
              <a:rPr lang="fr-FR" sz="1600" b="1" dirty="0"/>
              <a:t>Mot de passe oublié </a:t>
            </a:r>
            <a:r>
              <a:rPr lang="fr-FR" sz="1600" dirty="0"/>
              <a:t>si vous aviez déjà un compte</a:t>
            </a:r>
            <a:r>
              <a:rPr lang="en-US" sz="1600" dirty="0"/>
              <a:t>…</a:t>
            </a:r>
          </a:p>
          <a:p>
            <a:endParaRPr lang="fr-FR" sz="1600" dirty="0"/>
          </a:p>
        </p:txBody>
      </p:sp>
      <p:sp>
        <p:nvSpPr>
          <p:cNvPr id="4" name="Rectangle 3">
            <a:extLst>
              <a:ext uri="{FF2B5EF4-FFF2-40B4-BE49-F238E27FC236}">
                <a16:creationId xmlns:a16="http://schemas.microsoft.com/office/drawing/2014/main" id="{AB28DD2A-B87E-4A1A-A77C-9B61FB243883}"/>
              </a:ext>
            </a:extLst>
          </p:cNvPr>
          <p:cNvSpPr/>
          <p:nvPr/>
        </p:nvSpPr>
        <p:spPr>
          <a:xfrm>
            <a:off x="7306734" y="1634067"/>
            <a:ext cx="584200" cy="36406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C12C33B2-31B0-499B-8E4D-C944157D952A}"/>
              </a:ext>
            </a:extLst>
          </p:cNvPr>
          <p:cNvSpPr/>
          <p:nvPr/>
        </p:nvSpPr>
        <p:spPr>
          <a:xfrm>
            <a:off x="6722534" y="2348351"/>
            <a:ext cx="1168400" cy="21819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6741AFA3-DEE4-4587-B98F-04EA80AD7C41}"/>
              </a:ext>
            </a:extLst>
          </p:cNvPr>
          <p:cNvSpPr/>
          <p:nvPr/>
        </p:nvSpPr>
        <p:spPr>
          <a:xfrm>
            <a:off x="6722534" y="2566546"/>
            <a:ext cx="1168400" cy="218195"/>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0E603C07-CA49-41FD-AF88-757B5C458A56}"/>
              </a:ext>
            </a:extLst>
          </p:cNvPr>
          <p:cNvSpPr/>
          <p:nvPr/>
        </p:nvSpPr>
        <p:spPr>
          <a:xfrm>
            <a:off x="360746" y="784544"/>
            <a:ext cx="3018840" cy="369332"/>
          </a:xfrm>
          <a:prstGeom prst="rect">
            <a:avLst/>
          </a:prstGeom>
        </p:spPr>
        <p:txBody>
          <a:bodyPr wrap="none">
            <a:spAutoFit/>
          </a:bodyPr>
          <a:lstStyle/>
          <a:p>
            <a:r>
              <a:rPr lang="fr-FR" dirty="0">
                <a:hlinkClick r:id="rId3"/>
              </a:rPr>
              <a:t>https://www.netacad.com/fr</a:t>
            </a:r>
            <a:r>
              <a:rPr lang="fr-FR" dirty="0"/>
              <a:t> </a:t>
            </a:r>
          </a:p>
        </p:txBody>
      </p:sp>
      <p:pic>
        <p:nvPicPr>
          <p:cNvPr id="5" name="Image 4">
            <a:extLst>
              <a:ext uri="{FF2B5EF4-FFF2-40B4-BE49-F238E27FC236}">
                <a16:creationId xmlns:a16="http://schemas.microsoft.com/office/drawing/2014/main" id="{62A2D2BE-12D8-40FB-91C8-08A768295849}"/>
              </a:ext>
            </a:extLst>
          </p:cNvPr>
          <p:cNvPicPr>
            <a:picLocks noChangeAspect="1"/>
          </p:cNvPicPr>
          <p:nvPr/>
        </p:nvPicPr>
        <p:blipFill>
          <a:blip r:embed="rId4"/>
          <a:stretch>
            <a:fillRect/>
          </a:stretch>
        </p:blipFill>
        <p:spPr>
          <a:xfrm>
            <a:off x="7692495" y="3315874"/>
            <a:ext cx="752475" cy="523875"/>
          </a:xfrm>
          <a:prstGeom prst="rect">
            <a:avLst/>
          </a:prstGeom>
        </p:spPr>
      </p:pic>
    </p:spTree>
    <p:extLst>
      <p:ext uri="{BB962C8B-B14F-4D97-AF65-F5344CB8AC3E}">
        <p14:creationId xmlns:p14="http://schemas.microsoft.com/office/powerpoint/2010/main" val="96081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marL="292100" lvl="1" indent="0" algn="just">
              <a:buNone/>
            </a:pPr>
            <a:r>
              <a:rPr lang="en-US" dirty="0" err="1"/>
              <a:t>Prise</a:t>
            </a:r>
            <a:r>
              <a:rPr lang="en-US" dirty="0"/>
              <a:t> </a:t>
            </a:r>
            <a:r>
              <a:rPr lang="en-US" dirty="0" err="1"/>
              <a:t>en</a:t>
            </a:r>
            <a:r>
              <a:rPr lang="en-US" dirty="0"/>
              <a:t> main de la </a:t>
            </a:r>
            <a:r>
              <a:rPr lang="en-US" dirty="0" err="1"/>
              <a:t>plateforme</a:t>
            </a:r>
            <a:r>
              <a:rPr lang="en-US" dirty="0"/>
              <a:t> </a:t>
            </a:r>
            <a:r>
              <a:rPr lang="en-US" dirty="0" err="1"/>
              <a:t>Netacad</a:t>
            </a:r>
            <a:r>
              <a:rPr lang="en-US" dirty="0"/>
              <a:t> et de la navigation dans les </a:t>
            </a:r>
            <a:r>
              <a:rPr lang="en-US" dirty="0" err="1"/>
              <a:t>cours</a:t>
            </a:r>
            <a:r>
              <a:rPr lang="en-US" dirty="0"/>
              <a:t>, </a:t>
            </a:r>
            <a:br>
              <a:rPr lang="en-US" dirty="0"/>
            </a:br>
            <a:r>
              <a:rPr lang="en-US" dirty="0"/>
              <a:t>les questionnaires, les </a:t>
            </a:r>
            <a:r>
              <a:rPr lang="en-US" dirty="0" err="1"/>
              <a:t>examens</a:t>
            </a:r>
            <a:endParaRPr lang="en-US" dirty="0"/>
          </a:p>
          <a:p>
            <a:pPr marL="292100" lvl="1" indent="0" algn="just">
              <a:buNone/>
            </a:pPr>
            <a:endParaRPr lang="en-US" dirty="0"/>
          </a:p>
          <a:p>
            <a:pPr lvl="1" algn="just">
              <a:buFont typeface="Wingdings" panose="05000000000000000000" pitchFamily="2" charset="2"/>
              <a:buChar char="Ø"/>
            </a:pPr>
            <a:r>
              <a:rPr lang="en-US" dirty="0" err="1"/>
              <a:t>Présentation</a:t>
            </a:r>
            <a:r>
              <a:rPr lang="en-US" dirty="0"/>
              <a:t> de </a:t>
            </a:r>
            <a:r>
              <a:rPr lang="en-US" dirty="0" err="1"/>
              <a:t>l’interface</a:t>
            </a:r>
            <a:r>
              <a:rPr lang="en-US" dirty="0"/>
              <a:t> de formation (menu </a:t>
            </a:r>
            <a:r>
              <a:rPr lang="en-US" b="1" dirty="0" err="1"/>
              <a:t>J’apprends</a:t>
            </a:r>
            <a:r>
              <a:rPr lang="en-US" dirty="0"/>
              <a:t>) </a:t>
            </a:r>
          </a:p>
          <a:p>
            <a:pPr lvl="1" algn="just">
              <a:buFont typeface="Wingdings" panose="05000000000000000000" pitchFamily="2" charset="2"/>
              <a:buChar char="Ø"/>
            </a:pPr>
            <a:r>
              <a:rPr lang="en-US" dirty="0" err="1"/>
              <a:t>Présentation</a:t>
            </a:r>
            <a:r>
              <a:rPr lang="en-US" dirty="0"/>
              <a:t> du sous menu à gauche (</a:t>
            </a:r>
            <a:r>
              <a:rPr lang="en-US" dirty="0" err="1"/>
              <a:t>Compte</a:t>
            </a:r>
            <a:r>
              <a:rPr lang="en-US" dirty="0"/>
              <a:t> </a:t>
            </a:r>
            <a:r>
              <a:rPr lang="en-US" dirty="0" err="1"/>
              <a:t>élève</a:t>
            </a:r>
            <a:r>
              <a:rPr lang="en-US" dirty="0"/>
              <a:t>)</a:t>
            </a:r>
          </a:p>
          <a:p>
            <a:pPr lvl="1" algn="just">
              <a:buFont typeface="Wingdings" panose="05000000000000000000" pitchFamily="2" charset="2"/>
              <a:buChar char="Ø"/>
            </a:pPr>
            <a:r>
              <a:rPr lang="en-US" dirty="0"/>
              <a:t>Questionnaires versus </a:t>
            </a:r>
            <a:r>
              <a:rPr lang="en-US" dirty="0" err="1"/>
              <a:t>Examens</a:t>
            </a:r>
            <a:endParaRPr lang="en-US" dirty="0"/>
          </a:p>
          <a:p>
            <a:pPr lvl="1" algn="just">
              <a:buFont typeface="Wingdings" panose="05000000000000000000" pitchFamily="2" charset="2"/>
              <a:buChar char="Ø"/>
            </a:pPr>
            <a:r>
              <a:rPr lang="en-US" dirty="0" err="1"/>
              <a:t>Démo</a:t>
            </a:r>
            <a:r>
              <a:rPr lang="en-US" dirty="0"/>
              <a:t>, </a:t>
            </a:r>
            <a:r>
              <a:rPr lang="en-US" dirty="0" err="1"/>
              <a:t>en</a:t>
            </a:r>
            <a:r>
              <a:rPr lang="en-US" dirty="0"/>
              <a:t> direct live</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en-US" dirty="0" err="1"/>
              <a:t>Plateforme</a:t>
            </a:r>
            <a:r>
              <a:rPr lang="en-US" dirty="0"/>
              <a:t> </a:t>
            </a:r>
            <a:r>
              <a:rPr lang="en-US" dirty="0" err="1"/>
              <a:t>NetAcad</a:t>
            </a:r>
            <a:r>
              <a:rPr lang="en-US" dirty="0"/>
              <a:t> : Navigation dans les </a:t>
            </a:r>
            <a:r>
              <a:rPr lang="en-US" dirty="0" err="1"/>
              <a:t>cours</a:t>
            </a:r>
            <a:endParaRPr lang="fr-FR" dirty="0"/>
          </a:p>
        </p:txBody>
      </p:sp>
    </p:spTree>
    <p:extLst>
      <p:ext uri="{BB962C8B-B14F-4D97-AF65-F5344CB8AC3E}">
        <p14:creationId xmlns:p14="http://schemas.microsoft.com/office/powerpoint/2010/main" val="876474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9CD635-E157-48D9-BEDC-6D74499B2C3B}"/>
              </a:ext>
            </a:extLst>
          </p:cNvPr>
          <p:cNvSpPr>
            <a:spLocks noGrp="1"/>
          </p:cNvSpPr>
          <p:nvPr>
            <p:ph type="title"/>
          </p:nvPr>
        </p:nvSpPr>
        <p:spPr/>
        <p:txBody>
          <a:bodyPr/>
          <a:lstStyle/>
          <a:p>
            <a:r>
              <a:rPr lang="en-US" dirty="0" err="1"/>
              <a:t>Plateforme</a:t>
            </a:r>
            <a:r>
              <a:rPr lang="en-US" dirty="0"/>
              <a:t> </a:t>
            </a:r>
            <a:r>
              <a:rPr lang="en-US" dirty="0" err="1"/>
              <a:t>NetAcad</a:t>
            </a:r>
            <a:r>
              <a:rPr lang="en-US" dirty="0"/>
              <a:t> – </a:t>
            </a:r>
            <a:r>
              <a:rPr lang="en-US" dirty="0" err="1"/>
              <a:t>J’apprends</a:t>
            </a:r>
            <a:endParaRPr lang="fr-FR" dirty="0"/>
          </a:p>
        </p:txBody>
      </p:sp>
      <p:pic>
        <p:nvPicPr>
          <p:cNvPr id="2" name="Image 1">
            <a:extLst>
              <a:ext uri="{FF2B5EF4-FFF2-40B4-BE49-F238E27FC236}">
                <a16:creationId xmlns:a16="http://schemas.microsoft.com/office/drawing/2014/main" id="{184B8DF5-8AD6-4025-AA79-7A07A9A2415D}"/>
              </a:ext>
            </a:extLst>
          </p:cNvPr>
          <p:cNvPicPr>
            <a:picLocks noChangeAspect="1"/>
          </p:cNvPicPr>
          <p:nvPr/>
        </p:nvPicPr>
        <p:blipFill>
          <a:blip r:embed="rId3"/>
          <a:stretch>
            <a:fillRect/>
          </a:stretch>
        </p:blipFill>
        <p:spPr>
          <a:xfrm>
            <a:off x="533399" y="939800"/>
            <a:ext cx="7788287" cy="3746767"/>
          </a:xfrm>
          <a:prstGeom prst="rect">
            <a:avLst/>
          </a:prstGeom>
        </p:spPr>
      </p:pic>
    </p:spTree>
    <p:extLst>
      <p:ext uri="{BB962C8B-B14F-4D97-AF65-F5344CB8AC3E}">
        <p14:creationId xmlns:p14="http://schemas.microsoft.com/office/powerpoint/2010/main" val="2736857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3285AC0-E5BC-45B8-B771-BBE66CF7FF4D}"/>
              </a:ext>
            </a:extLst>
          </p:cNvPr>
          <p:cNvSpPr>
            <a:spLocks noGrp="1"/>
          </p:cNvSpPr>
          <p:nvPr>
            <p:ph type="body" sz="quarter" idx="10"/>
          </p:nvPr>
        </p:nvSpPr>
        <p:spPr/>
        <p:txBody>
          <a:bodyPr/>
          <a:lstStyle/>
          <a:p>
            <a:r>
              <a:rPr lang="fr-FR" dirty="0"/>
              <a:t>Le Bandeau d’accès</a:t>
            </a:r>
          </a:p>
          <a:p>
            <a:pPr lvl="1"/>
            <a:r>
              <a:rPr lang="fr-FR" b="1" dirty="0"/>
              <a:t>Accueil</a:t>
            </a:r>
            <a:r>
              <a:rPr lang="fr-FR" dirty="0"/>
              <a:t> : Permet de lancer le cours et d’accéder aux ressources</a:t>
            </a:r>
          </a:p>
          <a:p>
            <a:pPr lvl="1"/>
            <a:r>
              <a:rPr lang="fr-FR" b="1" dirty="0"/>
              <a:t>Modules</a:t>
            </a:r>
            <a:r>
              <a:rPr lang="fr-FR" dirty="0"/>
              <a:t> : Accès aux différents chapitres du cours</a:t>
            </a:r>
          </a:p>
          <a:p>
            <a:pPr lvl="1"/>
            <a:r>
              <a:rPr lang="fr-FR" b="1" dirty="0"/>
              <a:t>Notes</a:t>
            </a:r>
            <a:r>
              <a:rPr lang="fr-FR" dirty="0"/>
              <a:t> : Permet d’accéder au carnet de notes</a:t>
            </a:r>
          </a:p>
          <a:p>
            <a:pPr lvl="1"/>
            <a:r>
              <a:rPr lang="fr-FR" b="1" dirty="0"/>
              <a:t>Tâches</a:t>
            </a:r>
            <a:r>
              <a:rPr lang="fr-FR" dirty="0"/>
              <a:t> : Accès aux examens de fin de Chapitres et examen finaux</a:t>
            </a:r>
          </a:p>
          <a:p>
            <a:pPr lvl="1"/>
            <a:r>
              <a:rPr lang="fr-FR" b="1" dirty="0"/>
              <a:t>Questionnaires</a:t>
            </a:r>
            <a:r>
              <a:rPr lang="fr-FR" dirty="0"/>
              <a:t> accès aux quizz d’entraînement</a:t>
            </a:r>
          </a:p>
        </p:txBody>
      </p:sp>
      <p:sp>
        <p:nvSpPr>
          <p:cNvPr id="5" name="Espace réservé du texte 4">
            <a:extLst>
              <a:ext uri="{FF2B5EF4-FFF2-40B4-BE49-F238E27FC236}">
                <a16:creationId xmlns:a16="http://schemas.microsoft.com/office/drawing/2014/main" id="{71A340BC-1313-441F-975A-5B8F04FC57DB}"/>
              </a:ext>
            </a:extLst>
          </p:cNvPr>
          <p:cNvSpPr>
            <a:spLocks noGrp="1"/>
          </p:cNvSpPr>
          <p:nvPr>
            <p:ph type="body" sz="quarter" idx="11"/>
          </p:nvPr>
        </p:nvSpPr>
        <p:spPr/>
        <p:txBody>
          <a:bodyPr/>
          <a:lstStyle/>
          <a:p>
            <a:endParaRPr lang="fr-FR" dirty="0"/>
          </a:p>
        </p:txBody>
      </p:sp>
      <p:sp>
        <p:nvSpPr>
          <p:cNvPr id="3" name="Titre 2">
            <a:extLst>
              <a:ext uri="{FF2B5EF4-FFF2-40B4-BE49-F238E27FC236}">
                <a16:creationId xmlns:a16="http://schemas.microsoft.com/office/drawing/2014/main" id="{8E54337E-58BB-4DCB-A3CB-60CA6C46806F}"/>
              </a:ext>
            </a:extLst>
          </p:cNvPr>
          <p:cNvSpPr>
            <a:spLocks noGrp="1"/>
          </p:cNvSpPr>
          <p:nvPr>
            <p:ph type="title"/>
          </p:nvPr>
        </p:nvSpPr>
        <p:spPr/>
        <p:txBody>
          <a:bodyPr/>
          <a:lstStyle/>
          <a:p>
            <a:r>
              <a:rPr lang="fr-FR" dirty="0"/>
              <a:t>Interface de Formation - </a:t>
            </a:r>
            <a:r>
              <a:rPr lang="en-US" dirty="0" err="1"/>
              <a:t>J’apprends</a:t>
            </a:r>
            <a:endParaRPr lang="fr-FR" dirty="0"/>
          </a:p>
        </p:txBody>
      </p:sp>
      <p:pic>
        <p:nvPicPr>
          <p:cNvPr id="6" name="Image 5">
            <a:extLst>
              <a:ext uri="{FF2B5EF4-FFF2-40B4-BE49-F238E27FC236}">
                <a16:creationId xmlns:a16="http://schemas.microsoft.com/office/drawing/2014/main" id="{1692A96D-4985-46C7-8594-1C920F1F934A}"/>
              </a:ext>
            </a:extLst>
          </p:cNvPr>
          <p:cNvPicPr>
            <a:picLocks noChangeAspect="1"/>
          </p:cNvPicPr>
          <p:nvPr/>
        </p:nvPicPr>
        <p:blipFill>
          <a:blip r:embed="rId2"/>
          <a:stretch>
            <a:fillRect/>
          </a:stretch>
        </p:blipFill>
        <p:spPr>
          <a:xfrm>
            <a:off x="4572000" y="1205898"/>
            <a:ext cx="1810003" cy="1952898"/>
          </a:xfrm>
          <a:prstGeom prst="rect">
            <a:avLst/>
          </a:prstGeom>
        </p:spPr>
      </p:pic>
    </p:spTree>
    <p:extLst>
      <p:ext uri="{BB962C8B-B14F-4D97-AF65-F5344CB8AC3E}">
        <p14:creationId xmlns:p14="http://schemas.microsoft.com/office/powerpoint/2010/main" val="154955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6EC7D31-D5C1-4AB6-9181-7BF6358D0F2F}"/>
              </a:ext>
            </a:extLst>
          </p:cNvPr>
          <p:cNvSpPr>
            <a:spLocks noGrp="1"/>
          </p:cNvSpPr>
          <p:nvPr>
            <p:ph type="body" sz="quarter" idx="10"/>
          </p:nvPr>
        </p:nvSpPr>
        <p:spPr/>
        <p:txBody>
          <a:bodyPr/>
          <a:lstStyle/>
          <a:p>
            <a:r>
              <a:rPr lang="fr-FR" dirty="0"/>
              <a:t>Dans l’onglet </a:t>
            </a:r>
            <a:r>
              <a:rPr lang="fr-FR" b="1" dirty="0"/>
              <a:t>Modules</a:t>
            </a:r>
            <a:r>
              <a:rPr lang="fr-FR" dirty="0"/>
              <a:t>, vous accédez à toutes les ressources de la formation :</a:t>
            </a:r>
          </a:p>
          <a:p>
            <a:pPr lvl="1"/>
            <a:r>
              <a:rPr lang="fr-FR" dirty="0"/>
              <a:t>Au cours,</a:t>
            </a:r>
          </a:p>
          <a:p>
            <a:pPr lvl="1"/>
            <a:r>
              <a:rPr lang="fr-FR" dirty="0"/>
              <a:t>Au </a:t>
            </a:r>
            <a:r>
              <a:rPr lang="fr-FR" dirty="0" err="1"/>
              <a:t>quizzlet</a:t>
            </a:r>
            <a:r>
              <a:rPr lang="fr-FR" dirty="0"/>
              <a:t> (animations/cartes)</a:t>
            </a:r>
          </a:p>
          <a:p>
            <a:pPr lvl="1"/>
            <a:r>
              <a:rPr lang="fr-FR" dirty="0"/>
              <a:t>Au questionnaire de fin de  chapitres (nombre d’accès illimité)</a:t>
            </a:r>
          </a:p>
          <a:p>
            <a:pPr lvl="1"/>
            <a:r>
              <a:rPr lang="fr-FR" dirty="0"/>
              <a:t>Aux </a:t>
            </a:r>
            <a:r>
              <a:rPr lang="fr-FR" b="1" dirty="0"/>
              <a:t>examens</a:t>
            </a:r>
            <a:r>
              <a:rPr lang="fr-FR" dirty="0"/>
              <a:t> </a:t>
            </a:r>
            <a:r>
              <a:rPr lang="fr-FR" b="1" dirty="0"/>
              <a:t>finaux</a:t>
            </a:r>
            <a:r>
              <a:rPr lang="fr-FR" dirty="0"/>
              <a:t> du module</a:t>
            </a:r>
          </a:p>
        </p:txBody>
      </p:sp>
      <p:sp>
        <p:nvSpPr>
          <p:cNvPr id="3" name="Espace réservé du texte 2">
            <a:extLst>
              <a:ext uri="{FF2B5EF4-FFF2-40B4-BE49-F238E27FC236}">
                <a16:creationId xmlns:a16="http://schemas.microsoft.com/office/drawing/2014/main" id="{FECA82CF-A186-40C4-91B2-B4FAFF164C2D}"/>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7BA62953-D84D-46AC-9C8F-2CFCAB147B8A}"/>
              </a:ext>
            </a:extLst>
          </p:cNvPr>
          <p:cNvSpPr>
            <a:spLocks noGrp="1"/>
          </p:cNvSpPr>
          <p:nvPr>
            <p:ph type="title"/>
          </p:nvPr>
        </p:nvSpPr>
        <p:spPr/>
        <p:txBody>
          <a:bodyPr/>
          <a:lstStyle/>
          <a:p>
            <a:r>
              <a:rPr lang="fr-FR" dirty="0"/>
              <a:t>Modules</a:t>
            </a:r>
          </a:p>
        </p:txBody>
      </p:sp>
      <p:pic>
        <p:nvPicPr>
          <p:cNvPr id="5" name="Image 4">
            <a:extLst>
              <a:ext uri="{FF2B5EF4-FFF2-40B4-BE49-F238E27FC236}">
                <a16:creationId xmlns:a16="http://schemas.microsoft.com/office/drawing/2014/main" id="{4F992B4B-64A8-46A6-A19F-8FC61017384B}"/>
              </a:ext>
            </a:extLst>
          </p:cNvPr>
          <p:cNvPicPr>
            <a:picLocks noChangeAspect="1"/>
          </p:cNvPicPr>
          <p:nvPr/>
        </p:nvPicPr>
        <p:blipFill>
          <a:blip r:embed="rId3"/>
          <a:stretch>
            <a:fillRect/>
          </a:stretch>
        </p:blipFill>
        <p:spPr>
          <a:xfrm>
            <a:off x="4465026" y="1205898"/>
            <a:ext cx="4553006" cy="2995000"/>
          </a:xfrm>
          <a:prstGeom prst="rect">
            <a:avLst/>
          </a:prstGeom>
        </p:spPr>
      </p:pic>
    </p:spTree>
    <p:extLst>
      <p:ext uri="{BB962C8B-B14F-4D97-AF65-F5344CB8AC3E}">
        <p14:creationId xmlns:p14="http://schemas.microsoft.com/office/powerpoint/2010/main" val="270627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1F14E7-0057-46F1-A09D-69C80FD49651}"/>
              </a:ext>
            </a:extLst>
          </p:cNvPr>
          <p:cNvSpPr>
            <a:spLocks noGrp="1"/>
          </p:cNvSpPr>
          <p:nvPr>
            <p:ph type="body" sz="quarter" idx="10"/>
          </p:nvPr>
        </p:nvSpPr>
        <p:spPr/>
        <p:txBody>
          <a:bodyPr/>
          <a:lstStyle/>
          <a:p>
            <a:r>
              <a:rPr lang="fr-FR" dirty="0"/>
              <a:t>Accès direct aux questionnaires de fin de chapitre (accès illimité)</a:t>
            </a:r>
          </a:p>
          <a:p>
            <a:r>
              <a:rPr lang="fr-FR" dirty="0"/>
              <a:t>Questionnaires </a:t>
            </a:r>
            <a:br>
              <a:rPr lang="fr-FR" dirty="0"/>
            </a:br>
            <a:r>
              <a:rPr lang="fr-FR" dirty="0"/>
              <a:t>d’auto-entrainement qui permettent de vérifier les acquis</a:t>
            </a:r>
          </a:p>
        </p:txBody>
      </p:sp>
      <p:sp>
        <p:nvSpPr>
          <p:cNvPr id="3" name="Espace réservé du texte 2">
            <a:extLst>
              <a:ext uri="{FF2B5EF4-FFF2-40B4-BE49-F238E27FC236}">
                <a16:creationId xmlns:a16="http://schemas.microsoft.com/office/drawing/2014/main" id="{5B4ADB84-4CDB-4E91-AA35-7704E4ACB659}"/>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D83F59BC-CE75-4250-97D7-C2D7987FEB9A}"/>
              </a:ext>
            </a:extLst>
          </p:cNvPr>
          <p:cNvSpPr>
            <a:spLocks noGrp="1"/>
          </p:cNvSpPr>
          <p:nvPr>
            <p:ph type="title"/>
          </p:nvPr>
        </p:nvSpPr>
        <p:spPr/>
        <p:txBody>
          <a:bodyPr/>
          <a:lstStyle/>
          <a:p>
            <a:r>
              <a:rPr lang="fr-FR" dirty="0"/>
              <a:t>Questionnaire</a:t>
            </a:r>
          </a:p>
        </p:txBody>
      </p:sp>
      <p:pic>
        <p:nvPicPr>
          <p:cNvPr id="5" name="Image 4">
            <a:extLst>
              <a:ext uri="{FF2B5EF4-FFF2-40B4-BE49-F238E27FC236}">
                <a16:creationId xmlns:a16="http://schemas.microsoft.com/office/drawing/2014/main" id="{5C11C9F3-5299-40D6-976A-587CDDAFF1E3}"/>
              </a:ext>
            </a:extLst>
          </p:cNvPr>
          <p:cNvPicPr>
            <a:picLocks noChangeAspect="1"/>
          </p:cNvPicPr>
          <p:nvPr/>
        </p:nvPicPr>
        <p:blipFill>
          <a:blip r:embed="rId2"/>
          <a:stretch>
            <a:fillRect/>
          </a:stretch>
        </p:blipFill>
        <p:spPr>
          <a:xfrm>
            <a:off x="4572000" y="1205898"/>
            <a:ext cx="4459899" cy="2976029"/>
          </a:xfrm>
          <a:prstGeom prst="rect">
            <a:avLst/>
          </a:prstGeom>
        </p:spPr>
      </p:pic>
    </p:spTree>
    <p:extLst>
      <p:ext uri="{BB962C8B-B14F-4D97-AF65-F5344CB8AC3E}">
        <p14:creationId xmlns:p14="http://schemas.microsoft.com/office/powerpoint/2010/main" val="316738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lvl="1" algn="just"/>
            <a:r>
              <a:rPr lang="fr-FR" dirty="0"/>
              <a:t>Organisation de la formation, les examens, le commentaire sur le cours, les attestations.</a:t>
            </a:r>
          </a:p>
          <a:p>
            <a:pPr marL="292100" lvl="1" indent="0" algn="just">
              <a:buNone/>
            </a:pPr>
            <a:endParaRPr lang="fr-FR" dirty="0"/>
          </a:p>
          <a:p>
            <a:pPr lvl="1" algn="just"/>
            <a:r>
              <a:rPr lang="fr-FR" dirty="0"/>
              <a:t>Pour les cours d’acculturation </a:t>
            </a:r>
            <a:r>
              <a:rPr lang="en-US" dirty="0"/>
              <a:t>à la </a:t>
            </a:r>
            <a:r>
              <a:rPr lang="fr-FR" dirty="0"/>
              <a:t>Cybersécurité : </a:t>
            </a:r>
            <a:r>
              <a:rPr lang="fr-FR" i="1" dirty="0"/>
              <a:t>Introduction to </a:t>
            </a:r>
            <a:r>
              <a:rPr lang="fr-FR" i="1" dirty="0" err="1"/>
              <a:t>Cybersecurity</a:t>
            </a:r>
            <a:r>
              <a:rPr lang="fr-FR" i="1" dirty="0"/>
              <a:t> </a:t>
            </a:r>
            <a:r>
              <a:rPr lang="fr-FR" dirty="0"/>
              <a:t>et </a:t>
            </a:r>
            <a:r>
              <a:rPr lang="fr-FR" i="1" dirty="0" err="1"/>
              <a:t>Cybersecurity</a:t>
            </a:r>
            <a:r>
              <a:rPr lang="fr-FR" i="1" dirty="0"/>
              <a:t> Essentials, </a:t>
            </a:r>
            <a:r>
              <a:rPr lang="fr-FR" dirty="0"/>
              <a:t>l'examen final, est en libre accès (</a:t>
            </a:r>
            <a:r>
              <a:rPr lang="fr-FR" b="1" dirty="0"/>
              <a:t>facultatif</a:t>
            </a:r>
            <a:r>
              <a:rPr lang="fr-FR" dirty="0"/>
              <a:t>), mais il faut d’abord </a:t>
            </a:r>
            <a:r>
              <a:rPr lang="fr-FR" b="1" dirty="0">
                <a:solidFill>
                  <a:schemeClr val="accent6"/>
                </a:solidFill>
              </a:rPr>
              <a:t>répondre au commentaire sur le cours  </a:t>
            </a:r>
            <a:r>
              <a:rPr lang="fr-FR" dirty="0"/>
              <a:t>« course feedback » pour</a:t>
            </a:r>
            <a:r>
              <a:rPr lang="fr-FR" dirty="0">
                <a:solidFill>
                  <a:schemeClr val="accent6"/>
                </a:solidFill>
              </a:rPr>
              <a:t> </a:t>
            </a:r>
            <a:r>
              <a:rPr lang="fr-FR" b="1" dirty="0">
                <a:solidFill>
                  <a:schemeClr val="accent6"/>
                </a:solidFill>
              </a:rPr>
              <a:t>débloquer l’accès à l’examen final</a:t>
            </a:r>
            <a:r>
              <a:rPr lang="fr-FR" b="1" dirty="0"/>
              <a:t> </a:t>
            </a:r>
            <a:r>
              <a:rPr lang="fr-FR" dirty="0"/>
              <a:t>et que l'instructeur puisse « valider » la formation et vous délivrer les </a:t>
            </a:r>
            <a:r>
              <a:rPr lang="fr-FR" b="1" dirty="0">
                <a:solidFill>
                  <a:schemeClr val="accent6"/>
                </a:solidFill>
              </a:rPr>
              <a:t>attestations de réussite</a:t>
            </a:r>
            <a:r>
              <a:rPr lang="fr-FR" dirty="0"/>
              <a:t>. </a:t>
            </a:r>
          </a:p>
          <a:p>
            <a:pPr lvl="1" algn="just"/>
            <a:endParaRPr lang="fr-FR" dirty="0">
              <a:solidFill>
                <a:srgbClr val="FF0000"/>
              </a:solidFill>
            </a:endParaRPr>
          </a:p>
          <a:p>
            <a:pPr lvl="1" algn="just"/>
            <a:r>
              <a:rPr lang="fr-FR" dirty="0"/>
              <a:t>Des ouvertures des examens finaux pour </a:t>
            </a:r>
            <a:r>
              <a:rPr lang="fr-FR" b="1" dirty="0" err="1"/>
              <a:t>CyberOps</a:t>
            </a:r>
            <a:r>
              <a:rPr lang="fr-FR" dirty="0"/>
              <a:t> tous les 15 jours</a:t>
            </a:r>
          </a:p>
          <a:p>
            <a:pPr lvl="1" algn="just"/>
            <a:endParaRPr lang="fr-FR" dirty="0"/>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Organisation de la formation</a:t>
            </a:r>
          </a:p>
        </p:txBody>
      </p:sp>
    </p:spTree>
    <p:extLst>
      <p:ext uri="{BB962C8B-B14F-4D97-AF65-F5344CB8AC3E}">
        <p14:creationId xmlns:p14="http://schemas.microsoft.com/office/powerpoint/2010/main" val="2156800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BD2AF5-BF38-4F99-B2CE-6C5218C58001}"/>
              </a:ext>
            </a:extLst>
          </p:cNvPr>
          <p:cNvSpPr>
            <a:spLocks noGrp="1"/>
          </p:cNvSpPr>
          <p:nvPr>
            <p:ph type="body" sz="quarter" idx="10"/>
          </p:nvPr>
        </p:nvSpPr>
        <p:spPr/>
        <p:txBody>
          <a:bodyPr/>
          <a:lstStyle/>
          <a:p>
            <a:r>
              <a:rPr lang="fr-FR" dirty="0"/>
              <a:t>Cet onglet vous permet d’accéder directement aux examens de fin de module, aux examens complémentaires (examen blancs), au commentaire sur le cours </a:t>
            </a:r>
            <a:br>
              <a:rPr lang="fr-FR" dirty="0"/>
            </a:br>
            <a:r>
              <a:rPr lang="fr-FR" dirty="0"/>
              <a:t>(test </a:t>
            </a:r>
            <a:r>
              <a:rPr lang="fr-FR" b="1" dirty="0"/>
              <a:t>obligatoire</a:t>
            </a:r>
            <a:r>
              <a:rPr lang="fr-FR" dirty="0"/>
              <a:t> pour débloquer l’accès à l’examen final)</a:t>
            </a:r>
          </a:p>
        </p:txBody>
      </p:sp>
      <p:sp>
        <p:nvSpPr>
          <p:cNvPr id="3" name="Espace réservé du texte 2">
            <a:extLst>
              <a:ext uri="{FF2B5EF4-FFF2-40B4-BE49-F238E27FC236}">
                <a16:creationId xmlns:a16="http://schemas.microsoft.com/office/drawing/2014/main" id="{26494401-D377-4EFF-9EC6-DC835C3B1D42}"/>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6B688628-3CAE-4592-8305-6DB7043ACEC7}"/>
              </a:ext>
            </a:extLst>
          </p:cNvPr>
          <p:cNvSpPr>
            <a:spLocks noGrp="1"/>
          </p:cNvSpPr>
          <p:nvPr>
            <p:ph type="title"/>
          </p:nvPr>
        </p:nvSpPr>
        <p:spPr/>
        <p:txBody>
          <a:bodyPr/>
          <a:lstStyle/>
          <a:p>
            <a:r>
              <a:rPr lang="fr-FR" dirty="0"/>
              <a:t>Tâches</a:t>
            </a:r>
          </a:p>
        </p:txBody>
      </p:sp>
      <p:pic>
        <p:nvPicPr>
          <p:cNvPr id="5" name="Image 4">
            <a:extLst>
              <a:ext uri="{FF2B5EF4-FFF2-40B4-BE49-F238E27FC236}">
                <a16:creationId xmlns:a16="http://schemas.microsoft.com/office/drawing/2014/main" id="{924A7430-7CE3-40D4-BEA9-E7520DEDDD62}"/>
              </a:ext>
            </a:extLst>
          </p:cNvPr>
          <p:cNvPicPr>
            <a:picLocks noChangeAspect="1"/>
          </p:cNvPicPr>
          <p:nvPr/>
        </p:nvPicPr>
        <p:blipFill>
          <a:blip r:embed="rId2"/>
          <a:stretch>
            <a:fillRect/>
          </a:stretch>
        </p:blipFill>
        <p:spPr>
          <a:xfrm>
            <a:off x="4479423" y="1205898"/>
            <a:ext cx="4162643" cy="2418833"/>
          </a:xfrm>
          <a:prstGeom prst="rect">
            <a:avLst/>
          </a:prstGeom>
        </p:spPr>
      </p:pic>
    </p:spTree>
    <p:extLst>
      <p:ext uri="{BB962C8B-B14F-4D97-AF65-F5344CB8AC3E}">
        <p14:creationId xmlns:p14="http://schemas.microsoft.com/office/powerpoint/2010/main" val="3665052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C8D44-9FF0-4B4E-BE30-5FD5F2BBB33F}"/>
              </a:ext>
            </a:extLst>
          </p:cNvPr>
          <p:cNvSpPr>
            <a:spLocks noGrp="1"/>
          </p:cNvSpPr>
          <p:nvPr>
            <p:ph type="title"/>
          </p:nvPr>
        </p:nvSpPr>
        <p:spPr/>
        <p:txBody>
          <a:bodyPr/>
          <a:lstStyle/>
          <a:p>
            <a:r>
              <a:rPr lang="en-US" dirty="0" err="1"/>
              <a:t>Présentation</a:t>
            </a:r>
            <a:r>
              <a:rPr lang="en-US" dirty="0"/>
              <a:t> de la </a:t>
            </a:r>
            <a:r>
              <a:rPr lang="en-US" dirty="0" err="1"/>
              <a:t>plateforme</a:t>
            </a:r>
            <a:r>
              <a:rPr lang="en-US" dirty="0"/>
              <a:t> </a:t>
            </a:r>
            <a:r>
              <a:rPr lang="en-US" dirty="0" err="1"/>
              <a:t>NetAcad</a:t>
            </a:r>
            <a:r>
              <a:rPr lang="en-US" dirty="0"/>
              <a:t> </a:t>
            </a:r>
            <a:endParaRPr lang="fr-FR" dirty="0"/>
          </a:p>
        </p:txBody>
      </p:sp>
      <p:pic>
        <p:nvPicPr>
          <p:cNvPr id="6" name="Image 5">
            <a:extLst>
              <a:ext uri="{FF2B5EF4-FFF2-40B4-BE49-F238E27FC236}">
                <a16:creationId xmlns:a16="http://schemas.microsoft.com/office/drawing/2014/main" id="{0781BFF8-79D6-C348-8C17-490ECD8812D8}"/>
              </a:ext>
            </a:extLst>
          </p:cNvPr>
          <p:cNvPicPr>
            <a:picLocks noChangeAspect="1"/>
          </p:cNvPicPr>
          <p:nvPr/>
        </p:nvPicPr>
        <p:blipFill>
          <a:blip r:embed="rId2"/>
          <a:stretch>
            <a:fillRect/>
          </a:stretch>
        </p:blipFill>
        <p:spPr>
          <a:xfrm>
            <a:off x="2617586" y="926089"/>
            <a:ext cx="3908828" cy="3876098"/>
          </a:xfrm>
          <a:prstGeom prst="rect">
            <a:avLst/>
          </a:prstGeom>
        </p:spPr>
      </p:pic>
    </p:spTree>
    <p:extLst>
      <p:ext uri="{BB962C8B-B14F-4D97-AF65-F5344CB8AC3E}">
        <p14:creationId xmlns:p14="http://schemas.microsoft.com/office/powerpoint/2010/main" val="2293832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Agenda pour les semaines à venir</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a:t>Webinaire d’accompagnement </a:t>
            </a:r>
            <a:r>
              <a:rPr lang="fr-FR" sz="2100" b="1" dirty="0" err="1"/>
              <a:t>CyberOps</a:t>
            </a:r>
            <a:r>
              <a:rPr lang="fr-FR" sz="2100" dirty="0"/>
              <a:t> le </a:t>
            </a:r>
            <a:r>
              <a:rPr lang="fr-FR" sz="2100" b="1" dirty="0">
                <a:highlight>
                  <a:srgbClr val="FFFF00"/>
                </a:highlight>
              </a:rPr>
              <a:t>21 avril à 9h00</a:t>
            </a:r>
          </a:p>
          <a:p>
            <a:pPr lvl="1"/>
            <a:r>
              <a:rPr lang="fr-FR" sz="1800" dirty="0"/>
              <a:t>Présentation des Chapitres 9 à 13</a:t>
            </a:r>
          </a:p>
          <a:p>
            <a:pPr lvl="1"/>
            <a:r>
              <a:rPr lang="fr-FR" sz="1800" dirty="0"/>
              <a:t>Point sur l’avancée des cours</a:t>
            </a:r>
          </a:p>
          <a:p>
            <a:pPr lvl="1"/>
            <a:r>
              <a:rPr lang="fr-FR" sz="1800" dirty="0"/>
              <a:t>Q&amp;R</a:t>
            </a:r>
          </a:p>
          <a:p>
            <a:r>
              <a:rPr lang="fr-FR" sz="2200" dirty="0"/>
              <a:t>Ouverture des examens finaux et commentaires de fin du cours </a:t>
            </a:r>
            <a:r>
              <a:rPr lang="fr-FR" sz="2200" dirty="0" err="1"/>
              <a:t>CyberOps</a:t>
            </a:r>
            <a:r>
              <a:rPr lang="fr-FR" sz="2200" dirty="0"/>
              <a:t> </a:t>
            </a:r>
            <a:endParaRPr lang="fr-FR" sz="1800" dirty="0"/>
          </a:p>
          <a:p>
            <a:r>
              <a:rPr lang="fr-FR" sz="2100" dirty="0"/>
              <a:t>Webinaire d’accompagnement </a:t>
            </a:r>
            <a:r>
              <a:rPr lang="fr-FR" sz="2100" b="1" dirty="0" err="1"/>
              <a:t>CyberOps</a:t>
            </a:r>
            <a:r>
              <a:rPr lang="fr-FR" sz="2100" dirty="0"/>
              <a:t> le </a:t>
            </a:r>
            <a:r>
              <a:rPr lang="fr-FR" sz="2100" b="1" dirty="0">
                <a:highlight>
                  <a:srgbClr val="FFFF00"/>
                </a:highlight>
              </a:rPr>
              <a:t>6 mai à 11h00</a:t>
            </a:r>
          </a:p>
          <a:p>
            <a:pPr lvl="1"/>
            <a:r>
              <a:rPr lang="fr-FR" sz="1800" dirty="0"/>
              <a:t>Focus sur la prise en main de l'environnement virtuel </a:t>
            </a:r>
          </a:p>
          <a:p>
            <a:pPr lvl="1"/>
            <a:r>
              <a:rPr lang="fr-FR" sz="1800" dirty="0"/>
              <a:t>Présentation des TP VM des chapitres </a:t>
            </a:r>
            <a:r>
              <a:rPr lang="fr-FR" sz="1800" dirty="0" err="1"/>
              <a:t>CyberOps</a:t>
            </a:r>
            <a:endParaRPr lang="fr-FR" sz="1800" dirty="0"/>
          </a:p>
          <a:p>
            <a:pPr lvl="1"/>
            <a:r>
              <a:rPr lang="fr-FR" sz="1800" dirty="0"/>
              <a:t>Q&amp;R</a:t>
            </a:r>
          </a:p>
          <a:p>
            <a:pPr lvl="1"/>
            <a:endParaRPr lang="fr-FR" sz="1800" dirty="0"/>
          </a:p>
          <a:p>
            <a:endParaRPr lang="en-US" sz="2100" dirty="0"/>
          </a:p>
          <a:p>
            <a:pPr lvl="1"/>
            <a:endParaRPr lang="en-US" sz="1800" dirty="0"/>
          </a:p>
          <a:p>
            <a:pPr lvl="1"/>
            <a:endParaRPr lang="fr-FR" sz="1800" dirty="0"/>
          </a:p>
          <a:p>
            <a:endParaRPr lang="fr-FR" sz="2100" dirty="0"/>
          </a:p>
          <a:p>
            <a:pPr lvl="1"/>
            <a:endParaRPr lang="fr-FR" sz="1800" dirty="0"/>
          </a:p>
          <a:p>
            <a:pPr marL="342900" lvl="1" indent="0">
              <a:buNone/>
            </a:pPr>
            <a:endParaRPr lang="fr-FR" sz="1800" dirty="0"/>
          </a:p>
        </p:txBody>
      </p:sp>
    </p:spTree>
    <p:extLst>
      <p:ext uri="{BB962C8B-B14F-4D97-AF65-F5344CB8AC3E}">
        <p14:creationId xmlns:p14="http://schemas.microsoft.com/office/powerpoint/2010/main" val="1119067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Site réseau </a:t>
            </a:r>
            <a:r>
              <a:rPr lang="fr-FR" dirty="0" err="1"/>
              <a:t>Certa</a:t>
            </a:r>
            <a:r>
              <a:rPr lang="fr-FR" dirty="0"/>
              <a:t> - Webinaires - FAQ</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Sur le </a:t>
            </a:r>
            <a:r>
              <a:rPr lang="fr-FR" sz="1800" b="1" dirty="0"/>
              <a:t>site du réseau </a:t>
            </a:r>
            <a:r>
              <a:rPr lang="fr-FR" sz="1800" b="1" dirty="0" err="1"/>
              <a:t>Certa</a:t>
            </a:r>
            <a:r>
              <a:rPr lang="fr-FR" sz="1800" dirty="0"/>
              <a:t>, rubrique </a:t>
            </a:r>
            <a:r>
              <a:rPr lang="fr-FR" sz="1800" dirty="0">
                <a:hlinkClick r:id="rId2"/>
              </a:rPr>
              <a:t>Partenaires – Cisco </a:t>
            </a:r>
            <a:r>
              <a:rPr lang="fr-FR" sz="1800" dirty="0" err="1">
                <a:hlinkClick r:id="rId2"/>
              </a:rPr>
              <a:t>NetAcad</a:t>
            </a:r>
            <a:endParaRPr lang="fr-FR" sz="1800" dirty="0"/>
          </a:p>
          <a:p>
            <a:pPr marL="628650" lvl="1" indent="-285750" algn="just">
              <a:buFont typeface="Wingdings" panose="05000000000000000000" pitchFamily="2" charset="2"/>
              <a:buChar char="Ø"/>
            </a:pPr>
            <a:r>
              <a:rPr lang="fr-FR" sz="1800" dirty="0"/>
              <a:t>Présentation des </a:t>
            </a:r>
            <a:r>
              <a:rPr lang="fr-FR" sz="1800" dirty="0">
                <a:hlinkClick r:id="rId3"/>
              </a:rPr>
              <a:t>formations</a:t>
            </a:r>
            <a:r>
              <a:rPr lang="fr-FR" sz="1800" dirty="0"/>
              <a:t> 2020, du planning, liens vers les diaporamas et les enregistrements des webinaires</a:t>
            </a:r>
          </a:p>
          <a:p>
            <a:pPr marL="628650" lvl="1" indent="-285750" algn="just">
              <a:buFont typeface="Wingdings" panose="05000000000000000000" pitchFamily="2" charset="2"/>
              <a:buChar char="Ø"/>
            </a:pPr>
            <a:r>
              <a:rPr lang="fr-FR" sz="1800" dirty="0"/>
              <a:t>Une page </a:t>
            </a:r>
            <a:r>
              <a:rPr lang="fr-FR" sz="1800" dirty="0">
                <a:hlinkClick r:id="rId4"/>
              </a:rPr>
              <a:t>FAQ</a:t>
            </a:r>
            <a:r>
              <a:rPr lang="fr-FR" sz="1800" dirty="0"/>
              <a:t> dédiée aux réponses aux questions les plus fréquentes est disponible, elle sera enrichie par vos contributions sur la liste de diffusion et sur le chat des webinaires…</a:t>
            </a:r>
          </a:p>
          <a:p>
            <a:pPr marL="628650" lvl="1" indent="-285750" algn="just">
              <a:buFont typeface="Wingdings" panose="05000000000000000000" pitchFamily="2" charset="2"/>
              <a:buChar char="Ø"/>
            </a:pPr>
            <a:r>
              <a:rPr lang="fr-FR" sz="1800" dirty="0"/>
              <a:t>Un </a:t>
            </a:r>
            <a:r>
              <a:rPr lang="fr-FR" sz="1800" dirty="0">
                <a:hlinkClick r:id="rId5"/>
              </a:rPr>
              <a:t>Mode opératoire</a:t>
            </a:r>
            <a:r>
              <a:rPr lang="fr-FR" sz="1800" dirty="0"/>
              <a:t> </a:t>
            </a:r>
            <a:r>
              <a:rPr lang="fr-FR" sz="1800" b="1" dirty="0"/>
              <a:t>dédié à l'assistance à la connexion </a:t>
            </a:r>
            <a:r>
              <a:rPr lang="fr-FR" sz="1800" dirty="0"/>
              <a:t>: comment regénérer le lien d'activation quand on n'avait pas de compte </a:t>
            </a:r>
            <a:r>
              <a:rPr lang="fr-FR" sz="1800" dirty="0" err="1"/>
              <a:t>NetAcad</a:t>
            </a:r>
            <a:r>
              <a:rPr lang="fr-FR" sz="1800" dirty="0"/>
              <a:t>, récupérer son mot de passe ...</a:t>
            </a:r>
            <a:br>
              <a:rPr lang="fr-FR" sz="1800" dirty="0"/>
            </a:br>
            <a:r>
              <a:rPr lang="fr-FR" sz="1800" b="1" dirty="0">
                <a:solidFill>
                  <a:srgbClr val="FF0000"/>
                </a:solidFill>
              </a:rPr>
              <a:t>Merci de vous y reporter </a:t>
            </a:r>
            <a:r>
              <a:rPr lang="fr-FR" b="1" dirty="0">
                <a:solidFill>
                  <a:srgbClr val="FF0000"/>
                </a:solidFill>
              </a:rPr>
              <a:t>attentivement</a:t>
            </a:r>
            <a:r>
              <a:rPr lang="fr-FR" sz="1800" b="1" dirty="0">
                <a:solidFill>
                  <a:srgbClr val="FF0000"/>
                </a:solidFill>
              </a:rPr>
              <a:t> avant de nous contacter. </a:t>
            </a:r>
            <a:br>
              <a:rPr lang="fr-FR" sz="1800" dirty="0"/>
            </a:br>
            <a:endParaRPr lang="fr-FR" sz="1800" dirty="0"/>
          </a:p>
          <a:p>
            <a:pPr marL="342900" lvl="1" indent="0" algn="just">
              <a:buNone/>
            </a:pPr>
            <a:endParaRPr lang="fr-FR" sz="1800" dirty="0"/>
          </a:p>
        </p:txBody>
      </p:sp>
      <p:sp>
        <p:nvSpPr>
          <p:cNvPr id="4" name="Rectangle 3">
            <a:extLst>
              <a:ext uri="{FF2B5EF4-FFF2-40B4-BE49-F238E27FC236}">
                <a16:creationId xmlns:a16="http://schemas.microsoft.com/office/drawing/2014/main" id="{7A5A535C-822C-435B-B0FA-5567B49DED40}"/>
              </a:ext>
            </a:extLst>
          </p:cNvPr>
          <p:cNvSpPr/>
          <p:nvPr/>
        </p:nvSpPr>
        <p:spPr>
          <a:xfrm>
            <a:off x="437765" y="4282461"/>
            <a:ext cx="8047015" cy="369332"/>
          </a:xfrm>
          <a:prstGeom prst="rect">
            <a:avLst/>
          </a:prstGeom>
        </p:spPr>
        <p:txBody>
          <a:bodyPr wrap="square">
            <a:spAutoFit/>
          </a:bodyPr>
          <a:lstStyle/>
          <a:p>
            <a:pPr lvl="1" algn="just"/>
            <a:r>
              <a:rPr lang="fr-FR" dirty="0">
                <a:solidFill>
                  <a:schemeClr val="accent6"/>
                </a:solidFill>
              </a:rPr>
              <a:t>Lien vers l’enregistrement du webinaire </a:t>
            </a:r>
            <a:r>
              <a:rPr lang="fr-FR" dirty="0"/>
              <a:t>: </a:t>
            </a:r>
          </a:p>
        </p:txBody>
      </p:sp>
      <p:graphicFrame>
        <p:nvGraphicFramePr>
          <p:cNvPr id="5" name="Tableau 4">
            <a:extLst>
              <a:ext uri="{FF2B5EF4-FFF2-40B4-BE49-F238E27FC236}">
                <a16:creationId xmlns:a16="http://schemas.microsoft.com/office/drawing/2014/main" id="{55115826-C8CF-4EF9-8DF1-60495A53106E}"/>
              </a:ext>
            </a:extLst>
          </p:cNvPr>
          <p:cNvGraphicFramePr>
            <a:graphicFrameLocks noGrp="1"/>
          </p:cNvGraphicFramePr>
          <p:nvPr>
            <p:extLst>
              <p:ext uri="{D42A27DB-BD31-4B8C-83A1-F6EECF244321}">
                <p14:modId xmlns:p14="http://schemas.microsoft.com/office/powerpoint/2010/main" val="1699635398"/>
              </p:ext>
            </p:extLst>
          </p:nvPr>
        </p:nvGraphicFramePr>
        <p:xfrm>
          <a:off x="5135518" y="4315000"/>
          <a:ext cx="3763930" cy="567690"/>
        </p:xfrm>
        <a:graphic>
          <a:graphicData uri="http://schemas.openxmlformats.org/drawingml/2006/table">
            <a:tbl>
              <a:tblPr/>
              <a:tblGrid>
                <a:gridCol w="3763930">
                  <a:extLst>
                    <a:ext uri="{9D8B030D-6E8A-4147-A177-3AD203B41FA5}">
                      <a16:colId xmlns:a16="http://schemas.microsoft.com/office/drawing/2014/main" val="1831721959"/>
                    </a:ext>
                  </a:extLst>
                </a:gridCol>
              </a:tblGrid>
              <a:tr h="222885">
                <a:tc>
                  <a:txBody>
                    <a:bodyPr/>
                    <a:lstStyle/>
                    <a:p>
                      <a:r>
                        <a:rPr lang="fr-FR" sz="1800" dirty="0">
                          <a:hlinkClick r:id="rId6"/>
                        </a:rPr>
                        <a:t>Webinaire</a:t>
                      </a:r>
                      <a:r>
                        <a:rPr lang="fr-FR" sz="1800" dirty="0"/>
                        <a:t>    </a:t>
                      </a:r>
                      <a:r>
                        <a:rPr lang="fr-FR" sz="1800" dirty="0" err="1"/>
                        <a:t>mdp</a:t>
                      </a:r>
                      <a:r>
                        <a:rPr lang="fr-FR" sz="1800" dirty="0"/>
                        <a:t> : Mq3MVJuv</a:t>
                      </a:r>
                      <a:br>
                        <a:rPr lang="fr-FR" sz="1800" dirty="0"/>
                      </a:br>
                      <a:endParaRPr lang="fr-FR" sz="1800" dirty="0"/>
                    </a:p>
                  </a:txBody>
                  <a:tcPr marL="9525" marR="9525" marT="9525" marB="9525" anchor="ctr">
                    <a:lnL>
                      <a:noFill/>
                    </a:lnL>
                    <a:lnR>
                      <a:noFill/>
                    </a:lnR>
                    <a:lnT>
                      <a:noFill/>
                    </a:lnT>
                    <a:lnB>
                      <a:noFill/>
                    </a:lnB>
                  </a:tcPr>
                </a:tc>
                <a:extLst>
                  <a:ext uri="{0D108BD9-81ED-4DB2-BD59-A6C34878D82A}">
                    <a16:rowId xmlns:a16="http://schemas.microsoft.com/office/drawing/2014/main" val="2776247650"/>
                  </a:ext>
                </a:extLst>
              </a:tr>
            </a:tbl>
          </a:graphicData>
        </a:graphic>
      </p:graphicFrame>
    </p:spTree>
    <p:extLst>
      <p:ext uri="{BB962C8B-B14F-4D97-AF65-F5344CB8AC3E}">
        <p14:creationId xmlns:p14="http://schemas.microsoft.com/office/powerpoint/2010/main" val="111420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Liste de diffusion - Webinaires</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3" y="1369219"/>
            <a:ext cx="7044268" cy="3263504"/>
          </a:xfrm>
          <a:prstGeom prst="rect">
            <a:avLst/>
          </a:prstGeom>
          <a:no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liste de diffusion</a:t>
            </a:r>
            <a:r>
              <a:rPr lang="fr-FR" sz="1400" dirty="0"/>
              <a:t> pour les messages qui concernent les formations : le cours, les exercices, les </a:t>
            </a:r>
            <a:r>
              <a:rPr lang="fr-FR" sz="1400" dirty="0" err="1"/>
              <a:t>lab</a:t>
            </a:r>
            <a:r>
              <a:rPr lang="fr-FR" sz="1400" dirty="0"/>
              <a:t>, TP,… les examens à activer, les attestations de réussite </a:t>
            </a:r>
            <a:r>
              <a:rPr lang="fr-FR" sz="1400" dirty="0">
                <a:hlinkClick r:id="rId2"/>
              </a:rPr>
              <a:t>certa_formations_cisco_cybersecurity@listes.reseaucerta.org</a:t>
            </a:r>
            <a:r>
              <a:rPr lang="fr-FR" sz="1400" dirty="0"/>
              <a:t> </a:t>
            </a:r>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t>
            </a:r>
            <a:r>
              <a:rPr lang="fr-FR" sz="1400" dirty="0">
                <a:hlinkClick r:id="rId3"/>
              </a:rPr>
              <a:t>partenariat-cisco-netacad@reseaucerta.org</a:t>
            </a:r>
            <a:br>
              <a:rPr lang="fr-FR" sz="1400" dirty="0"/>
            </a:br>
            <a:r>
              <a:rPr lang="fr-FR" sz="1400" dirty="0"/>
              <a:t>pour les dépannages de compte et autres questions diverses plus « personnelles ».</a:t>
            </a:r>
          </a:p>
          <a:p>
            <a:pPr marL="628650" lvl="1" indent="-285750" algn="just">
              <a:lnSpc>
                <a:spcPct val="120000"/>
              </a:lnSpc>
              <a:spcBef>
                <a:spcPts val="0"/>
              </a:spcBef>
              <a:spcAft>
                <a:spcPts val="300"/>
              </a:spcAft>
              <a:buFont typeface="Wingdings" panose="05000000000000000000" pitchFamily="2" charset="2"/>
              <a:buChar char="Ø"/>
            </a:pPr>
            <a:r>
              <a:rPr lang="fr-FR" sz="1400" dirty="0"/>
              <a:t>Un </a:t>
            </a:r>
            <a:r>
              <a:rPr lang="fr-FR" sz="1400" b="1" dirty="0">
                <a:highlight>
                  <a:srgbClr val="FFFF00"/>
                </a:highlight>
              </a:rPr>
              <a:t>formulaire de demande d'assistance</a:t>
            </a:r>
            <a:r>
              <a:rPr lang="fr-FR" sz="1400" dirty="0"/>
              <a:t> </a:t>
            </a:r>
            <a:r>
              <a:rPr lang="fr-FR" sz="1400" dirty="0">
                <a:hlinkClick r:id="rId4"/>
              </a:rPr>
              <a:t>Formulaire Erreurs-Signalées </a:t>
            </a:r>
            <a:r>
              <a:rPr lang="fr-FR" sz="1400" dirty="0"/>
              <a:t> </a:t>
            </a:r>
            <a:r>
              <a:rPr lang="fr-FR" sz="1400" b="1" dirty="0">
                <a:solidFill>
                  <a:srgbClr val="FF0000"/>
                </a:solidFill>
              </a:rPr>
              <a:t>lorsque les autres procédures du </a:t>
            </a:r>
            <a:r>
              <a:rPr lang="fr-FR" sz="1400" dirty="0">
                <a:solidFill>
                  <a:schemeClr val="accent1"/>
                </a:solidFill>
                <a:hlinkClick r:id="rId5">
                  <a:extLst>
                    <a:ext uri="{A12FA001-AC4F-418D-AE19-62706E023703}">
                      <ahyp:hlinkClr xmlns:ahyp="http://schemas.microsoft.com/office/drawing/2018/hyperlinkcolor" val="tx"/>
                    </a:ext>
                  </a:extLst>
                </a:hlinkClick>
              </a:rPr>
              <a:t>Mode opératoire</a:t>
            </a:r>
            <a:r>
              <a:rPr lang="fr-FR" sz="1400" dirty="0">
                <a:solidFill>
                  <a:schemeClr val="accent1"/>
                </a:solidFill>
              </a:rPr>
              <a:t> </a:t>
            </a:r>
            <a:r>
              <a:rPr lang="fr-FR" sz="1400" b="1" dirty="0">
                <a:solidFill>
                  <a:srgbClr val="FF0000"/>
                </a:solidFill>
              </a:rPr>
              <a:t>ont échouées</a:t>
            </a:r>
            <a:r>
              <a:rPr lang="fr-FR" sz="1400" dirty="0"/>
              <a:t>, notamment en cas de compte non utilisé depuis trop longtemps, de demande fusion de compte... permettant d'assurer le suivi avec la hotline Cisco et vous en tenir informés.</a:t>
            </a:r>
          </a:p>
          <a:p>
            <a:pPr marL="612000" lvl="1" indent="0" algn="just">
              <a:lnSpc>
                <a:spcPct val="120000"/>
              </a:lnSpc>
              <a:spcBef>
                <a:spcPts val="0"/>
              </a:spcBef>
              <a:spcAft>
                <a:spcPts val="300"/>
              </a:spcAft>
              <a:buNone/>
            </a:pPr>
            <a:r>
              <a:rPr lang="en-US" sz="1400" dirty="0"/>
              <a:t>Rappel à </a:t>
            </a:r>
            <a:r>
              <a:rPr lang="en-US" sz="1400" dirty="0" err="1"/>
              <a:t>ceux</a:t>
            </a:r>
            <a:r>
              <a:rPr lang="en-US" sz="1400" dirty="0"/>
              <a:t> qui </a:t>
            </a:r>
            <a:r>
              <a:rPr lang="en-US" sz="1400" dirty="0" err="1"/>
              <a:t>ont</a:t>
            </a:r>
            <a:r>
              <a:rPr lang="en-US" sz="1400" dirty="0"/>
              <a:t> encore des </a:t>
            </a:r>
            <a:r>
              <a:rPr lang="en-US" sz="1400" dirty="0" err="1"/>
              <a:t>soucis</a:t>
            </a:r>
            <a:r>
              <a:rPr lang="en-US" sz="1400" dirty="0"/>
              <a:t> de </a:t>
            </a:r>
            <a:r>
              <a:rPr lang="en-US" sz="1400" dirty="0" err="1"/>
              <a:t>connexion</a:t>
            </a:r>
            <a:r>
              <a:rPr lang="en-US" sz="1400" dirty="0"/>
              <a:t> : </a:t>
            </a:r>
            <a:r>
              <a:rPr lang="en-US" sz="1400" b="1" dirty="0"/>
              <a:t>merci de nous </a:t>
            </a:r>
            <a:r>
              <a:rPr lang="en-US" sz="1400" b="1" dirty="0" err="1"/>
              <a:t>communiquer</a:t>
            </a:r>
            <a:r>
              <a:rPr lang="en-US" sz="1400" b="1" dirty="0"/>
              <a:t> via </a:t>
            </a:r>
            <a:r>
              <a:rPr lang="en-US" sz="1400" b="1" dirty="0" err="1"/>
              <a:t>ce</a:t>
            </a:r>
            <a:r>
              <a:rPr lang="en-US" sz="1400" b="1" dirty="0"/>
              <a:t> </a:t>
            </a:r>
            <a:r>
              <a:rPr lang="en-US" sz="1400" b="1" dirty="0" err="1"/>
              <a:t>formulaire</a:t>
            </a:r>
            <a:r>
              <a:rPr lang="en-US" sz="1400" b="1" dirty="0"/>
              <a:t> </a:t>
            </a:r>
            <a:r>
              <a:rPr lang="fr-FR" sz="1400" dirty="0">
                <a:hlinkClick r:id="rId4"/>
              </a:rPr>
              <a:t>Formulaire Erreurs-Signalées</a:t>
            </a:r>
            <a:r>
              <a:rPr lang="fr-FR" sz="1400" dirty="0"/>
              <a:t> </a:t>
            </a:r>
            <a:r>
              <a:rPr lang="en-US" sz="1400" dirty="0"/>
              <a:t>le</a:t>
            </a:r>
            <a:r>
              <a:rPr lang="en-US" sz="1400" b="1" dirty="0"/>
              <a:t> </a:t>
            </a:r>
            <a:r>
              <a:rPr lang="en-US" sz="1400" b="1" dirty="0">
                <a:solidFill>
                  <a:srgbClr val="FF0000"/>
                </a:solidFill>
              </a:rPr>
              <a:t>message </a:t>
            </a:r>
            <a:r>
              <a:rPr lang="en-US" sz="1400" b="1" dirty="0" err="1">
                <a:solidFill>
                  <a:srgbClr val="FF0000"/>
                </a:solidFill>
              </a:rPr>
              <a:t>d’erreur</a:t>
            </a:r>
            <a:r>
              <a:rPr lang="en-US" sz="1400" b="1" dirty="0">
                <a:solidFill>
                  <a:srgbClr val="FF0000"/>
                </a:solidFill>
              </a:rPr>
              <a:t> précis </a:t>
            </a:r>
            <a:r>
              <a:rPr lang="en-US" sz="1400" b="1" dirty="0"/>
              <a:t>et le </a:t>
            </a:r>
            <a:r>
              <a:rPr lang="en-US" sz="1400" b="1" dirty="0" err="1">
                <a:solidFill>
                  <a:srgbClr val="FF0000"/>
                </a:solidFill>
              </a:rPr>
              <a:t>chemin</a:t>
            </a:r>
            <a:r>
              <a:rPr lang="en-US" sz="1400" b="1" dirty="0">
                <a:solidFill>
                  <a:srgbClr val="FF0000"/>
                </a:solidFill>
              </a:rPr>
              <a:t> que </a:t>
            </a:r>
            <a:r>
              <a:rPr lang="en-US" sz="1400" b="1" dirty="0" err="1">
                <a:solidFill>
                  <a:srgbClr val="FF0000"/>
                </a:solidFill>
              </a:rPr>
              <a:t>vous</a:t>
            </a:r>
            <a:r>
              <a:rPr lang="en-US" sz="1400" b="1" dirty="0">
                <a:solidFill>
                  <a:srgbClr val="FF0000"/>
                </a:solidFill>
              </a:rPr>
              <a:t> </a:t>
            </a:r>
            <a:r>
              <a:rPr lang="en-US" sz="1400" b="1" dirty="0" err="1">
                <a:solidFill>
                  <a:srgbClr val="FF0000"/>
                </a:solidFill>
              </a:rPr>
              <a:t>avez</a:t>
            </a:r>
            <a:r>
              <a:rPr lang="en-US" sz="1400" b="1" dirty="0">
                <a:solidFill>
                  <a:srgbClr val="FF0000"/>
                </a:solidFill>
              </a:rPr>
              <a:t> </a:t>
            </a:r>
            <a:r>
              <a:rPr lang="en-US" sz="1400" b="1" dirty="0" err="1">
                <a:solidFill>
                  <a:srgbClr val="FF0000"/>
                </a:solidFill>
              </a:rPr>
              <a:t>suivi</a:t>
            </a:r>
            <a:r>
              <a:rPr lang="en-US" sz="1400" b="1" dirty="0">
                <a:solidFill>
                  <a:srgbClr val="FF0000"/>
                </a:solidFill>
              </a:rPr>
              <a:t> pour arriver à </a:t>
            </a:r>
            <a:r>
              <a:rPr lang="en-US" sz="1400" b="1" dirty="0" err="1">
                <a:solidFill>
                  <a:srgbClr val="FF0000"/>
                </a:solidFill>
              </a:rPr>
              <a:t>ce</a:t>
            </a:r>
            <a:r>
              <a:rPr lang="en-US" sz="1400" b="1" dirty="0">
                <a:solidFill>
                  <a:srgbClr val="FF0000"/>
                </a:solidFill>
              </a:rPr>
              <a:t> </a:t>
            </a:r>
            <a:r>
              <a:rPr lang="en-US" sz="1400" b="1" dirty="0" err="1">
                <a:solidFill>
                  <a:srgbClr val="FF0000"/>
                </a:solidFill>
              </a:rPr>
              <a:t>cas</a:t>
            </a:r>
            <a:r>
              <a:rPr lang="en-US" sz="1400" b="1" dirty="0">
                <a:solidFill>
                  <a:srgbClr val="FF0000"/>
                </a:solidFill>
              </a:rPr>
              <a:t> (successions de menus)</a:t>
            </a:r>
            <a:r>
              <a:rPr lang="en-US" sz="1400" b="1" dirty="0"/>
              <a:t>, </a:t>
            </a:r>
            <a:r>
              <a:rPr lang="en-US" sz="1400" b="1" dirty="0" err="1"/>
              <a:t>éventuellement</a:t>
            </a:r>
            <a:r>
              <a:rPr lang="en-US" sz="1400" b="1" dirty="0"/>
              <a:t> le lien de la page sur </a:t>
            </a:r>
            <a:r>
              <a:rPr lang="en-US" sz="1400" b="1" dirty="0" err="1"/>
              <a:t>laquelle</a:t>
            </a:r>
            <a:r>
              <a:rPr lang="en-US" sz="1400" b="1" dirty="0"/>
              <a:t> </a:t>
            </a:r>
            <a:r>
              <a:rPr lang="en-US" sz="1400" b="1" dirty="0" err="1"/>
              <a:t>vous</a:t>
            </a:r>
            <a:r>
              <a:rPr lang="en-US" sz="1400" b="1" dirty="0"/>
              <a:t> </a:t>
            </a:r>
            <a:r>
              <a:rPr lang="en-US" sz="1400" b="1" dirty="0" err="1"/>
              <a:t>étiez</a:t>
            </a:r>
            <a:endParaRPr lang="en-US" sz="1400" b="1" dirty="0"/>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avec le </a:t>
            </a:r>
            <a:r>
              <a:rPr lang="fr-FR" sz="1400" b="1" dirty="0"/>
              <a:t>responsable du programme </a:t>
            </a:r>
            <a:r>
              <a:rPr lang="fr-FR" sz="1400" b="1" dirty="0" err="1"/>
              <a:t>NetAcad</a:t>
            </a:r>
            <a:r>
              <a:rPr lang="fr-FR" sz="1400" b="1" dirty="0"/>
              <a:t> France chez CISCO </a:t>
            </a:r>
            <a:r>
              <a:rPr lang="fr-FR" sz="1400" b="1" dirty="0" err="1"/>
              <a:t>Systems</a:t>
            </a:r>
            <a:r>
              <a:rPr lang="fr-FR" sz="1400" b="1" dirty="0"/>
              <a:t> Christophe </a:t>
            </a:r>
            <a:r>
              <a:rPr lang="fr-FR" sz="1400" b="1" dirty="0" err="1"/>
              <a:t>Dolinsek</a:t>
            </a:r>
            <a:r>
              <a:rPr lang="fr-FR" sz="1400" b="1" dirty="0"/>
              <a:t> </a:t>
            </a:r>
            <a:br>
              <a:rPr lang="fr-FR" sz="1400" b="1" dirty="0"/>
            </a:br>
            <a:r>
              <a:rPr lang="fr-FR" sz="1400" dirty="0">
                <a:hlinkClick r:id="rId6"/>
              </a:rPr>
              <a:t>cdolinse@cisco.com</a:t>
            </a:r>
            <a:r>
              <a:rPr lang="fr-FR" sz="1400" dirty="0"/>
              <a:t> </a:t>
            </a:r>
            <a:r>
              <a:rPr lang="fr-FR" sz="1200" dirty="0"/>
              <a:t>	</a:t>
            </a:r>
          </a:p>
        </p:txBody>
      </p:sp>
    </p:spTree>
    <p:extLst>
      <p:ext uri="{BB962C8B-B14F-4D97-AF65-F5344CB8AC3E}">
        <p14:creationId xmlns:p14="http://schemas.microsoft.com/office/powerpoint/2010/main" val="1349842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4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texte 40"/>
          <p:cNvSpPr>
            <a:spLocks noGrp="1"/>
          </p:cNvSpPr>
          <p:nvPr>
            <p:ph type="body" sz="quarter" idx="11"/>
          </p:nvPr>
        </p:nvSpPr>
        <p:spPr/>
        <p:txBody>
          <a:bodyPr rtlCol="0"/>
          <a:lstStyle/>
          <a:p>
            <a:pPr rtl="0"/>
            <a:endParaRPr lang="fr-FR" noProof="1"/>
          </a:p>
        </p:txBody>
      </p:sp>
      <p:sp>
        <p:nvSpPr>
          <p:cNvPr id="47" name="Espace réservé du texte 46"/>
          <p:cNvSpPr>
            <a:spLocks noGrp="1"/>
          </p:cNvSpPr>
          <p:nvPr>
            <p:ph type="body" sz="quarter" idx="17"/>
          </p:nvPr>
        </p:nvSpPr>
        <p:spPr/>
        <p:txBody>
          <a:bodyPr rtlCol="0"/>
          <a:lstStyle/>
          <a:p>
            <a:pPr rtl="0"/>
            <a:endParaRPr lang="fr-FR" noProof="1"/>
          </a:p>
        </p:txBody>
      </p:sp>
      <p:sp>
        <p:nvSpPr>
          <p:cNvPr id="53" name="Espace réservé du texte 52"/>
          <p:cNvSpPr>
            <a:spLocks noGrp="1"/>
          </p:cNvSpPr>
          <p:nvPr>
            <p:ph type="body" sz="quarter" idx="23"/>
          </p:nvPr>
        </p:nvSpPr>
        <p:spPr/>
        <p:txBody>
          <a:bodyPr rtlCol="0"/>
          <a:lstStyle/>
          <a:p>
            <a:pPr rtl="0"/>
            <a:endParaRPr lang="fr-FR" noProof="1"/>
          </a:p>
        </p:txBody>
      </p:sp>
      <p:sp>
        <p:nvSpPr>
          <p:cNvPr id="59" name="Espace réservé du texte 58"/>
          <p:cNvSpPr>
            <a:spLocks noGrp="1"/>
          </p:cNvSpPr>
          <p:nvPr>
            <p:ph type="body" sz="quarter" idx="29"/>
          </p:nvPr>
        </p:nvSpPr>
        <p:spPr>
          <a:solidFill>
            <a:srgbClr val="92D050"/>
          </a:solidFill>
        </p:spPr>
        <p:txBody>
          <a:bodyPr rtlCol="0"/>
          <a:lstStyle/>
          <a:p>
            <a:pPr algn="ctr" rtl="0"/>
            <a:r>
              <a:rPr lang="fr-FR" sz="788" b="1" noProof="1">
                <a:solidFill>
                  <a:schemeClr val="tx2"/>
                </a:solidFill>
              </a:rPr>
              <a:t>Lancement officiel de la formation CyberOps </a:t>
            </a:r>
          </a:p>
          <a:p>
            <a:pPr algn="ctr" rtl="0"/>
            <a:r>
              <a:rPr lang="fr-FR" sz="788" b="1" noProof="1">
                <a:solidFill>
                  <a:schemeClr val="tx2"/>
                </a:solidFill>
              </a:rPr>
              <a:t>CERTA-Cisco</a:t>
            </a:r>
          </a:p>
        </p:txBody>
      </p:sp>
      <p:sp>
        <p:nvSpPr>
          <p:cNvPr id="65" name="Espace réservé du texte 64"/>
          <p:cNvSpPr>
            <a:spLocks noGrp="1"/>
          </p:cNvSpPr>
          <p:nvPr>
            <p:ph type="body" sz="quarter" idx="35"/>
          </p:nvPr>
        </p:nvSpPr>
        <p:spPr/>
        <p:txBody>
          <a:bodyPr rtlCol="0"/>
          <a:lstStyle/>
          <a:p>
            <a:pPr rtl="0"/>
            <a:endParaRPr lang="fr-FR" noProof="1"/>
          </a:p>
        </p:txBody>
      </p:sp>
      <p:sp>
        <p:nvSpPr>
          <p:cNvPr id="71" name="Espace réservé du texte 70"/>
          <p:cNvSpPr>
            <a:spLocks noGrp="1"/>
          </p:cNvSpPr>
          <p:nvPr>
            <p:ph type="body" sz="quarter" idx="41"/>
          </p:nvPr>
        </p:nvSpPr>
        <p:spPr>
          <a:solidFill>
            <a:schemeClr val="bg1">
              <a:lumMod val="50000"/>
            </a:schemeClr>
          </a:solidFill>
        </p:spPr>
        <p:txBody>
          <a:bodyPr rtlCol="0"/>
          <a:lstStyle/>
          <a:p>
            <a:pPr rtl="0"/>
            <a:endParaRPr lang="fr-FR" noProof="1"/>
          </a:p>
        </p:txBody>
      </p:sp>
      <p:sp>
        <p:nvSpPr>
          <p:cNvPr id="40" name="Espace réservé du texte 39"/>
          <p:cNvSpPr>
            <a:spLocks noGrp="1"/>
          </p:cNvSpPr>
          <p:nvPr>
            <p:ph type="body" sz="quarter" idx="10"/>
          </p:nvPr>
        </p:nvSpPr>
        <p:spPr>
          <a:solidFill>
            <a:srgbClr val="92D050"/>
          </a:solidFill>
        </p:spPr>
        <p:txBody>
          <a:bodyPr rtlCol="0"/>
          <a:lstStyle/>
          <a:p>
            <a:pPr algn="ctr" rtl="0"/>
            <a:r>
              <a:rPr lang="fr-FR" b="1" noProof="1">
                <a:solidFill>
                  <a:schemeClr val="tx2"/>
                </a:solidFill>
              </a:rPr>
              <a:t>Ouverture des examens de fin de chapitre</a:t>
            </a:r>
          </a:p>
          <a:p>
            <a:pPr algn="ctr" rtl="0"/>
            <a:r>
              <a:rPr lang="fr-FR" b="1" noProof="1">
                <a:solidFill>
                  <a:schemeClr val="tx2"/>
                </a:solidFill>
              </a:rPr>
              <a:t>Durée 90 jours</a:t>
            </a:r>
          </a:p>
          <a:p>
            <a:pPr algn="ctr" rtl="0"/>
            <a:r>
              <a:rPr lang="fr-FR" b="1" noProof="1">
                <a:solidFill>
                  <a:schemeClr val="tx2"/>
                </a:solidFill>
              </a:rPr>
              <a:t>5 juillet 2020</a:t>
            </a:r>
          </a:p>
          <a:p>
            <a:pPr algn="ctr" rtl="0"/>
            <a:r>
              <a:rPr lang="fr-FR" b="1" noProof="1">
                <a:solidFill>
                  <a:schemeClr val="tx2"/>
                </a:solidFill>
              </a:rPr>
              <a:t>CCNA CyberOps</a:t>
            </a:r>
          </a:p>
        </p:txBody>
      </p:sp>
      <p:sp>
        <p:nvSpPr>
          <p:cNvPr id="46" name="Espace réservé du texte 45"/>
          <p:cNvSpPr>
            <a:spLocks noGrp="1"/>
          </p:cNvSpPr>
          <p:nvPr>
            <p:ph type="body" sz="quarter" idx="16"/>
          </p:nvPr>
        </p:nvSpPr>
        <p:spPr/>
        <p:txBody>
          <a:bodyPr rtlCol="0"/>
          <a:lstStyle/>
          <a:p>
            <a:pPr rtl="0"/>
            <a:endParaRPr lang="fr-FR" noProof="1"/>
          </a:p>
        </p:txBody>
      </p:sp>
      <p:sp>
        <p:nvSpPr>
          <p:cNvPr id="52" name="Espace réservé du texte 51"/>
          <p:cNvSpPr>
            <a:spLocks noGrp="1"/>
          </p:cNvSpPr>
          <p:nvPr>
            <p:ph type="body" sz="quarter" idx="22"/>
          </p:nvPr>
        </p:nvSpPr>
        <p:spPr>
          <a:xfrm>
            <a:off x="3529584" y="1714501"/>
            <a:ext cx="1033463" cy="514778"/>
          </a:xfrm>
          <a:solidFill>
            <a:schemeClr val="accent2"/>
          </a:solidFill>
        </p:spPr>
        <p:txBody>
          <a:bodyPr rtlCol="0"/>
          <a:lstStyle/>
          <a:p>
            <a:pPr algn="ctr" rtl="0"/>
            <a:r>
              <a:rPr lang="fr-FR" b="1" noProof="1">
                <a:solidFill>
                  <a:schemeClr val="tx2"/>
                </a:solidFill>
              </a:rPr>
              <a:t>Webinaire de prise en main de la plateforme NetAcad</a:t>
            </a:r>
          </a:p>
          <a:p>
            <a:pPr algn="ctr" rtl="0"/>
            <a:r>
              <a:rPr lang="fr-FR" b="1" noProof="1">
                <a:solidFill>
                  <a:schemeClr val="tx2"/>
                </a:solidFill>
              </a:rPr>
              <a:t>10.00-11.00</a:t>
            </a:r>
          </a:p>
          <a:p>
            <a:pPr algn="ctr" rtl="0"/>
            <a:r>
              <a:rPr lang="fr-FR" b="1" noProof="1">
                <a:solidFill>
                  <a:schemeClr val="tx2"/>
                </a:solidFill>
              </a:rPr>
              <a:t>(PM.VM.PS.CD)</a:t>
            </a:r>
          </a:p>
        </p:txBody>
      </p:sp>
      <p:sp>
        <p:nvSpPr>
          <p:cNvPr id="58" name="Espace réservé du texte 57"/>
          <p:cNvSpPr>
            <a:spLocks noGrp="1"/>
          </p:cNvSpPr>
          <p:nvPr>
            <p:ph type="body" sz="quarter" idx="28"/>
          </p:nvPr>
        </p:nvSpPr>
        <p:spPr/>
        <p:txBody>
          <a:bodyPr rtlCol="0"/>
          <a:lstStyle/>
          <a:p>
            <a:pPr rtl="0"/>
            <a:endParaRPr lang="fr-FR" noProof="1"/>
          </a:p>
        </p:txBody>
      </p:sp>
      <p:sp>
        <p:nvSpPr>
          <p:cNvPr id="64" name="Espace réservé du texte 63"/>
          <p:cNvSpPr>
            <a:spLocks noGrp="1"/>
          </p:cNvSpPr>
          <p:nvPr>
            <p:ph type="body" sz="quarter" idx="34"/>
          </p:nvPr>
        </p:nvSpPr>
        <p:spPr/>
        <p:txBody>
          <a:bodyPr rtlCol="0"/>
          <a:lstStyle/>
          <a:p>
            <a:pPr rtl="0"/>
            <a:endParaRPr lang="fr-FR" noProof="1"/>
          </a:p>
        </p:txBody>
      </p:sp>
      <p:sp>
        <p:nvSpPr>
          <p:cNvPr id="70" name="Espace réservé du texte 69"/>
          <p:cNvSpPr>
            <a:spLocks noGrp="1"/>
          </p:cNvSpPr>
          <p:nvPr>
            <p:ph type="body" sz="quarter" idx="40"/>
          </p:nvPr>
        </p:nvSpPr>
        <p:spPr>
          <a:solidFill>
            <a:schemeClr val="bg1">
              <a:lumMod val="50000"/>
            </a:schemeClr>
          </a:solidFill>
        </p:spPr>
        <p:txBody>
          <a:bodyPr rtlCol="0"/>
          <a:lstStyle/>
          <a:p>
            <a:pPr rtl="0"/>
            <a:endParaRPr lang="fr-FR" noProof="1"/>
          </a:p>
        </p:txBody>
      </p:sp>
      <p:sp>
        <p:nvSpPr>
          <p:cNvPr id="42" name="Espace réservé du texte 41"/>
          <p:cNvSpPr>
            <a:spLocks noGrp="1"/>
          </p:cNvSpPr>
          <p:nvPr>
            <p:ph type="body" sz="quarter" idx="12"/>
          </p:nvPr>
        </p:nvSpPr>
        <p:spPr>
          <a:solidFill>
            <a:schemeClr val="bg1">
              <a:lumMod val="50000"/>
            </a:schemeClr>
          </a:solidFill>
        </p:spPr>
        <p:txBody>
          <a:bodyPr rtlCol="0"/>
          <a:lstStyle/>
          <a:p>
            <a:pPr rtl="0"/>
            <a:endParaRPr lang="fr-FR" noProof="1"/>
          </a:p>
        </p:txBody>
      </p:sp>
      <p:sp>
        <p:nvSpPr>
          <p:cNvPr id="48" name="Espace réservé du texte 47"/>
          <p:cNvSpPr>
            <a:spLocks noGrp="1"/>
          </p:cNvSpPr>
          <p:nvPr>
            <p:ph type="body" sz="quarter" idx="18"/>
          </p:nvPr>
        </p:nvSpPr>
        <p:spPr/>
        <p:txBody>
          <a:bodyPr rtlCol="0"/>
          <a:lstStyle/>
          <a:p>
            <a:pPr rtl="0"/>
            <a:endParaRPr lang="fr-FR" noProof="1"/>
          </a:p>
        </p:txBody>
      </p:sp>
      <p:sp>
        <p:nvSpPr>
          <p:cNvPr id="54" name="Espace réservé du texte 53"/>
          <p:cNvSpPr>
            <a:spLocks noGrp="1"/>
          </p:cNvSpPr>
          <p:nvPr>
            <p:ph type="body" sz="quarter" idx="24"/>
          </p:nvPr>
        </p:nvSpPr>
        <p:spPr/>
        <p:txBody>
          <a:bodyPr rtlCol="0"/>
          <a:lstStyle/>
          <a:p>
            <a:pPr rtl="0"/>
            <a:endParaRPr lang="fr-FR" noProof="1"/>
          </a:p>
        </p:txBody>
      </p:sp>
      <p:sp>
        <p:nvSpPr>
          <p:cNvPr id="60" name="Espace réservé du texte 59"/>
          <p:cNvSpPr>
            <a:spLocks noGrp="1"/>
          </p:cNvSpPr>
          <p:nvPr>
            <p:ph type="body" sz="quarter" idx="30"/>
          </p:nvPr>
        </p:nvSpPr>
        <p:spPr/>
        <p:txBody>
          <a:bodyPr rtlCol="0"/>
          <a:lstStyle/>
          <a:p>
            <a:pPr rtl="0"/>
            <a:endParaRPr lang="fr-FR" noProof="1"/>
          </a:p>
        </p:txBody>
      </p:sp>
      <p:sp>
        <p:nvSpPr>
          <p:cNvPr id="66" name="Espace réservé du texte 65"/>
          <p:cNvSpPr>
            <a:spLocks noGrp="1"/>
          </p:cNvSpPr>
          <p:nvPr>
            <p:ph type="body" sz="quarter" idx="36"/>
          </p:nvPr>
        </p:nvSpPr>
        <p:spPr/>
        <p:txBody>
          <a:bodyPr rtlCol="0"/>
          <a:lstStyle/>
          <a:p>
            <a:pPr rtl="0"/>
            <a:endParaRPr lang="fr-FR" noProof="1"/>
          </a:p>
        </p:txBody>
      </p:sp>
      <p:sp>
        <p:nvSpPr>
          <p:cNvPr id="72" name="Espace réservé du texte 71"/>
          <p:cNvSpPr>
            <a:spLocks noGrp="1"/>
          </p:cNvSpPr>
          <p:nvPr>
            <p:ph type="body" sz="quarter" idx="42"/>
          </p:nvPr>
        </p:nvSpPr>
        <p:spPr>
          <a:solidFill>
            <a:schemeClr val="bg1">
              <a:lumMod val="50000"/>
            </a:schemeClr>
          </a:solidFill>
        </p:spPr>
        <p:txBody>
          <a:bodyPr rtlCol="0"/>
          <a:lstStyle/>
          <a:p>
            <a:pPr rtl="0"/>
            <a:endParaRPr lang="fr-FR" noProof="1"/>
          </a:p>
        </p:txBody>
      </p:sp>
      <p:sp>
        <p:nvSpPr>
          <p:cNvPr id="43" name="Espace réservé du texte 42"/>
          <p:cNvSpPr>
            <a:spLocks noGrp="1"/>
          </p:cNvSpPr>
          <p:nvPr>
            <p:ph type="body" sz="quarter" idx="13"/>
          </p:nvPr>
        </p:nvSpPr>
        <p:spPr/>
        <p:txBody>
          <a:bodyPr rtlCol="0"/>
          <a:lstStyle/>
          <a:p>
            <a:pPr rtl="0"/>
            <a:endParaRPr lang="fr-FR" noProof="1"/>
          </a:p>
        </p:txBody>
      </p:sp>
      <p:sp>
        <p:nvSpPr>
          <p:cNvPr id="49" name="Espace réservé du texte 48"/>
          <p:cNvSpPr>
            <a:spLocks noGrp="1"/>
          </p:cNvSpPr>
          <p:nvPr>
            <p:ph type="body" sz="quarter" idx="19"/>
          </p:nvPr>
        </p:nvSpPr>
        <p:spPr>
          <a:solidFill>
            <a:schemeClr val="accent2"/>
          </a:solidFill>
        </p:spPr>
        <p:txBody>
          <a:bodyPr rtlCol="0"/>
          <a:lstStyle/>
          <a:p>
            <a:pPr algn="ctr" rtl="0"/>
            <a:endParaRPr lang="fr-FR" b="1" noProof="1">
              <a:solidFill>
                <a:schemeClr val="tx2"/>
              </a:solidFill>
            </a:endParaRPr>
          </a:p>
          <a:p>
            <a:pPr algn="ctr"/>
            <a:r>
              <a:rPr lang="fr-FR" b="1" noProof="1">
                <a:solidFill>
                  <a:schemeClr val="tx2"/>
                </a:solidFill>
              </a:rPr>
              <a:t>Webinaire CyberOps</a:t>
            </a:r>
          </a:p>
          <a:p>
            <a:pPr algn="ctr"/>
            <a:r>
              <a:rPr lang="fr-FR" b="1" noProof="1">
                <a:solidFill>
                  <a:schemeClr val="tx2"/>
                </a:solidFill>
              </a:rPr>
              <a:t>prise en main de l'environnement virtuel </a:t>
            </a:r>
          </a:p>
          <a:p>
            <a:pPr algn="ctr" rtl="0"/>
            <a:r>
              <a:rPr lang="fr-FR" b="1" noProof="1">
                <a:solidFill>
                  <a:srgbClr val="FF0000"/>
                </a:solidFill>
              </a:rPr>
              <a:t>09.00-10.00</a:t>
            </a:r>
          </a:p>
          <a:p>
            <a:pPr algn="ctr" rtl="0"/>
            <a:r>
              <a:rPr lang="fr-FR" b="1" noProof="1">
                <a:solidFill>
                  <a:schemeClr val="tx2"/>
                </a:solidFill>
              </a:rPr>
              <a:t>(PM.VM.PS.CD)</a:t>
            </a:r>
          </a:p>
        </p:txBody>
      </p:sp>
      <p:sp>
        <p:nvSpPr>
          <p:cNvPr id="55" name="Espace réservé du texte 54"/>
          <p:cNvSpPr>
            <a:spLocks noGrp="1"/>
          </p:cNvSpPr>
          <p:nvPr>
            <p:ph type="body" sz="quarter" idx="25"/>
          </p:nvPr>
        </p:nvSpPr>
        <p:spPr/>
        <p:txBody>
          <a:bodyPr rtlCol="0"/>
          <a:lstStyle/>
          <a:p>
            <a:pPr rtl="0"/>
            <a:endParaRPr lang="fr-FR" noProof="1"/>
          </a:p>
        </p:txBody>
      </p:sp>
      <p:sp>
        <p:nvSpPr>
          <p:cNvPr id="61" name="Espace réservé du texte 60"/>
          <p:cNvSpPr>
            <a:spLocks noGrp="1"/>
          </p:cNvSpPr>
          <p:nvPr>
            <p:ph type="body" sz="quarter" idx="31"/>
          </p:nvPr>
        </p:nvSpPr>
        <p:spPr/>
        <p:txBody>
          <a:bodyPr rtlCol="0"/>
          <a:lstStyle/>
          <a:p>
            <a:pPr rtl="0"/>
            <a:endParaRPr lang="fr-FR" noProof="1"/>
          </a:p>
        </p:txBody>
      </p:sp>
      <p:sp>
        <p:nvSpPr>
          <p:cNvPr id="67" name="Espace réservé du texte 66"/>
          <p:cNvSpPr>
            <a:spLocks noGrp="1"/>
          </p:cNvSpPr>
          <p:nvPr>
            <p:ph type="body" sz="quarter" idx="37"/>
          </p:nvPr>
        </p:nvSpPr>
        <p:spPr/>
        <p:txBody>
          <a:bodyPr rtlCol="0"/>
          <a:lstStyle/>
          <a:p>
            <a:pPr rtl="0"/>
            <a:endParaRPr lang="fr-FR" noProof="1"/>
          </a:p>
        </p:txBody>
      </p:sp>
      <p:sp>
        <p:nvSpPr>
          <p:cNvPr id="73" name="Espace réservé du texte 72"/>
          <p:cNvSpPr>
            <a:spLocks noGrp="1"/>
          </p:cNvSpPr>
          <p:nvPr>
            <p:ph type="body" sz="quarter" idx="43"/>
          </p:nvPr>
        </p:nvSpPr>
        <p:spPr>
          <a:solidFill>
            <a:schemeClr val="bg1">
              <a:lumMod val="50000"/>
            </a:schemeClr>
          </a:solidFill>
        </p:spPr>
        <p:txBody>
          <a:bodyPr rtlCol="0"/>
          <a:lstStyle/>
          <a:p>
            <a:pPr rtl="0"/>
            <a:endParaRPr lang="fr-FR" noProof="1"/>
          </a:p>
        </p:txBody>
      </p:sp>
      <p:sp>
        <p:nvSpPr>
          <p:cNvPr id="44" name="Espace réservé du texte 43"/>
          <p:cNvSpPr>
            <a:spLocks noGrp="1"/>
          </p:cNvSpPr>
          <p:nvPr>
            <p:ph type="body" sz="quarter" idx="14"/>
          </p:nvPr>
        </p:nvSpPr>
        <p:spPr/>
        <p:txBody>
          <a:bodyPr rtlCol="0"/>
          <a:lstStyle/>
          <a:p>
            <a:pPr rtl="0"/>
            <a:endParaRPr lang="fr-FR" noProof="1"/>
          </a:p>
        </p:txBody>
      </p:sp>
      <p:sp>
        <p:nvSpPr>
          <p:cNvPr id="50" name="Espace réservé du texte 49"/>
          <p:cNvSpPr>
            <a:spLocks noGrp="1"/>
          </p:cNvSpPr>
          <p:nvPr>
            <p:ph type="body" sz="quarter" idx="20"/>
          </p:nvPr>
        </p:nvSpPr>
        <p:spPr/>
        <p:txBody>
          <a:bodyPr rtlCol="0"/>
          <a:lstStyle/>
          <a:p>
            <a:pPr rtl="0"/>
            <a:endParaRPr lang="fr-FR" noProof="1"/>
          </a:p>
        </p:txBody>
      </p:sp>
      <p:sp>
        <p:nvSpPr>
          <p:cNvPr id="56" name="Espace réservé du texte 55"/>
          <p:cNvSpPr>
            <a:spLocks noGrp="1"/>
          </p:cNvSpPr>
          <p:nvPr>
            <p:ph type="body" sz="quarter" idx="26"/>
          </p:nvPr>
        </p:nvSpPr>
        <p:spPr/>
        <p:txBody>
          <a:bodyPr rtlCol="0"/>
          <a:lstStyle/>
          <a:p>
            <a:pPr rtl="0"/>
            <a:endParaRPr lang="fr-FR" noProof="1"/>
          </a:p>
        </p:txBody>
      </p:sp>
      <p:sp>
        <p:nvSpPr>
          <p:cNvPr id="62" name="Espace réservé du texte 61"/>
          <p:cNvSpPr>
            <a:spLocks noGrp="1"/>
          </p:cNvSpPr>
          <p:nvPr>
            <p:ph type="body" sz="quarter" idx="32"/>
          </p:nvPr>
        </p:nvSpPr>
        <p:spPr/>
        <p:txBody>
          <a:bodyPr rtlCol="0"/>
          <a:lstStyle/>
          <a:p>
            <a:pPr rtl="0"/>
            <a:endParaRPr lang="fr-FR" noProof="1"/>
          </a:p>
        </p:txBody>
      </p:sp>
      <p:sp>
        <p:nvSpPr>
          <p:cNvPr id="68" name="Espace réservé du texte 67"/>
          <p:cNvSpPr>
            <a:spLocks noGrp="1"/>
          </p:cNvSpPr>
          <p:nvPr>
            <p:ph type="body" sz="quarter" idx="38"/>
          </p:nvPr>
        </p:nvSpPr>
        <p:spPr>
          <a:solidFill>
            <a:schemeClr val="bg1">
              <a:lumMod val="50000"/>
            </a:schemeClr>
          </a:solidFill>
        </p:spPr>
        <p:txBody>
          <a:bodyPr vert="horz" lIns="68580" tIns="34290" rIns="68580" bIns="34290" rtlCol="0">
            <a:noAutofit/>
          </a:bodyPr>
          <a:lstStyle/>
          <a:p>
            <a:endParaRPr lang="fr-FR" noProof="1"/>
          </a:p>
        </p:txBody>
      </p:sp>
      <p:sp>
        <p:nvSpPr>
          <p:cNvPr id="74" name="Espace réservé du texte 73"/>
          <p:cNvSpPr>
            <a:spLocks noGrp="1"/>
          </p:cNvSpPr>
          <p:nvPr>
            <p:ph type="body" sz="quarter" idx="44"/>
          </p:nvPr>
        </p:nvSpPr>
        <p:spPr>
          <a:solidFill>
            <a:schemeClr val="bg1">
              <a:lumMod val="50000"/>
            </a:schemeClr>
          </a:solidFill>
        </p:spPr>
        <p:txBody>
          <a:bodyPr rtlCol="0"/>
          <a:lstStyle/>
          <a:p>
            <a:pPr rtl="0"/>
            <a:endParaRPr lang="fr-FR" noProof="1"/>
          </a:p>
        </p:txBody>
      </p:sp>
      <p:sp>
        <p:nvSpPr>
          <p:cNvPr id="45" name="Espace réservé du texte 44"/>
          <p:cNvSpPr>
            <a:spLocks noGrp="1"/>
          </p:cNvSpPr>
          <p:nvPr>
            <p:ph type="body" sz="quarter" idx="15"/>
          </p:nvPr>
        </p:nvSpPr>
        <p:spPr/>
        <p:txBody>
          <a:bodyPr rtlCol="0"/>
          <a:lstStyle/>
          <a:p>
            <a:pPr rtl="0"/>
            <a:endParaRPr lang="fr-FR" noProof="1"/>
          </a:p>
        </p:txBody>
      </p:sp>
      <p:sp>
        <p:nvSpPr>
          <p:cNvPr id="51" name="Espace réservé du texte 50"/>
          <p:cNvSpPr>
            <a:spLocks noGrp="1"/>
          </p:cNvSpPr>
          <p:nvPr>
            <p:ph type="body" sz="quarter" idx="21"/>
          </p:nvPr>
        </p:nvSpPr>
        <p:spPr/>
        <p:txBody>
          <a:bodyPr rtlCol="0"/>
          <a:lstStyle/>
          <a:p>
            <a:pPr rtl="0"/>
            <a:endParaRPr lang="fr-FR" noProof="1"/>
          </a:p>
        </p:txBody>
      </p:sp>
      <p:sp>
        <p:nvSpPr>
          <p:cNvPr id="57" name="Espace réservé du texte 56"/>
          <p:cNvSpPr>
            <a:spLocks noGrp="1"/>
          </p:cNvSpPr>
          <p:nvPr>
            <p:ph type="body" sz="quarter" idx="27"/>
          </p:nvPr>
        </p:nvSpPr>
        <p:spPr>
          <a:solidFill>
            <a:schemeClr val="accent2"/>
          </a:solidFill>
        </p:spPr>
        <p:txBody>
          <a:bodyPr rtlCol="0"/>
          <a:lstStyle/>
          <a:p>
            <a:pPr algn="ctr"/>
            <a:r>
              <a:rPr lang="fr-FR" b="1" noProof="1">
                <a:solidFill>
                  <a:schemeClr val="tx2"/>
                </a:solidFill>
              </a:rPr>
              <a:t>Webinaire d’accompagnement </a:t>
            </a:r>
          </a:p>
          <a:p>
            <a:pPr algn="ctr"/>
            <a:r>
              <a:rPr lang="fr-FR" b="1" noProof="1">
                <a:solidFill>
                  <a:schemeClr val="tx2"/>
                </a:solidFill>
              </a:rPr>
              <a:t>Questions / Réponses</a:t>
            </a:r>
          </a:p>
          <a:p>
            <a:pPr algn="ctr"/>
            <a:r>
              <a:rPr lang="fr-FR" b="1" noProof="1">
                <a:solidFill>
                  <a:schemeClr val="tx2"/>
                </a:solidFill>
              </a:rPr>
              <a:t>(PM.PS.CD)</a:t>
            </a:r>
          </a:p>
          <a:p>
            <a:pPr algn="ctr"/>
            <a:r>
              <a:rPr lang="fr-FR" b="1" noProof="1">
                <a:solidFill>
                  <a:srgbClr val="FF0000"/>
                </a:solidFill>
              </a:rPr>
              <a:t>11.00 – 12.00</a:t>
            </a:r>
          </a:p>
        </p:txBody>
      </p:sp>
      <p:sp>
        <p:nvSpPr>
          <p:cNvPr id="63" name="Espace réservé du texte 62"/>
          <p:cNvSpPr>
            <a:spLocks noGrp="1"/>
          </p:cNvSpPr>
          <p:nvPr>
            <p:ph type="body" sz="quarter" idx="33"/>
          </p:nvPr>
        </p:nvSpPr>
        <p:spPr/>
        <p:txBody>
          <a:bodyPr rtlCol="0"/>
          <a:lstStyle/>
          <a:p>
            <a:pPr rtl="0"/>
            <a:endParaRPr lang="fr-FR" noProof="1"/>
          </a:p>
        </p:txBody>
      </p:sp>
      <p:sp>
        <p:nvSpPr>
          <p:cNvPr id="69" name="Espace réservé du texte 68"/>
          <p:cNvSpPr>
            <a:spLocks noGrp="1"/>
          </p:cNvSpPr>
          <p:nvPr>
            <p:ph type="body" sz="quarter" idx="39"/>
          </p:nvPr>
        </p:nvSpPr>
        <p:spPr>
          <a:solidFill>
            <a:schemeClr val="bg1">
              <a:lumMod val="50000"/>
            </a:schemeClr>
          </a:solidFill>
        </p:spPr>
        <p:txBody>
          <a:bodyPr vert="horz" lIns="68580" tIns="34290" rIns="68580" bIns="34290" rtlCol="0">
            <a:noAutofit/>
          </a:bodyPr>
          <a:lstStyle/>
          <a:p>
            <a:endParaRPr lang="fr-FR" noProof="1"/>
          </a:p>
        </p:txBody>
      </p:sp>
      <p:sp>
        <p:nvSpPr>
          <p:cNvPr id="75" name="Espace réservé du texte 74"/>
          <p:cNvSpPr>
            <a:spLocks noGrp="1"/>
          </p:cNvSpPr>
          <p:nvPr>
            <p:ph type="body" sz="quarter" idx="45"/>
          </p:nvPr>
        </p:nvSpPr>
        <p:spPr>
          <a:solidFill>
            <a:schemeClr val="bg1">
              <a:lumMod val="50000"/>
            </a:schemeClr>
          </a:solidFill>
        </p:spPr>
        <p:txBody>
          <a:bodyPr rtlCol="0"/>
          <a:lstStyle/>
          <a:p>
            <a:pPr rtl="0"/>
            <a:endParaRPr lang="fr-FR" noProof="1"/>
          </a:p>
        </p:txBody>
      </p:sp>
      <p:sp>
        <p:nvSpPr>
          <p:cNvPr id="17" name="Flèche vers la droite 16">
            <a:extLst>
              <a:ext uri="{FF2B5EF4-FFF2-40B4-BE49-F238E27FC236}">
                <a16:creationId xmlns:a16="http://schemas.microsoft.com/office/drawing/2014/main" id="{5FCACF1E-1D23-3440-BB66-2D549C624B72}"/>
              </a:ext>
            </a:extLst>
          </p:cNvPr>
          <p:cNvSpPr/>
          <p:nvPr/>
        </p:nvSpPr>
        <p:spPr>
          <a:xfrm>
            <a:off x="1437894" y="3886200"/>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pic>
        <p:nvPicPr>
          <p:cNvPr id="76" name="Image 75">
            <a:extLst>
              <a:ext uri="{FF2B5EF4-FFF2-40B4-BE49-F238E27FC236}">
                <a16:creationId xmlns:a16="http://schemas.microsoft.com/office/drawing/2014/main" id="{668D266B-97A3-4D3D-B921-6D10C60FBBC0}"/>
              </a:ext>
            </a:extLst>
          </p:cNvPr>
          <p:cNvPicPr>
            <a:picLocks noChangeAspect="1"/>
          </p:cNvPicPr>
          <p:nvPr/>
        </p:nvPicPr>
        <p:blipFill>
          <a:blip r:embed="rId3"/>
          <a:stretch>
            <a:fillRect/>
          </a:stretch>
        </p:blipFill>
        <p:spPr>
          <a:xfrm>
            <a:off x="1766827" y="149198"/>
            <a:ext cx="1882306" cy="684107"/>
          </a:xfrm>
          <a:prstGeom prst="rect">
            <a:avLst/>
          </a:prstGeom>
        </p:spPr>
      </p:pic>
    </p:spTree>
    <p:extLst>
      <p:ext uri="{BB962C8B-B14F-4D97-AF65-F5344CB8AC3E}">
        <p14:creationId xmlns:p14="http://schemas.microsoft.com/office/powerpoint/2010/main" val="1998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texte 40"/>
          <p:cNvSpPr>
            <a:spLocks noGrp="1"/>
          </p:cNvSpPr>
          <p:nvPr>
            <p:ph type="body" sz="quarter" idx="11"/>
          </p:nvPr>
        </p:nvSpPr>
        <p:spPr/>
        <p:txBody>
          <a:bodyPr rtlCol="0"/>
          <a:lstStyle/>
          <a:p>
            <a:pPr rtl="0"/>
            <a:endParaRPr lang="fr-FR" noProof="1"/>
          </a:p>
        </p:txBody>
      </p:sp>
      <p:sp>
        <p:nvSpPr>
          <p:cNvPr id="47" name="Espace réservé du texte 46"/>
          <p:cNvSpPr>
            <a:spLocks noGrp="1"/>
          </p:cNvSpPr>
          <p:nvPr>
            <p:ph type="body" sz="quarter" idx="17"/>
          </p:nvPr>
        </p:nvSpPr>
        <p:spPr/>
        <p:txBody>
          <a:bodyPr rtlCol="0"/>
          <a:lstStyle/>
          <a:p>
            <a:pPr rtl="0"/>
            <a:endParaRPr lang="fr-FR" noProof="1"/>
          </a:p>
        </p:txBody>
      </p:sp>
      <p:sp>
        <p:nvSpPr>
          <p:cNvPr id="53" name="Espace réservé du texte 52"/>
          <p:cNvSpPr>
            <a:spLocks noGrp="1"/>
          </p:cNvSpPr>
          <p:nvPr>
            <p:ph type="body" sz="quarter" idx="23"/>
          </p:nvPr>
        </p:nvSpPr>
        <p:spPr/>
        <p:txBody>
          <a:bodyPr rtlCol="0"/>
          <a:lstStyle/>
          <a:p>
            <a:pPr rtl="0"/>
            <a:endParaRPr lang="fr-FR" noProof="1"/>
          </a:p>
        </p:txBody>
      </p:sp>
      <p:sp>
        <p:nvSpPr>
          <p:cNvPr id="59" name="Espace réservé du texte 58"/>
          <p:cNvSpPr>
            <a:spLocks noGrp="1"/>
          </p:cNvSpPr>
          <p:nvPr>
            <p:ph type="body" sz="quarter" idx="29"/>
          </p:nvPr>
        </p:nvSpPr>
        <p:spPr/>
        <p:txBody>
          <a:bodyPr rtlCol="0"/>
          <a:lstStyle/>
          <a:p>
            <a:pPr rtl="0"/>
            <a:endParaRPr lang="fr-FR" noProof="1"/>
          </a:p>
        </p:txBody>
      </p:sp>
      <p:sp>
        <p:nvSpPr>
          <p:cNvPr id="65" name="Espace réservé du texte 64"/>
          <p:cNvSpPr>
            <a:spLocks noGrp="1"/>
          </p:cNvSpPr>
          <p:nvPr>
            <p:ph type="body" sz="quarter" idx="35"/>
          </p:nvPr>
        </p:nvSpPr>
        <p:spPr>
          <a:solidFill>
            <a:schemeClr val="bg1">
              <a:lumMod val="50000"/>
            </a:schemeClr>
          </a:solidFill>
        </p:spPr>
        <p:txBody>
          <a:bodyPr rtlCol="0"/>
          <a:lstStyle/>
          <a:p>
            <a:pPr rtl="0"/>
            <a:endParaRPr lang="fr-FR" noProof="1"/>
          </a:p>
        </p:txBody>
      </p:sp>
      <p:sp>
        <p:nvSpPr>
          <p:cNvPr id="71" name="Espace réservé du texte 70"/>
          <p:cNvSpPr>
            <a:spLocks noGrp="1"/>
          </p:cNvSpPr>
          <p:nvPr>
            <p:ph type="body" sz="quarter" idx="41"/>
          </p:nvPr>
        </p:nvSpPr>
        <p:spPr>
          <a:solidFill>
            <a:schemeClr val="bg1">
              <a:lumMod val="50000"/>
            </a:schemeClr>
          </a:solidFill>
        </p:spPr>
        <p:txBody>
          <a:bodyPr rtlCol="0"/>
          <a:lstStyle/>
          <a:p>
            <a:pPr rtl="0"/>
            <a:endParaRPr lang="fr-FR" noProof="1"/>
          </a:p>
        </p:txBody>
      </p:sp>
      <p:sp>
        <p:nvSpPr>
          <p:cNvPr id="38" name="Espace réservé du texte 37"/>
          <p:cNvSpPr>
            <a:spLocks noGrp="1"/>
          </p:cNvSpPr>
          <p:nvPr>
            <p:ph type="body" sz="quarter" idx="10"/>
          </p:nvPr>
        </p:nvSpPr>
        <p:spPr/>
        <p:txBody>
          <a:bodyPr rtlCol="0"/>
          <a:lstStyle/>
          <a:p>
            <a:pPr rtl="0"/>
            <a:endParaRPr lang="fr-FR" noProof="1"/>
          </a:p>
        </p:txBody>
      </p:sp>
      <p:sp>
        <p:nvSpPr>
          <p:cNvPr id="46" name="Espace réservé du texte 45"/>
          <p:cNvSpPr>
            <a:spLocks noGrp="1"/>
          </p:cNvSpPr>
          <p:nvPr>
            <p:ph type="body" sz="quarter" idx="16"/>
          </p:nvPr>
        </p:nvSpPr>
        <p:spPr/>
        <p:txBody>
          <a:bodyPr rtlCol="0"/>
          <a:lstStyle/>
          <a:p>
            <a:pPr rtl="0"/>
            <a:endParaRPr lang="fr-FR" noProof="1"/>
          </a:p>
        </p:txBody>
      </p:sp>
      <p:sp>
        <p:nvSpPr>
          <p:cNvPr id="52" name="Espace réservé du texte 51"/>
          <p:cNvSpPr>
            <a:spLocks noGrp="1"/>
          </p:cNvSpPr>
          <p:nvPr>
            <p:ph type="body" sz="quarter" idx="22"/>
          </p:nvPr>
        </p:nvSpPr>
        <p:spPr>
          <a:solidFill>
            <a:schemeClr val="accent2"/>
          </a:solidFill>
        </p:spPr>
        <p:txBody>
          <a:bodyPr rtlCol="0"/>
          <a:lstStyle/>
          <a:p>
            <a:pPr algn="ctr"/>
            <a:r>
              <a:rPr lang="fr-FR" b="1" noProof="1">
                <a:solidFill>
                  <a:schemeClr val="tx2"/>
                </a:solidFill>
              </a:rPr>
              <a:t>Webinaire d’accompagnement </a:t>
            </a:r>
          </a:p>
          <a:p>
            <a:pPr algn="ctr"/>
            <a:r>
              <a:rPr lang="fr-FR" b="1" noProof="1">
                <a:solidFill>
                  <a:schemeClr val="tx2"/>
                </a:solidFill>
              </a:rPr>
              <a:t>Questions / Réponses</a:t>
            </a:r>
          </a:p>
          <a:p>
            <a:pPr algn="ctr" rtl="0"/>
            <a:r>
              <a:rPr lang="fr-FR" b="1" noProof="1">
                <a:solidFill>
                  <a:schemeClr val="tx2"/>
                </a:solidFill>
              </a:rPr>
              <a:t>(PM.PS.CD)</a:t>
            </a:r>
          </a:p>
          <a:p>
            <a:pPr algn="ctr" rtl="0"/>
            <a:r>
              <a:rPr lang="fr-FR" b="1" noProof="1">
                <a:solidFill>
                  <a:srgbClr val="FF0000"/>
                </a:solidFill>
              </a:rPr>
              <a:t>11.00 – 12.00</a:t>
            </a:r>
          </a:p>
        </p:txBody>
      </p:sp>
      <p:sp>
        <p:nvSpPr>
          <p:cNvPr id="58" name="Espace réservé du texte 57"/>
          <p:cNvSpPr>
            <a:spLocks noGrp="1"/>
          </p:cNvSpPr>
          <p:nvPr>
            <p:ph type="body" sz="quarter" idx="28"/>
          </p:nvPr>
        </p:nvSpPr>
        <p:spPr/>
        <p:txBody>
          <a:bodyPr rtlCol="0"/>
          <a:lstStyle/>
          <a:p>
            <a:pPr rtl="0"/>
            <a:endParaRPr lang="fr-FR" noProof="1"/>
          </a:p>
        </p:txBody>
      </p:sp>
      <p:sp>
        <p:nvSpPr>
          <p:cNvPr id="64" name="Espace réservé du texte 63"/>
          <p:cNvSpPr>
            <a:spLocks noGrp="1"/>
          </p:cNvSpPr>
          <p:nvPr>
            <p:ph type="body" sz="quarter" idx="34"/>
          </p:nvPr>
        </p:nvSpPr>
        <p:spPr>
          <a:solidFill>
            <a:schemeClr val="bg1">
              <a:lumMod val="50000"/>
            </a:schemeClr>
          </a:solidFill>
        </p:spPr>
        <p:txBody>
          <a:bodyPr rtlCol="0"/>
          <a:lstStyle/>
          <a:p>
            <a:pPr rtl="0"/>
            <a:endParaRPr lang="fr-FR" noProof="1"/>
          </a:p>
        </p:txBody>
      </p:sp>
      <p:sp>
        <p:nvSpPr>
          <p:cNvPr id="70" name="Espace réservé du texte 69"/>
          <p:cNvSpPr>
            <a:spLocks noGrp="1"/>
          </p:cNvSpPr>
          <p:nvPr>
            <p:ph type="body" sz="quarter" idx="40"/>
          </p:nvPr>
        </p:nvSpPr>
        <p:spPr>
          <a:solidFill>
            <a:schemeClr val="bg1">
              <a:lumMod val="50000"/>
            </a:schemeClr>
          </a:solidFill>
        </p:spPr>
        <p:txBody>
          <a:bodyPr rtlCol="0"/>
          <a:lstStyle/>
          <a:p>
            <a:pPr rtl="0"/>
            <a:endParaRPr lang="fr-FR" noProof="1"/>
          </a:p>
        </p:txBody>
      </p:sp>
      <p:sp>
        <p:nvSpPr>
          <p:cNvPr id="42" name="Espace réservé du texte 41"/>
          <p:cNvSpPr>
            <a:spLocks noGrp="1"/>
          </p:cNvSpPr>
          <p:nvPr>
            <p:ph type="body" sz="quarter" idx="12"/>
          </p:nvPr>
        </p:nvSpPr>
        <p:spPr/>
        <p:txBody>
          <a:bodyPr rtlCol="0"/>
          <a:lstStyle/>
          <a:p>
            <a:pPr rtl="0"/>
            <a:endParaRPr lang="fr-FR" noProof="1"/>
          </a:p>
        </p:txBody>
      </p:sp>
      <p:sp>
        <p:nvSpPr>
          <p:cNvPr id="48" name="Espace réservé du texte 47"/>
          <p:cNvSpPr>
            <a:spLocks noGrp="1"/>
          </p:cNvSpPr>
          <p:nvPr>
            <p:ph type="body" sz="quarter" idx="18"/>
          </p:nvPr>
        </p:nvSpPr>
        <p:spPr/>
        <p:txBody>
          <a:bodyPr rtlCol="0"/>
          <a:lstStyle/>
          <a:p>
            <a:pPr rtl="0"/>
            <a:endParaRPr lang="fr-FR" noProof="1"/>
          </a:p>
        </p:txBody>
      </p:sp>
      <p:sp>
        <p:nvSpPr>
          <p:cNvPr id="54" name="Espace réservé du texte 53"/>
          <p:cNvSpPr>
            <a:spLocks noGrp="1"/>
          </p:cNvSpPr>
          <p:nvPr>
            <p:ph type="body" sz="quarter" idx="24"/>
          </p:nvPr>
        </p:nvSpPr>
        <p:spPr/>
        <p:txBody>
          <a:bodyPr rtlCol="0"/>
          <a:lstStyle/>
          <a:p>
            <a:pPr rtl="0"/>
            <a:endParaRPr lang="fr-FR" noProof="1"/>
          </a:p>
        </p:txBody>
      </p:sp>
      <p:sp>
        <p:nvSpPr>
          <p:cNvPr id="60" name="Espace réservé du texte 59"/>
          <p:cNvSpPr>
            <a:spLocks noGrp="1"/>
          </p:cNvSpPr>
          <p:nvPr>
            <p:ph type="body" sz="quarter" idx="30"/>
          </p:nvPr>
        </p:nvSpPr>
        <p:spPr/>
        <p:txBody>
          <a:bodyPr rtlCol="0"/>
          <a:lstStyle/>
          <a:p>
            <a:pPr rtl="0"/>
            <a:endParaRPr lang="fr-FR" noProof="1"/>
          </a:p>
        </p:txBody>
      </p:sp>
      <p:sp>
        <p:nvSpPr>
          <p:cNvPr id="66" name="Espace réservé du texte 65"/>
          <p:cNvSpPr>
            <a:spLocks noGrp="1"/>
          </p:cNvSpPr>
          <p:nvPr>
            <p:ph type="body" sz="quarter" idx="36"/>
          </p:nvPr>
        </p:nvSpPr>
        <p:spPr/>
        <p:txBody>
          <a:bodyPr rtlCol="0"/>
          <a:lstStyle/>
          <a:p>
            <a:pPr rtl="0"/>
            <a:endParaRPr lang="fr-FR" noProof="1"/>
          </a:p>
        </p:txBody>
      </p:sp>
      <p:sp>
        <p:nvSpPr>
          <p:cNvPr id="72" name="Espace réservé du texte 71"/>
          <p:cNvSpPr>
            <a:spLocks noGrp="1"/>
          </p:cNvSpPr>
          <p:nvPr>
            <p:ph type="body" sz="quarter" idx="42"/>
          </p:nvPr>
        </p:nvSpPr>
        <p:spPr>
          <a:solidFill>
            <a:schemeClr val="bg1">
              <a:lumMod val="50000"/>
            </a:schemeClr>
          </a:solidFill>
        </p:spPr>
        <p:txBody>
          <a:bodyPr rtlCol="0"/>
          <a:lstStyle/>
          <a:p>
            <a:pPr rtl="0"/>
            <a:endParaRPr lang="fr-FR" noProof="1"/>
          </a:p>
        </p:txBody>
      </p:sp>
      <p:sp>
        <p:nvSpPr>
          <p:cNvPr id="43" name="Espace réservé du texte 42"/>
          <p:cNvSpPr>
            <a:spLocks noGrp="1"/>
          </p:cNvSpPr>
          <p:nvPr>
            <p:ph type="body" sz="quarter" idx="13"/>
          </p:nvPr>
        </p:nvSpPr>
        <p:spPr/>
        <p:txBody>
          <a:bodyPr rtlCol="0"/>
          <a:lstStyle/>
          <a:p>
            <a:pPr rtl="0"/>
            <a:endParaRPr lang="fr-FR" noProof="1"/>
          </a:p>
        </p:txBody>
      </p:sp>
      <p:sp>
        <p:nvSpPr>
          <p:cNvPr id="49" name="Espace réservé du texte 48"/>
          <p:cNvSpPr>
            <a:spLocks noGrp="1"/>
          </p:cNvSpPr>
          <p:nvPr>
            <p:ph type="body" sz="quarter" idx="19"/>
          </p:nvPr>
        </p:nvSpPr>
        <p:spPr>
          <a:solidFill>
            <a:schemeClr val="accent2"/>
          </a:solidFill>
        </p:spPr>
        <p:txBody>
          <a:bodyPr rtlCol="0"/>
          <a:lstStyle/>
          <a:p>
            <a:pPr algn="ctr"/>
            <a:r>
              <a:rPr lang="fr-FR" b="1" noProof="1">
                <a:solidFill>
                  <a:schemeClr val="tx2"/>
                </a:solidFill>
              </a:rPr>
              <a:t>Webinaire d’accompagnement </a:t>
            </a:r>
          </a:p>
          <a:p>
            <a:pPr algn="ctr"/>
            <a:r>
              <a:rPr lang="fr-FR" b="1" noProof="1">
                <a:solidFill>
                  <a:schemeClr val="tx2"/>
                </a:solidFill>
              </a:rPr>
              <a:t>Questions / Réponses</a:t>
            </a:r>
          </a:p>
          <a:p>
            <a:pPr algn="ctr"/>
            <a:r>
              <a:rPr lang="fr-FR" b="1" noProof="1">
                <a:solidFill>
                  <a:schemeClr val="tx2"/>
                </a:solidFill>
              </a:rPr>
              <a:t>(VM.PM.PS.CD)</a:t>
            </a:r>
          </a:p>
          <a:p>
            <a:pPr rtl="0"/>
            <a:endParaRPr lang="fr-FR" noProof="1"/>
          </a:p>
        </p:txBody>
      </p:sp>
      <p:sp>
        <p:nvSpPr>
          <p:cNvPr id="55" name="Espace réservé du texte 54"/>
          <p:cNvSpPr>
            <a:spLocks noGrp="1"/>
          </p:cNvSpPr>
          <p:nvPr>
            <p:ph type="body" sz="quarter" idx="25"/>
          </p:nvPr>
        </p:nvSpPr>
        <p:spPr/>
        <p:txBody>
          <a:bodyPr rtlCol="0"/>
          <a:lstStyle/>
          <a:p>
            <a:pPr rtl="0"/>
            <a:endParaRPr lang="fr-FR" noProof="1"/>
          </a:p>
        </p:txBody>
      </p:sp>
      <p:sp>
        <p:nvSpPr>
          <p:cNvPr id="61" name="Espace réservé du texte 60"/>
          <p:cNvSpPr>
            <a:spLocks noGrp="1"/>
          </p:cNvSpPr>
          <p:nvPr>
            <p:ph type="body" sz="quarter" idx="31"/>
          </p:nvPr>
        </p:nvSpPr>
        <p:spPr>
          <a:solidFill>
            <a:schemeClr val="bg1">
              <a:lumMod val="50000"/>
            </a:schemeClr>
          </a:solidFill>
        </p:spPr>
        <p:txBody>
          <a:bodyPr vert="horz" lIns="68580" tIns="34290" rIns="68580" bIns="34290" rtlCol="0">
            <a:noAutofit/>
          </a:bodyPr>
          <a:lstStyle/>
          <a:p>
            <a:endParaRPr lang="fr-FR" noProof="1"/>
          </a:p>
        </p:txBody>
      </p:sp>
      <p:sp>
        <p:nvSpPr>
          <p:cNvPr id="67" name="Espace réservé du texte 66"/>
          <p:cNvSpPr>
            <a:spLocks noGrp="1"/>
          </p:cNvSpPr>
          <p:nvPr>
            <p:ph type="body" sz="quarter" idx="37"/>
          </p:nvPr>
        </p:nvSpPr>
        <p:spPr/>
        <p:txBody>
          <a:bodyPr rtlCol="0"/>
          <a:lstStyle/>
          <a:p>
            <a:pPr rtl="0"/>
            <a:endParaRPr lang="fr-FR" noProof="1"/>
          </a:p>
        </p:txBody>
      </p:sp>
      <p:sp>
        <p:nvSpPr>
          <p:cNvPr id="73" name="Espace réservé du texte 72"/>
          <p:cNvSpPr>
            <a:spLocks noGrp="1"/>
          </p:cNvSpPr>
          <p:nvPr>
            <p:ph type="body" sz="quarter" idx="43"/>
          </p:nvPr>
        </p:nvSpPr>
        <p:spPr>
          <a:solidFill>
            <a:schemeClr val="bg1">
              <a:lumMod val="50000"/>
            </a:schemeClr>
          </a:solidFill>
        </p:spPr>
        <p:txBody>
          <a:bodyPr rtlCol="0"/>
          <a:lstStyle/>
          <a:p>
            <a:pPr rtl="0"/>
            <a:endParaRPr lang="fr-FR" noProof="1"/>
          </a:p>
        </p:txBody>
      </p:sp>
      <p:sp>
        <p:nvSpPr>
          <p:cNvPr id="44" name="Espace réservé du texte 43"/>
          <p:cNvSpPr>
            <a:spLocks noGrp="1"/>
          </p:cNvSpPr>
          <p:nvPr>
            <p:ph type="body" sz="quarter" idx="14"/>
          </p:nvPr>
        </p:nvSpPr>
        <p:spPr/>
        <p:txBody>
          <a:bodyPr rtlCol="0"/>
          <a:lstStyle/>
          <a:p>
            <a:pPr rtl="0"/>
            <a:endParaRPr lang="fr-FR" noProof="1"/>
          </a:p>
        </p:txBody>
      </p:sp>
      <p:sp>
        <p:nvSpPr>
          <p:cNvPr id="50" name="Espace réservé du texte 49"/>
          <p:cNvSpPr>
            <a:spLocks noGrp="1"/>
          </p:cNvSpPr>
          <p:nvPr>
            <p:ph type="body" sz="quarter" idx="20"/>
          </p:nvPr>
        </p:nvSpPr>
        <p:spPr/>
        <p:txBody>
          <a:bodyPr rtlCol="0"/>
          <a:lstStyle/>
          <a:p>
            <a:pPr rtl="0"/>
            <a:endParaRPr lang="fr-FR" noProof="1"/>
          </a:p>
        </p:txBody>
      </p:sp>
      <p:sp>
        <p:nvSpPr>
          <p:cNvPr id="56" name="Espace réservé du texte 55"/>
          <p:cNvSpPr>
            <a:spLocks noGrp="1"/>
          </p:cNvSpPr>
          <p:nvPr>
            <p:ph type="body" sz="quarter" idx="26"/>
          </p:nvPr>
        </p:nvSpPr>
        <p:spPr/>
        <p:txBody>
          <a:bodyPr rtlCol="0"/>
          <a:lstStyle/>
          <a:p>
            <a:pPr rtl="0"/>
            <a:endParaRPr lang="fr-FR" noProof="1"/>
          </a:p>
        </p:txBody>
      </p:sp>
      <p:sp>
        <p:nvSpPr>
          <p:cNvPr id="62" name="Espace réservé du texte 61"/>
          <p:cNvSpPr>
            <a:spLocks noGrp="1"/>
          </p:cNvSpPr>
          <p:nvPr>
            <p:ph type="body" sz="quarter" idx="32"/>
          </p:nvPr>
        </p:nvSpPr>
        <p:spPr/>
        <p:txBody>
          <a:bodyPr rtlCol="0"/>
          <a:lstStyle/>
          <a:p>
            <a:pPr rtl="0"/>
            <a:endParaRPr lang="fr-FR" noProof="1"/>
          </a:p>
        </p:txBody>
      </p:sp>
      <p:sp>
        <p:nvSpPr>
          <p:cNvPr id="68" name="Espace réservé du texte 67"/>
          <p:cNvSpPr>
            <a:spLocks noGrp="1"/>
          </p:cNvSpPr>
          <p:nvPr>
            <p:ph type="body" sz="quarter" idx="38"/>
          </p:nvPr>
        </p:nvSpPr>
        <p:spPr/>
        <p:txBody>
          <a:bodyPr rtlCol="0"/>
          <a:lstStyle/>
          <a:p>
            <a:pPr rtl="0"/>
            <a:endParaRPr lang="fr-FR" noProof="1"/>
          </a:p>
        </p:txBody>
      </p:sp>
      <p:sp>
        <p:nvSpPr>
          <p:cNvPr id="74" name="Espace réservé du texte 73"/>
          <p:cNvSpPr>
            <a:spLocks noGrp="1"/>
          </p:cNvSpPr>
          <p:nvPr>
            <p:ph type="body" sz="quarter" idx="44"/>
          </p:nvPr>
        </p:nvSpPr>
        <p:spPr>
          <a:solidFill>
            <a:schemeClr val="bg1">
              <a:lumMod val="50000"/>
            </a:schemeClr>
          </a:solidFill>
        </p:spPr>
        <p:txBody>
          <a:bodyPr rtlCol="0"/>
          <a:lstStyle/>
          <a:p>
            <a:pPr rtl="0"/>
            <a:endParaRPr lang="fr-FR" noProof="1"/>
          </a:p>
        </p:txBody>
      </p:sp>
      <p:sp>
        <p:nvSpPr>
          <p:cNvPr id="45" name="Espace réservé du texte 44"/>
          <p:cNvSpPr>
            <a:spLocks noGrp="1"/>
          </p:cNvSpPr>
          <p:nvPr>
            <p:ph type="body" sz="quarter" idx="15"/>
          </p:nvPr>
        </p:nvSpPr>
        <p:spPr>
          <a:solidFill>
            <a:schemeClr val="bg1">
              <a:lumMod val="50000"/>
            </a:schemeClr>
          </a:solidFill>
        </p:spPr>
        <p:txBody>
          <a:bodyPr vert="horz" lIns="68580" tIns="34290" rIns="68580" bIns="34290" rtlCol="0">
            <a:noAutofit/>
          </a:bodyPr>
          <a:lstStyle/>
          <a:p>
            <a:endParaRPr lang="fr-FR" noProof="1"/>
          </a:p>
        </p:txBody>
      </p:sp>
      <p:sp>
        <p:nvSpPr>
          <p:cNvPr id="51" name="Espace réservé du texte 50"/>
          <p:cNvSpPr>
            <a:spLocks noGrp="1"/>
          </p:cNvSpPr>
          <p:nvPr>
            <p:ph type="body" sz="quarter" idx="21"/>
          </p:nvPr>
        </p:nvSpPr>
        <p:spPr/>
        <p:txBody>
          <a:bodyPr rtlCol="0"/>
          <a:lstStyle/>
          <a:p>
            <a:pPr rtl="0"/>
            <a:endParaRPr lang="fr-FR" noProof="1"/>
          </a:p>
        </p:txBody>
      </p:sp>
      <p:sp>
        <p:nvSpPr>
          <p:cNvPr id="57" name="Espace réservé du texte 56"/>
          <p:cNvSpPr>
            <a:spLocks noGrp="1"/>
          </p:cNvSpPr>
          <p:nvPr>
            <p:ph type="body" sz="quarter" idx="27"/>
          </p:nvPr>
        </p:nvSpPr>
        <p:spPr/>
        <p:txBody>
          <a:bodyPr rtlCol="0"/>
          <a:lstStyle/>
          <a:p>
            <a:pPr rtl="0"/>
            <a:endParaRPr lang="fr-FR" noProof="1"/>
          </a:p>
        </p:txBody>
      </p:sp>
      <p:sp>
        <p:nvSpPr>
          <p:cNvPr id="63" name="Espace réservé du texte 62"/>
          <p:cNvSpPr>
            <a:spLocks noGrp="1"/>
          </p:cNvSpPr>
          <p:nvPr>
            <p:ph type="body" sz="quarter" idx="33"/>
          </p:nvPr>
        </p:nvSpPr>
        <p:spPr>
          <a:solidFill>
            <a:schemeClr val="accent2"/>
          </a:solidFill>
        </p:spPr>
        <p:txBody>
          <a:bodyPr vert="horz" lIns="68580" tIns="34290" rIns="68580" bIns="34290" rtlCol="0">
            <a:noAutofit/>
          </a:bodyPr>
          <a:lstStyle/>
          <a:p>
            <a:pPr algn="ctr"/>
            <a:r>
              <a:rPr lang="fr-FR" b="1" noProof="1">
                <a:solidFill>
                  <a:schemeClr val="tx2"/>
                </a:solidFill>
              </a:rPr>
              <a:t>Webinaire d’accompagnement </a:t>
            </a:r>
          </a:p>
          <a:p>
            <a:pPr algn="ctr"/>
            <a:r>
              <a:rPr lang="fr-FR" b="1" noProof="1">
                <a:solidFill>
                  <a:schemeClr val="tx2"/>
                </a:solidFill>
              </a:rPr>
              <a:t>Questions / Réponses</a:t>
            </a:r>
          </a:p>
          <a:p>
            <a:pPr algn="ctr"/>
            <a:r>
              <a:rPr lang="fr-FR" b="1" noProof="1">
                <a:solidFill>
                  <a:schemeClr val="tx2"/>
                </a:solidFill>
              </a:rPr>
              <a:t>(PM.PS.CD)</a:t>
            </a:r>
          </a:p>
          <a:p>
            <a:pPr algn="ctr"/>
            <a:endParaRPr lang="fr-FR" b="1" noProof="1">
              <a:solidFill>
                <a:schemeClr val="tx2"/>
              </a:solidFill>
            </a:endParaRPr>
          </a:p>
        </p:txBody>
      </p:sp>
      <p:sp>
        <p:nvSpPr>
          <p:cNvPr id="69" name="Espace réservé du texte 68"/>
          <p:cNvSpPr>
            <a:spLocks noGrp="1"/>
          </p:cNvSpPr>
          <p:nvPr>
            <p:ph type="body" sz="quarter" idx="39"/>
          </p:nvPr>
        </p:nvSpPr>
        <p:spPr/>
        <p:txBody>
          <a:bodyPr rtlCol="0"/>
          <a:lstStyle/>
          <a:p>
            <a:pPr rtl="0"/>
            <a:endParaRPr lang="fr-FR" noProof="1"/>
          </a:p>
        </p:txBody>
      </p:sp>
      <p:sp>
        <p:nvSpPr>
          <p:cNvPr id="75" name="Espace réservé du texte 74"/>
          <p:cNvSpPr>
            <a:spLocks noGrp="1"/>
          </p:cNvSpPr>
          <p:nvPr>
            <p:ph type="body" sz="quarter" idx="45"/>
          </p:nvPr>
        </p:nvSpPr>
        <p:spPr>
          <a:solidFill>
            <a:schemeClr val="bg1">
              <a:lumMod val="50000"/>
            </a:schemeClr>
          </a:solidFill>
        </p:spPr>
        <p:txBody>
          <a:bodyPr rtlCol="0"/>
          <a:lstStyle/>
          <a:p>
            <a:pPr rtl="0"/>
            <a:endParaRPr lang="fr-FR" noProof="1"/>
          </a:p>
        </p:txBody>
      </p:sp>
      <p:sp>
        <p:nvSpPr>
          <p:cNvPr id="40" name="Flèche vers la droite 39">
            <a:extLst>
              <a:ext uri="{FF2B5EF4-FFF2-40B4-BE49-F238E27FC236}">
                <a16:creationId xmlns:a16="http://schemas.microsoft.com/office/drawing/2014/main" id="{39870ABC-1E09-7A4B-925F-18FFAB5D3CAE}"/>
              </a:ext>
            </a:extLst>
          </p:cNvPr>
          <p:cNvSpPr/>
          <p:nvPr/>
        </p:nvSpPr>
        <p:spPr>
          <a:xfrm>
            <a:off x="1447187" y="2514814"/>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sp>
        <p:nvSpPr>
          <p:cNvPr id="76" name="Flèche vers la droite 75">
            <a:extLst>
              <a:ext uri="{FF2B5EF4-FFF2-40B4-BE49-F238E27FC236}">
                <a16:creationId xmlns:a16="http://schemas.microsoft.com/office/drawing/2014/main" id="{2625760E-DA87-8A43-8020-953CFFF8966A}"/>
              </a:ext>
            </a:extLst>
          </p:cNvPr>
          <p:cNvSpPr/>
          <p:nvPr/>
        </p:nvSpPr>
        <p:spPr>
          <a:xfrm>
            <a:off x="1437894" y="3886200"/>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sp>
        <p:nvSpPr>
          <p:cNvPr id="77" name="Flèche vers la droite 76">
            <a:extLst>
              <a:ext uri="{FF2B5EF4-FFF2-40B4-BE49-F238E27FC236}">
                <a16:creationId xmlns:a16="http://schemas.microsoft.com/office/drawing/2014/main" id="{B7B383C6-146E-3A45-9384-02238AC29BE2}"/>
              </a:ext>
            </a:extLst>
          </p:cNvPr>
          <p:cNvSpPr/>
          <p:nvPr/>
        </p:nvSpPr>
        <p:spPr>
          <a:xfrm>
            <a:off x="1447187" y="1140122"/>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pic>
        <p:nvPicPr>
          <p:cNvPr id="78" name="Image 77">
            <a:extLst>
              <a:ext uri="{FF2B5EF4-FFF2-40B4-BE49-F238E27FC236}">
                <a16:creationId xmlns:a16="http://schemas.microsoft.com/office/drawing/2014/main" id="{1A6DAA5E-3F28-42B0-A13F-8DEBF9031BAC}"/>
              </a:ext>
            </a:extLst>
          </p:cNvPr>
          <p:cNvPicPr>
            <a:picLocks noChangeAspect="1"/>
          </p:cNvPicPr>
          <p:nvPr/>
        </p:nvPicPr>
        <p:blipFill>
          <a:blip r:embed="rId3"/>
          <a:stretch>
            <a:fillRect/>
          </a:stretch>
        </p:blipFill>
        <p:spPr>
          <a:xfrm>
            <a:off x="1766827" y="149198"/>
            <a:ext cx="1882306" cy="684107"/>
          </a:xfrm>
          <a:prstGeom prst="rect">
            <a:avLst/>
          </a:prstGeom>
        </p:spPr>
      </p:pic>
    </p:spTree>
    <p:extLst>
      <p:ext uri="{BB962C8B-B14F-4D97-AF65-F5344CB8AC3E}">
        <p14:creationId xmlns:p14="http://schemas.microsoft.com/office/powerpoint/2010/main" val="382542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a:xfrm>
            <a:off x="401924" y="2394298"/>
            <a:ext cx="8340152" cy="644730"/>
          </a:xfrm>
        </p:spPr>
        <p:txBody>
          <a:bodyPr/>
          <a:lstStyle/>
          <a:p>
            <a:r>
              <a:rPr lang="en-US" sz="2800" b="1" kern="0" dirty="0"/>
              <a:t>Introduction </a:t>
            </a:r>
            <a:r>
              <a:rPr lang="en-US" sz="2800" b="1" kern="0" dirty="0" err="1"/>
              <a:t>réseau</a:t>
            </a:r>
            <a:r>
              <a:rPr lang="en-US" sz="2800" b="1" kern="0" dirty="0"/>
              <a:t> CERTA</a:t>
            </a:r>
            <a:br>
              <a:rPr lang="en-US" sz="2800" b="1" kern="0" dirty="0"/>
            </a:br>
            <a:r>
              <a:rPr lang="en-US" sz="2800" b="1" kern="0" dirty="0" err="1"/>
              <a:t>Dispositif</a:t>
            </a:r>
            <a:r>
              <a:rPr lang="en-US" sz="2800" b="1" kern="0" dirty="0"/>
              <a:t> de formation Cisco </a:t>
            </a:r>
            <a:r>
              <a:rPr lang="en-US" sz="2800" b="1" kern="0" dirty="0" err="1"/>
              <a:t>Cybersécurité</a:t>
            </a:r>
            <a:endParaRPr lang="fr-FR" sz="2800" dirty="0"/>
          </a:p>
        </p:txBody>
      </p:sp>
      <p:pic>
        <p:nvPicPr>
          <p:cNvPr id="7" name="Image 6">
            <a:extLst>
              <a:ext uri="{FF2B5EF4-FFF2-40B4-BE49-F238E27FC236}">
                <a16:creationId xmlns:a16="http://schemas.microsoft.com/office/drawing/2014/main" id="{5982B079-BC9D-44E2-A3E6-292A789F5160}"/>
              </a:ext>
            </a:extLst>
          </p:cNvPr>
          <p:cNvPicPr>
            <a:picLocks noChangeAspect="1"/>
          </p:cNvPicPr>
          <p:nvPr/>
        </p:nvPicPr>
        <p:blipFill>
          <a:blip r:embed="rId2"/>
          <a:stretch>
            <a:fillRect/>
          </a:stretch>
        </p:blipFill>
        <p:spPr>
          <a:xfrm>
            <a:off x="6233199" y="395712"/>
            <a:ext cx="1877131" cy="658642"/>
          </a:xfrm>
          <a:prstGeom prst="rect">
            <a:avLst/>
          </a:prstGeom>
        </p:spPr>
      </p:pic>
      <p:sp>
        <p:nvSpPr>
          <p:cNvPr id="17" name="Espace réservé du texte 2">
            <a:extLst>
              <a:ext uri="{FF2B5EF4-FFF2-40B4-BE49-F238E27FC236}">
                <a16:creationId xmlns:a16="http://schemas.microsoft.com/office/drawing/2014/main" id="{24C20B06-2132-4DCB-84D1-FF4610F09DA0}"/>
              </a:ext>
            </a:extLst>
          </p:cNvPr>
          <p:cNvSpPr>
            <a:spLocks noGrp="1"/>
          </p:cNvSpPr>
          <p:nvPr>
            <p:ph type="body" sz="quarter" idx="11"/>
          </p:nvPr>
        </p:nvSpPr>
        <p:spPr>
          <a:xfrm>
            <a:off x="469497" y="4009377"/>
            <a:ext cx="5126698" cy="288131"/>
          </a:xfrm>
        </p:spPr>
        <p:txBody>
          <a:bodyPr lIns="91420" tIns="45710" rIns="91420" bIns="45710" anchor="t"/>
          <a:lstStyle/>
          <a:p>
            <a:r>
              <a:rPr lang="fr-FR" dirty="0">
                <a:latin typeface="Arial"/>
                <a:cs typeface="Arial"/>
              </a:rPr>
              <a:t>Responsable pédagogique du réseau CERTA</a:t>
            </a:r>
          </a:p>
        </p:txBody>
      </p:sp>
      <p:sp>
        <p:nvSpPr>
          <p:cNvPr id="18" name="Espace réservé du texte 3">
            <a:extLst>
              <a:ext uri="{FF2B5EF4-FFF2-40B4-BE49-F238E27FC236}">
                <a16:creationId xmlns:a16="http://schemas.microsoft.com/office/drawing/2014/main" id="{787F2AD9-3C5E-4D99-8E3F-4FCE462F76ED}"/>
              </a:ext>
            </a:extLst>
          </p:cNvPr>
          <p:cNvSpPr>
            <a:spLocks noGrp="1"/>
          </p:cNvSpPr>
          <p:nvPr>
            <p:ph type="body" sz="quarter" idx="12"/>
          </p:nvPr>
        </p:nvSpPr>
        <p:spPr>
          <a:xfrm>
            <a:off x="469497" y="4309008"/>
            <a:ext cx="5126698" cy="288131"/>
          </a:xfrm>
        </p:spPr>
        <p:txBody>
          <a:bodyPr/>
          <a:lstStyle/>
          <a:p>
            <a:r>
              <a:rPr lang="fr-FR" dirty="0"/>
              <a:t>8 Avril 2020</a:t>
            </a:r>
          </a:p>
        </p:txBody>
      </p:sp>
      <p:sp>
        <p:nvSpPr>
          <p:cNvPr id="10" name="Sous-titre 1">
            <a:extLst>
              <a:ext uri="{FF2B5EF4-FFF2-40B4-BE49-F238E27FC236}">
                <a16:creationId xmlns:a16="http://schemas.microsoft.com/office/drawing/2014/main" id="{B1B0D818-718A-41AF-9226-D4A035A6ACCB}"/>
              </a:ext>
            </a:extLst>
          </p:cNvPr>
          <p:cNvSpPr>
            <a:spLocks noGrp="1"/>
          </p:cNvSpPr>
          <p:nvPr>
            <p:ph type="subTitle" idx="1"/>
          </p:nvPr>
        </p:nvSpPr>
        <p:spPr>
          <a:xfrm>
            <a:off x="469497" y="3769380"/>
            <a:ext cx="7438370" cy="288131"/>
          </a:xfrm>
        </p:spPr>
        <p:txBody>
          <a:bodyPr/>
          <a:lstStyle/>
          <a:p>
            <a:r>
              <a:rPr lang="fr-FR" sz="1800" dirty="0"/>
              <a:t>Valérie Martinez  - Enseignante BTSSIO SISR, Instructeur ITC CERTA</a:t>
            </a:r>
            <a:br>
              <a:rPr lang="fr-FR" sz="1800" dirty="0"/>
            </a:br>
            <a:r>
              <a:rPr lang="fr-FR" sz="1800" dirty="0" err="1"/>
              <a:t>Eric</a:t>
            </a:r>
            <a:r>
              <a:rPr lang="fr-FR" sz="1800" dirty="0"/>
              <a:t> </a:t>
            </a:r>
            <a:r>
              <a:rPr lang="fr-FR" sz="1800" dirty="0" err="1"/>
              <a:t>Deschaintre</a:t>
            </a:r>
            <a:r>
              <a:rPr lang="fr-FR" sz="1800" dirty="0"/>
              <a:t> - IA-IPR </a:t>
            </a:r>
            <a:r>
              <a:rPr lang="fr-FR" sz="1800" i="1" dirty="0"/>
              <a:t>Economie-Gestion</a:t>
            </a:r>
            <a:r>
              <a:rPr lang="fr-FR" sz="1800" dirty="0"/>
              <a:t>, académie de Strasbourg</a:t>
            </a:r>
          </a:p>
        </p:txBody>
      </p:sp>
    </p:spTree>
    <p:extLst>
      <p:ext uri="{BB962C8B-B14F-4D97-AF65-F5344CB8AC3E}">
        <p14:creationId xmlns:p14="http://schemas.microsoft.com/office/powerpoint/2010/main" val="266539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Dispositif de formations </a:t>
            </a:r>
            <a:r>
              <a:rPr lang="fr-FR" dirty="0" err="1"/>
              <a:t>Certa</a:t>
            </a:r>
            <a:r>
              <a:rPr lang="fr-FR" dirty="0"/>
              <a:t> - Cisco Cybersécurité</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Dans le cadre de la rénovation du BTS SIO de 2019, les besoins en formation des enseignants et des étudiants sur la </a:t>
            </a:r>
            <a:r>
              <a:rPr lang="fr-FR" sz="1800" b="1" dirty="0"/>
              <a:t>thématique de la cybersécurité </a:t>
            </a:r>
            <a:r>
              <a:rPr lang="fr-FR" sz="1800" dirty="0"/>
              <a:t>sont importants. </a:t>
            </a:r>
          </a:p>
          <a:p>
            <a:pPr marL="342900" lvl="1" indent="0" algn="just">
              <a:buNone/>
            </a:pPr>
            <a:r>
              <a:rPr lang="fr-FR" sz="1800" dirty="0"/>
              <a:t>Les cours </a:t>
            </a:r>
            <a:r>
              <a:rPr lang="fr-FR" sz="1800" dirty="0">
                <a:hlinkClick r:id="rId2"/>
              </a:rPr>
              <a:t>Introduction to </a:t>
            </a:r>
            <a:r>
              <a:rPr lang="fr-FR" sz="1800" dirty="0" err="1">
                <a:hlinkClick r:id="rId2"/>
              </a:rPr>
              <a:t>Cybersecurity</a:t>
            </a:r>
            <a:r>
              <a:rPr lang="fr-FR" sz="1800" dirty="0"/>
              <a:t>, </a:t>
            </a:r>
            <a:r>
              <a:rPr lang="fr-FR" sz="1800" dirty="0" err="1">
                <a:hlinkClick r:id="rId3"/>
              </a:rPr>
              <a:t>Cybersecurity</a:t>
            </a:r>
            <a:r>
              <a:rPr lang="fr-FR" sz="1800" dirty="0">
                <a:hlinkClick r:id="rId3"/>
              </a:rPr>
              <a:t> Essentials</a:t>
            </a:r>
            <a:r>
              <a:rPr lang="fr-FR" sz="1800" dirty="0"/>
              <a:t> et  </a:t>
            </a:r>
            <a:r>
              <a:rPr lang="fr-FR" sz="1800" dirty="0" err="1">
                <a:hlinkClick r:id="rId4"/>
              </a:rPr>
              <a:t>Cybersecurity</a:t>
            </a:r>
            <a:r>
              <a:rPr lang="fr-FR" sz="1800" dirty="0">
                <a:hlinkClick r:id="rId4"/>
              </a:rPr>
              <a:t> Operations</a:t>
            </a:r>
            <a:r>
              <a:rPr lang="fr-FR" sz="1800" dirty="0"/>
              <a:t> (</a:t>
            </a:r>
            <a:r>
              <a:rPr lang="fr-FR" sz="1800" dirty="0" err="1"/>
              <a:t>CyberOPS</a:t>
            </a:r>
            <a:r>
              <a:rPr lang="fr-FR" sz="1800" dirty="0"/>
              <a:t>)  répondent en partie à ces nouveaux besoins. Ils sont disponibles sur la plateforme de formation en ligne </a:t>
            </a:r>
            <a:r>
              <a:rPr lang="fr-FR" sz="1800" b="1" dirty="0"/>
              <a:t>Cisco Networking </a:t>
            </a:r>
            <a:r>
              <a:rPr lang="fr-FR" sz="1800" b="1" dirty="0" err="1"/>
              <a:t>Academy</a:t>
            </a:r>
            <a:r>
              <a:rPr lang="fr-FR" sz="1800" b="1" dirty="0"/>
              <a:t> </a:t>
            </a:r>
            <a:r>
              <a:rPr lang="fr-FR" sz="1800" dirty="0"/>
              <a:t>(</a:t>
            </a:r>
            <a:r>
              <a:rPr lang="fr-FR" sz="1800" dirty="0" err="1">
                <a:hlinkClick r:id="rId5"/>
              </a:rPr>
              <a:t>NetAcad</a:t>
            </a:r>
            <a:r>
              <a:rPr lang="fr-FR" sz="1800" dirty="0"/>
              <a:t>).</a:t>
            </a:r>
          </a:p>
          <a:p>
            <a:pPr marL="342900" lvl="1" indent="0" algn="just">
              <a:buNone/>
            </a:pPr>
            <a:r>
              <a:rPr lang="fr-FR" sz="1800" dirty="0"/>
              <a:t>Ils permettent d'avoir une </a:t>
            </a:r>
            <a:r>
              <a:rPr lang="fr-FR" sz="1800" b="1" dirty="0"/>
              <a:t>bonne approche du vocabulaire</a:t>
            </a:r>
            <a:r>
              <a:rPr lang="fr-FR" sz="1800" dirty="0"/>
              <a:t>, </a:t>
            </a:r>
            <a:r>
              <a:rPr lang="fr-FR" sz="1800" b="1" dirty="0"/>
              <a:t>des menaces </a:t>
            </a:r>
            <a:r>
              <a:rPr lang="fr-FR" sz="1800" dirty="0"/>
              <a:t>et </a:t>
            </a:r>
            <a:r>
              <a:rPr lang="fr-FR" sz="1800" b="1" dirty="0"/>
              <a:t>des enjeux </a:t>
            </a:r>
            <a:r>
              <a:rPr lang="fr-FR" sz="1800" dirty="0"/>
              <a:t>liés à la </a:t>
            </a:r>
            <a:r>
              <a:rPr lang="fr-FR" sz="1800" b="1" dirty="0"/>
              <a:t>cybersécurité</a:t>
            </a:r>
            <a:r>
              <a:rPr lang="fr-FR" sz="1800" dirty="0"/>
              <a:t>. </a:t>
            </a:r>
          </a:p>
          <a:p>
            <a:pPr marL="342900" lvl="1" indent="0" algn="just">
              <a:buNone/>
            </a:pPr>
            <a:r>
              <a:rPr lang="fr-FR" sz="1800" dirty="0" err="1"/>
              <a:t>CyberOPS</a:t>
            </a:r>
            <a:r>
              <a:rPr lang="fr-FR" sz="1800" dirty="0"/>
              <a:t> permet de réaliser des tâches proches de celles des analystes en cybersécurité au sein de centres opérationnels de sécurité (SOC), en participant à la détection des menaces de cybersécurité et en mettant en place des réponses à ces menaces.</a:t>
            </a:r>
          </a:p>
        </p:txBody>
      </p:sp>
    </p:spTree>
    <p:extLst>
      <p:ext uri="{BB962C8B-B14F-4D97-AF65-F5344CB8AC3E}">
        <p14:creationId xmlns:p14="http://schemas.microsoft.com/office/powerpoint/2010/main" val="121037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Données sur les formations </a:t>
            </a:r>
            <a:r>
              <a:rPr lang="fr-FR" dirty="0" err="1"/>
              <a:t>Certa</a:t>
            </a:r>
            <a:r>
              <a:rPr lang="fr-FR" dirty="0"/>
              <a:t> - Cisco Cybersécurité</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8232922" cy="145349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buNone/>
            </a:pPr>
            <a:r>
              <a:rPr lang="fr-FR" sz="2200" dirty="0"/>
              <a:t>Les formations Introduction to </a:t>
            </a:r>
            <a:r>
              <a:rPr lang="fr-FR" sz="2200" dirty="0" err="1"/>
              <a:t>Cybersecurity</a:t>
            </a:r>
            <a:r>
              <a:rPr lang="fr-FR" sz="2200" dirty="0"/>
              <a:t>, </a:t>
            </a:r>
            <a:r>
              <a:rPr lang="fr-FR" sz="2200" dirty="0" err="1"/>
              <a:t>Cybersecurity</a:t>
            </a:r>
            <a:r>
              <a:rPr lang="fr-FR" sz="2200" dirty="0"/>
              <a:t> Essentials et </a:t>
            </a:r>
            <a:r>
              <a:rPr lang="fr-FR" sz="2200" dirty="0" err="1"/>
              <a:t>Cybersecurity</a:t>
            </a:r>
            <a:r>
              <a:rPr lang="fr-FR" sz="2200" dirty="0"/>
              <a:t> Operations se déroulent sur la </a:t>
            </a:r>
            <a:r>
              <a:rPr lang="fr-FR" sz="2200" dirty="0" err="1"/>
              <a:t>pé́riode</a:t>
            </a:r>
            <a:r>
              <a:rPr lang="fr-FR" sz="2200" dirty="0"/>
              <a:t> </a:t>
            </a:r>
            <a:r>
              <a:rPr lang="fr-FR" sz="2200" b="1" dirty="0"/>
              <a:t>février-décembre 2020</a:t>
            </a:r>
            <a:r>
              <a:rPr lang="fr-FR" sz="2200" dirty="0"/>
              <a:t>, elles s’effectuent en autonomie et à distance avec un dispositif d’accompagnement lors des webinaires animés </a:t>
            </a:r>
            <a:br>
              <a:rPr lang="fr-FR" sz="2200" dirty="0"/>
            </a:br>
            <a:r>
              <a:rPr lang="fr-FR" sz="2200" dirty="0"/>
              <a:t>par Cisco </a:t>
            </a:r>
            <a:r>
              <a:rPr lang="fr-FR" sz="2200" dirty="0" err="1"/>
              <a:t>NetAcad</a:t>
            </a:r>
            <a:r>
              <a:rPr lang="fr-FR" sz="2200" dirty="0"/>
              <a:t> et le réseau </a:t>
            </a:r>
            <a:r>
              <a:rPr lang="fr-FR" sz="2200" dirty="0" err="1"/>
              <a:t>Certa</a:t>
            </a:r>
            <a:r>
              <a:rPr lang="fr-FR" sz="2200" dirty="0"/>
              <a:t>.</a:t>
            </a:r>
          </a:p>
          <a:p>
            <a:pPr marL="0" indent="-114300">
              <a:buNone/>
            </a:pPr>
            <a:endParaRPr lang="fr-FR" sz="2200" dirty="0"/>
          </a:p>
        </p:txBody>
      </p:sp>
      <p:pic>
        <p:nvPicPr>
          <p:cNvPr id="4" name="Image 3">
            <a:extLst>
              <a:ext uri="{FF2B5EF4-FFF2-40B4-BE49-F238E27FC236}">
                <a16:creationId xmlns:a16="http://schemas.microsoft.com/office/drawing/2014/main" id="{A8CBD7BF-985D-4940-AE6C-69966041142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651"/>
          <a:stretch/>
        </p:blipFill>
        <p:spPr>
          <a:xfrm>
            <a:off x="5118655" y="2552195"/>
            <a:ext cx="2147463" cy="2511803"/>
          </a:xfrm>
          <a:prstGeom prst="rect">
            <a:avLst/>
          </a:prstGeom>
        </p:spPr>
      </p:pic>
      <p:pic>
        <p:nvPicPr>
          <p:cNvPr id="5" name="Image 4">
            <a:extLst>
              <a:ext uri="{FF2B5EF4-FFF2-40B4-BE49-F238E27FC236}">
                <a16:creationId xmlns:a16="http://schemas.microsoft.com/office/drawing/2014/main" id="{6ABC62A2-B438-4FF4-B869-ADF66B5A145F}"/>
              </a:ext>
            </a:extLst>
          </p:cNvPr>
          <p:cNvPicPr>
            <a:picLocks noChangeAspect="1"/>
          </p:cNvPicPr>
          <p:nvPr/>
        </p:nvPicPr>
        <p:blipFill>
          <a:blip r:embed="rId3"/>
          <a:stretch>
            <a:fillRect/>
          </a:stretch>
        </p:blipFill>
        <p:spPr>
          <a:xfrm>
            <a:off x="7275445" y="2571750"/>
            <a:ext cx="1727431" cy="2470916"/>
          </a:xfrm>
          <a:prstGeom prst="rect">
            <a:avLst/>
          </a:prstGeom>
        </p:spPr>
      </p:pic>
      <p:sp>
        <p:nvSpPr>
          <p:cNvPr id="6" name="Rectangle 5">
            <a:extLst>
              <a:ext uri="{FF2B5EF4-FFF2-40B4-BE49-F238E27FC236}">
                <a16:creationId xmlns:a16="http://schemas.microsoft.com/office/drawing/2014/main" id="{6AA1EF4A-2A8C-4A72-A509-B42F449B473E}"/>
              </a:ext>
            </a:extLst>
          </p:cNvPr>
          <p:cNvSpPr/>
          <p:nvPr/>
        </p:nvSpPr>
        <p:spPr>
          <a:xfrm>
            <a:off x="550332" y="2926465"/>
            <a:ext cx="4572000" cy="923330"/>
          </a:xfrm>
          <a:prstGeom prst="rect">
            <a:avLst/>
          </a:prstGeom>
        </p:spPr>
        <p:txBody>
          <a:bodyPr>
            <a:spAutoFit/>
          </a:bodyPr>
          <a:lstStyle/>
          <a:p>
            <a:pPr marL="0" lvl="1" indent="0" algn="just">
              <a:buNone/>
            </a:pPr>
            <a:r>
              <a:rPr lang="fr-FR" dirty="0">
                <a:latin typeface="+mn-lt"/>
                <a:ea typeface="+mn-ea"/>
                <a:cs typeface="+mn-cs"/>
              </a:rPr>
              <a:t>Plus de </a:t>
            </a:r>
            <a:r>
              <a:rPr lang="fr-FR" b="1" dirty="0">
                <a:latin typeface="+mn-lt"/>
                <a:ea typeface="+mn-ea"/>
                <a:cs typeface="+mn-cs"/>
              </a:rPr>
              <a:t>500 collègues inscrits </a:t>
            </a:r>
            <a:r>
              <a:rPr lang="fr-FR" dirty="0">
                <a:latin typeface="+mn-lt"/>
                <a:ea typeface="+mn-ea"/>
                <a:cs typeface="+mn-cs"/>
              </a:rPr>
              <a:t>à une ou plusieurs de ces formations, dont </a:t>
            </a:r>
            <a:r>
              <a:rPr lang="fr-FR" b="1" dirty="0">
                <a:latin typeface="+mn-lt"/>
                <a:ea typeface="+mn-ea"/>
                <a:cs typeface="+mn-cs"/>
              </a:rPr>
              <a:t>53% SISR</a:t>
            </a:r>
            <a:r>
              <a:rPr lang="fr-FR" dirty="0">
                <a:latin typeface="+mn-lt"/>
                <a:ea typeface="+mn-ea"/>
                <a:cs typeface="+mn-cs"/>
              </a:rPr>
              <a:t>, </a:t>
            </a:r>
            <a:r>
              <a:rPr lang="fr-FR" b="1" dirty="0">
                <a:latin typeface="+mn-lt"/>
                <a:ea typeface="+mn-ea"/>
                <a:cs typeface="+mn-cs"/>
              </a:rPr>
              <a:t>37% SLAM </a:t>
            </a:r>
            <a:r>
              <a:rPr lang="fr-FR" dirty="0">
                <a:latin typeface="+mn-lt"/>
                <a:ea typeface="+mn-ea"/>
                <a:cs typeface="+mn-cs"/>
              </a:rPr>
              <a:t>ET </a:t>
            </a:r>
            <a:r>
              <a:rPr lang="fr-FR" b="1" dirty="0">
                <a:latin typeface="+mn-lt"/>
                <a:ea typeface="+mn-ea"/>
                <a:cs typeface="+mn-cs"/>
              </a:rPr>
              <a:t>10% CEJMA</a:t>
            </a:r>
            <a:r>
              <a:rPr lang="fr-FR" dirty="0">
                <a:latin typeface="+mn-lt"/>
                <a:ea typeface="+mn-ea"/>
                <a:cs typeface="+mn-cs"/>
              </a:rPr>
              <a:t>.</a:t>
            </a:r>
          </a:p>
        </p:txBody>
      </p:sp>
      <p:sp>
        <p:nvSpPr>
          <p:cNvPr id="7" name="Rectangle 6">
            <a:extLst>
              <a:ext uri="{FF2B5EF4-FFF2-40B4-BE49-F238E27FC236}">
                <a16:creationId xmlns:a16="http://schemas.microsoft.com/office/drawing/2014/main" id="{C0F5BD33-BD2A-4C27-B01E-BA9B097FF4DE}"/>
              </a:ext>
            </a:extLst>
          </p:cNvPr>
          <p:cNvSpPr/>
          <p:nvPr/>
        </p:nvSpPr>
        <p:spPr>
          <a:xfrm>
            <a:off x="559659" y="3849795"/>
            <a:ext cx="4572000" cy="923330"/>
          </a:xfrm>
          <a:prstGeom prst="rect">
            <a:avLst/>
          </a:prstGeom>
        </p:spPr>
        <p:txBody>
          <a:bodyPr>
            <a:spAutoFit/>
          </a:bodyPr>
          <a:lstStyle/>
          <a:p>
            <a:pPr marL="0" lvl="1" indent="0" algn="just">
              <a:buNone/>
            </a:pPr>
            <a:r>
              <a:rPr lang="fr-FR" b="1" dirty="0"/>
              <a:t>300 personnes </a:t>
            </a:r>
            <a:r>
              <a:rPr lang="fr-FR" dirty="0"/>
              <a:t>inscrites à la </a:t>
            </a:r>
            <a:r>
              <a:rPr lang="fr-FR" b="1" dirty="0"/>
              <a:t>formation </a:t>
            </a:r>
            <a:r>
              <a:rPr lang="fr-FR" b="1" dirty="0" err="1"/>
              <a:t>CyberOPS</a:t>
            </a:r>
            <a:r>
              <a:rPr lang="fr-FR" dirty="0"/>
              <a:t> plutôt dédiée au </a:t>
            </a:r>
            <a:r>
              <a:rPr lang="fr-FR" b="1" dirty="0"/>
              <a:t>Bloc 3 année 2 </a:t>
            </a:r>
            <a:r>
              <a:rPr lang="fr-FR" dirty="0"/>
              <a:t>SISR et SLAM.</a:t>
            </a:r>
          </a:p>
        </p:txBody>
      </p:sp>
    </p:spTree>
    <p:extLst>
      <p:ext uri="{BB962C8B-B14F-4D97-AF65-F5344CB8AC3E}">
        <p14:creationId xmlns:p14="http://schemas.microsoft.com/office/powerpoint/2010/main" val="29405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7FEE14CCEEB44FB0DE3AF1C8E96D1E" ma:contentTypeVersion="24" ma:contentTypeDescription="Crée un document." ma:contentTypeScope="" ma:versionID="49a813d449bbe90e94e6254ffe9941c9">
  <xsd:schema xmlns:xsd="http://www.w3.org/2001/XMLSchema" xmlns:xs="http://www.w3.org/2001/XMLSchema" xmlns:p="http://schemas.microsoft.com/office/2006/metadata/properties" xmlns:ns3="2191e9bd-1b52-498e-8f45-3ac4e646f261" xmlns:ns4="24829cc3-97a5-4aea-a39f-e3b7b3f17b1c" targetNamespace="http://schemas.microsoft.com/office/2006/metadata/properties" ma:root="true" ma:fieldsID="1bbcd0a524b3f073799121c8df42325e" ns3:_="" ns4:_="">
    <xsd:import namespace="2191e9bd-1b52-498e-8f45-3ac4e646f261"/>
    <xsd:import namespace="24829cc3-97a5-4aea-a39f-e3b7b3f17b1c"/>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1e9bd-1b52-498e-8f45-3ac4e646f26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29cc3-97a5-4aea-a39f-e3b7b3f17b1c" elementFormDefault="qualified">
    <xsd:import namespace="http://schemas.microsoft.com/office/2006/documentManagement/types"/>
    <xsd:import namespace="http://schemas.microsoft.com/office/infopath/2007/PartnerControls"/>
    <xsd:element name="SharedWithUsers" ma:index="2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description="" ma:internalName="SharedWithDetails" ma:readOnly="true">
      <xsd:simpleType>
        <xsd:restriction base="dms:Note">
          <xsd:maxLength value="255"/>
        </xsd:restriction>
      </xsd:simpleType>
    </xsd:element>
    <xsd:element name="SharingHintHash" ma:index="23"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2191e9bd-1b52-498e-8f45-3ac4e646f261" xsi:nil="true"/>
    <Students xmlns="2191e9bd-1b52-498e-8f45-3ac4e646f261">
      <UserInfo>
        <DisplayName/>
        <AccountId xsi:nil="true"/>
        <AccountType/>
      </UserInfo>
    </Students>
    <Owner xmlns="2191e9bd-1b52-498e-8f45-3ac4e646f261">
      <UserInfo>
        <DisplayName/>
        <AccountId xsi:nil="true"/>
        <AccountType/>
      </UserInfo>
    </Owner>
    <Student_Groups xmlns="2191e9bd-1b52-498e-8f45-3ac4e646f261">
      <UserInfo>
        <DisplayName/>
        <AccountId xsi:nil="true"/>
        <AccountType/>
      </UserInfo>
    </Student_Groups>
    <AppVersion xmlns="2191e9bd-1b52-498e-8f45-3ac4e646f261" xsi:nil="true"/>
    <NotebookType xmlns="2191e9bd-1b52-498e-8f45-3ac4e646f261" xsi:nil="true"/>
    <Has_Teacher_Only_SectionGroup xmlns="2191e9bd-1b52-498e-8f45-3ac4e646f261" xsi:nil="true"/>
    <Teachers xmlns="2191e9bd-1b52-498e-8f45-3ac4e646f261">
      <UserInfo>
        <DisplayName/>
        <AccountId xsi:nil="true"/>
        <AccountType/>
      </UserInfo>
    </Teachers>
    <CultureName xmlns="2191e9bd-1b52-498e-8f45-3ac4e646f261" xsi:nil="true"/>
    <Self_Registration_Enabled xmlns="2191e9bd-1b52-498e-8f45-3ac4e646f261" xsi:nil="true"/>
    <DefaultSectionNames xmlns="2191e9bd-1b52-498e-8f45-3ac4e646f261" xsi:nil="true"/>
    <Invited_Teachers xmlns="2191e9bd-1b52-498e-8f45-3ac4e646f261" xsi:nil="true"/>
    <Invited_Students xmlns="2191e9bd-1b52-498e-8f45-3ac4e646f261" xsi:nil="true"/>
  </documentManagement>
</p:properties>
</file>

<file path=customXml/itemProps1.xml><?xml version="1.0" encoding="utf-8"?>
<ds:datastoreItem xmlns:ds="http://schemas.openxmlformats.org/officeDocument/2006/customXml" ds:itemID="{2D50532C-F644-49ED-8A19-4D3D72136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1e9bd-1b52-498e-8f45-3ac4e646f261"/>
    <ds:schemaRef ds:uri="24829cc3-97a5-4aea-a39f-e3b7b3f1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5FA986-D20F-4113-AB46-A8369D77DFF4}">
  <ds:schemaRefs>
    <ds:schemaRef ds:uri="http://schemas.microsoft.com/sharepoint/v3/contenttype/forms"/>
  </ds:schemaRefs>
</ds:datastoreItem>
</file>

<file path=customXml/itemProps3.xml><?xml version="1.0" encoding="utf-8"?>
<ds:datastoreItem xmlns:ds="http://schemas.openxmlformats.org/officeDocument/2006/customXml" ds:itemID="{2123760D-8C29-46CE-BB5A-BBBE498E5DDF}">
  <ds:schemaRefs>
    <ds:schemaRef ds:uri="http://schemas.microsoft.com/office/2006/metadata/properties"/>
    <ds:schemaRef ds:uri="http://schemas.microsoft.com/office/infopath/2007/PartnerControls"/>
    <ds:schemaRef ds:uri="2191e9bd-1b52-498e-8f45-3ac4e646f261"/>
  </ds:schemaRefs>
</ds:datastoreItem>
</file>

<file path=docProps/app.xml><?xml version="1.0" encoding="utf-8"?>
<Properties xmlns="http://schemas.openxmlformats.org/officeDocument/2006/extended-properties" xmlns:vt="http://schemas.openxmlformats.org/officeDocument/2006/docPropsVTypes">
  <Template>Cisco Corporate Template 16x9 - May 2017</Template>
  <TotalTime>805</TotalTime>
  <Words>4175</Words>
  <Application>Microsoft Office PowerPoint</Application>
  <PresentationFormat>Affichage à l'écran (16:9)</PresentationFormat>
  <Paragraphs>432</Paragraphs>
  <Slides>45</Slides>
  <Notes>11</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45</vt:i4>
      </vt:variant>
    </vt:vector>
  </HeadingPairs>
  <TitlesOfParts>
    <vt:vector size="53" baseType="lpstr">
      <vt:lpstr>Arial</vt:lpstr>
      <vt:lpstr>Calibri</vt:lpstr>
      <vt:lpstr>CiscoSans ExtraLight</vt:lpstr>
      <vt:lpstr>CiscoSansTT ExtraLight</vt:lpstr>
      <vt:lpstr>Wingdings</vt:lpstr>
      <vt:lpstr>Blue theme 2015 16x9</vt:lpstr>
      <vt:lpstr>1_Blue theme 2015 16x9</vt:lpstr>
      <vt:lpstr>3_Blue theme 2015 16x9</vt:lpstr>
      <vt:lpstr>Formations Cybersécurité CERTA-Cisco</vt:lpstr>
      <vt:lpstr>Webinaire Formations Certa – Cisco Cybersécurité  Mercredi 8 Avril 2020 - 10h00</vt:lpstr>
      <vt:lpstr>Une équipe pour vous accompagner</vt:lpstr>
      <vt:lpstr>Organisation de la formation</vt:lpstr>
      <vt:lpstr>Présentation PowerPoint</vt:lpstr>
      <vt:lpstr>Présentation PowerPoint</vt:lpstr>
      <vt:lpstr>Introduction réseau CERTA Dispositif de formation Cisco Cybersécurité</vt:lpstr>
      <vt:lpstr>Dispositif de formations Certa - Cisco Cybersécurité</vt:lpstr>
      <vt:lpstr>Données sur les formations Certa - Cisco Cybersécurité</vt:lpstr>
      <vt:lpstr>Statistiques - suivi</vt:lpstr>
      <vt:lpstr>Formations Cisco Cybersécurité    Référentiel BTS SIO saison 2</vt:lpstr>
      <vt:lpstr>Introduction to Cybersecurity </vt:lpstr>
      <vt:lpstr>Cybersecurity Essentials</vt:lpstr>
      <vt:lpstr>Cybersecurity Operations</vt:lpstr>
      <vt:lpstr>CCNA Security</vt:lpstr>
      <vt:lpstr>Introduction to Cybersecurity</vt:lpstr>
      <vt:lpstr>Présentation PowerPoint</vt:lpstr>
      <vt:lpstr>Introduction to Cybersecurity – Retours</vt:lpstr>
      <vt:lpstr>Cybersecurity Essentials</vt:lpstr>
      <vt:lpstr>Présentation PowerPoint</vt:lpstr>
      <vt:lpstr>Présentation PowerPoint</vt:lpstr>
      <vt:lpstr>Cybersecurity Essentials – Retours</vt:lpstr>
      <vt:lpstr>Présentation PowerPoint</vt:lpstr>
      <vt:lpstr>Présentation de la plateforme NetAcad </vt:lpstr>
      <vt:lpstr>NetAcad</vt:lpstr>
      <vt:lpstr>C’est quoi la Cisco Networking Academy au juste?</vt:lpstr>
      <vt:lpstr>Présentation PowerPoint</vt:lpstr>
      <vt:lpstr>Présentation PowerPoint</vt:lpstr>
      <vt:lpstr>Présentation PowerPoint</vt:lpstr>
      <vt:lpstr>La nouvelle organisation des cours</vt:lpstr>
      <vt:lpstr>Présentation PowerPoint</vt:lpstr>
      <vt:lpstr>NetAcad : Démo du processus d’activation/connexion/mot de passe oublié </vt:lpstr>
      <vt:lpstr>NetAcad : Démo du processus d’activation/connexion/mot de passe oublié</vt:lpstr>
      <vt:lpstr>NetAcad : Démo du processus d’activation/connexion/mot de passe oublié </vt:lpstr>
      <vt:lpstr>Plateforme NetAcad : Navigation dans les cours</vt:lpstr>
      <vt:lpstr>Plateforme NetAcad – J’apprends</vt:lpstr>
      <vt:lpstr>Interface de Formation - J’apprends</vt:lpstr>
      <vt:lpstr>Modules</vt:lpstr>
      <vt:lpstr>Questionnaire</vt:lpstr>
      <vt:lpstr>Tâches</vt:lpstr>
      <vt:lpstr>Présentation de la plateforme NetAcad </vt:lpstr>
      <vt:lpstr>Agenda pour les semaines à venir</vt:lpstr>
      <vt:lpstr>Communication - Site réseau Certa - Webinaires - FAQ</vt:lpstr>
      <vt:lpstr>Communication - Liste de diffusion - Webinaires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SOCIETE GENERALE</dc:title>
  <dc:creator>Arnaud Pion (arpion)</dc:creator>
  <cp:lastModifiedBy>Valerie Emin</cp:lastModifiedBy>
  <cp:revision>161</cp:revision>
  <cp:lastPrinted>2016-04-29T20:31:14Z</cp:lastPrinted>
  <dcterms:created xsi:type="dcterms:W3CDTF">2019-06-13T14:30:42Z</dcterms:created>
  <dcterms:modified xsi:type="dcterms:W3CDTF">2020-04-10T03:46:57Z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0x010100E77FEE14CCEEB44FB0DE3AF1C8E96D1E</vt:lpwstr>
  </property>
</Properties>
</file>