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4015" r:id="rId5"/>
    <p:sldMasterId id="2147484041" r:id="rId6"/>
  </p:sldMasterIdLst>
  <p:notesMasterIdLst>
    <p:notesMasterId r:id="rId31"/>
  </p:notesMasterIdLst>
  <p:handoutMasterIdLst>
    <p:handoutMasterId r:id="rId32"/>
  </p:handoutMasterIdLst>
  <p:sldIdLst>
    <p:sldId id="1991016431" r:id="rId7"/>
    <p:sldId id="1991016429" r:id="rId8"/>
    <p:sldId id="1991016410" r:id="rId9"/>
    <p:sldId id="1991016442" r:id="rId10"/>
    <p:sldId id="1991016443" r:id="rId11"/>
    <p:sldId id="1872" r:id="rId12"/>
    <p:sldId id="1991016469" r:id="rId13"/>
    <p:sldId id="1991016447" r:id="rId14"/>
    <p:sldId id="1991016470" r:id="rId15"/>
    <p:sldId id="1991016471" r:id="rId16"/>
    <p:sldId id="1991016472" r:id="rId17"/>
    <p:sldId id="1991016473" r:id="rId18"/>
    <p:sldId id="1991016458" r:id="rId19"/>
    <p:sldId id="1991016474" r:id="rId20"/>
    <p:sldId id="1991016481" r:id="rId21"/>
    <p:sldId id="1991016482" r:id="rId22"/>
    <p:sldId id="1991016475" r:id="rId23"/>
    <p:sldId id="1991016483" r:id="rId24"/>
    <p:sldId id="1991016484" r:id="rId25"/>
    <p:sldId id="1991016446" r:id="rId26"/>
    <p:sldId id="1991016426" r:id="rId27"/>
    <p:sldId id="1991016420" r:id="rId28"/>
    <p:sldId id="1991016419" r:id="rId29"/>
    <p:sldId id="1991016421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>
      <p:ext uri="{19B8F6BF-5375-455C-9EA6-DF929625EA0E}">
        <p15:presenceInfo xmlns:p15="http://schemas.microsoft.com/office/powerpoint/2012/main" userId="Kate Ryan" providerId="None"/>
      </p:ext>
    </p:extLst>
  </p:cmAuthor>
  <p:cmAuthor id="2" name="Valerie Emin" initials="VE" lastIdx="2" clrIdx="2">
    <p:extLst>
      <p:ext uri="{19B8F6BF-5375-455C-9EA6-DF929625EA0E}">
        <p15:presenceInfo xmlns:p15="http://schemas.microsoft.com/office/powerpoint/2012/main" userId="S::valerie.emin@ac-lyon.fr::9a3836e6-547f-42b3-9163-eb51e81b2a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BF2"/>
    <a:srgbClr val="049FD9"/>
    <a:srgbClr val="1FAED4"/>
    <a:srgbClr val="72C059"/>
    <a:srgbClr val="B2D171"/>
    <a:srgbClr val="B8E1D0"/>
    <a:srgbClr val="26194B"/>
    <a:srgbClr val="9891A0"/>
    <a:srgbClr val="113074"/>
    <a:srgbClr val="16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7"/>
  </p:normalViewPr>
  <p:slideViewPr>
    <p:cSldViewPr snapToGrid="0">
      <p:cViewPr varScale="1">
        <p:scale>
          <a:sx n="91" d="100"/>
          <a:sy n="91" d="100"/>
        </p:scale>
        <p:origin x="102" y="450"/>
      </p:cViewPr>
      <p:guideLst>
        <p:guide pos="314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Nota : Il existe plusieurs rôles dans une AL, le manager et main contact de l’Académie, qui peut créer les utilisateurs et aussi leur donner les rôles et notamment celui d’instructeur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22ABC-C205-42E1-A128-B839ED9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E8914-CC7A-422D-B228-D9A0A7FDE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972C3A-6264-4235-8C90-8F313DA4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722D4-C4D3-47AB-8281-FF0C8DD2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F75B-4AC6-4426-8DE2-247BF97C9A41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4263E8-409D-45D4-9F01-142EE5BF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E80D8D-6710-4068-B2D0-C160B48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96BA-7055-498E-BDB2-03F3C2BD3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2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4718242"/>
            <a:ext cx="3875809" cy="425258"/>
          </a:xfrm>
          <a:prstGeom prst="rect">
            <a:avLst/>
          </a:prstGeom>
          <a:solidFill>
            <a:srgbClr val="003C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70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4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2626576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66" indent="0">
              <a:buNone/>
              <a:defRPr/>
            </a:lvl2pPr>
            <a:lvl3pPr marL="427380" indent="0">
              <a:buNone/>
              <a:defRPr/>
            </a:lvl3pPr>
            <a:lvl4pPr marL="516668" indent="0">
              <a:buNone/>
              <a:defRPr/>
            </a:lvl4pPr>
            <a:lvl5pPr marL="60119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7" y="2055089"/>
            <a:ext cx="661249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" y="335890"/>
            <a:ext cx="1967571" cy="453212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7" y="4723590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413419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245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80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0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9798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7027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96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31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49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36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4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540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282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014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944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66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54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161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381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352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36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5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9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0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747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07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4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035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3444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39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021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01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192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13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05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35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439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090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9784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752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273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3809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969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422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399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84" r:id="rId27"/>
    <p:sldLayoutId id="2147484087" r:id="rId28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140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56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sas@inlea.com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certa.org/partenaires/cisco/formations" TargetMode="External"/><Relationship Id="rId2" Type="http://schemas.openxmlformats.org/officeDocument/2006/relationships/hyperlink" Target="https://www.reseaucerta.org/partenaires/cisco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www.reseaucerta.org/partenaires/cisco/faq-formation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nariat-cisco-netacad@reseaucerta.org" TargetMode="External"/><Relationship Id="rId2" Type="http://schemas.openxmlformats.org/officeDocument/2006/relationships/hyperlink" Target="mailto:certa_formations_cisco_cybersecurity@listes.reseaucerta.or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dolinse@cisco.com" TargetMode="Externa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forms.office.com/Pages/ResponsePage.aspx?id=5iv5Mi5G0E-W9FRvUdDSievlz4h_36hCmnAnHnT38cBUMzRRNTRPMDRNSEY4WElMS1VGU0JaUkc4Mi4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sas@inlea.com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20BCDD-4468-4BC4-AFA9-F22304489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96" y="3547928"/>
            <a:ext cx="8296421" cy="288131"/>
          </a:xfrm>
        </p:spPr>
        <p:txBody>
          <a:bodyPr/>
          <a:lstStyle/>
          <a:p>
            <a:r>
              <a:rPr lang="fr-FR" sz="1800" dirty="0"/>
              <a:t>22 Septembre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30E1A-AF09-44E0-B0B4-0C7170F0B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0" dirty="0"/>
              <a:t>Gestion de la </a:t>
            </a:r>
            <a:r>
              <a:rPr lang="fr-FR" sz="3600" b="1" kern="0" dirty="0"/>
              <a:t>plateforme</a:t>
            </a:r>
            <a:r>
              <a:rPr lang="en-US" sz="3600" b="1" kern="0" dirty="0"/>
              <a:t> </a:t>
            </a:r>
            <a:r>
              <a:rPr lang="en-US" sz="3600" b="1" kern="0" dirty="0" err="1"/>
              <a:t>Netacad</a:t>
            </a:r>
            <a:br>
              <a:rPr lang="en-US" sz="3600" b="1" kern="0" dirty="0"/>
            </a:b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DB108F-BC15-48AA-A956-EAC510DB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21" y="275826"/>
            <a:ext cx="4712774" cy="1073395"/>
          </a:xfrm>
          <a:prstGeom prst="rect">
            <a:avLst/>
          </a:prstGeom>
        </p:spPr>
      </p:pic>
      <p:sp>
        <p:nvSpPr>
          <p:cNvPr id="12" name="Sous-titre 3">
            <a:extLst>
              <a:ext uri="{FF2B5EF4-FFF2-40B4-BE49-F238E27FC236}">
                <a16:creationId xmlns:a16="http://schemas.microsoft.com/office/drawing/2014/main" id="{10B18076-D7EE-4F9C-A885-327B5D88F9D4}"/>
              </a:ext>
            </a:extLst>
          </p:cNvPr>
          <p:cNvSpPr txBox="1">
            <a:spLocks/>
          </p:cNvSpPr>
          <p:nvPr/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Christophe Dolinsek </a:t>
            </a:r>
            <a:r>
              <a:rPr lang="fr-FR"/>
              <a:t>	Directeur du programme Cisco Networking Academy France</a:t>
            </a:r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50CABC5-A870-4AC6-BFF9-403484CD8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96" y="4108765"/>
            <a:ext cx="8296421" cy="288131"/>
          </a:xfrm>
        </p:spPr>
        <p:txBody>
          <a:bodyPr/>
          <a:lstStyle/>
          <a:p>
            <a:r>
              <a:rPr lang="fr-FR" b="1" dirty="0"/>
              <a:t>Patrick Sas 		</a:t>
            </a:r>
            <a:r>
              <a:rPr lang="en-US" i="1" dirty="0" err="1"/>
              <a:t>Responsable</a:t>
            </a:r>
            <a:r>
              <a:rPr lang="en-US" i="1" dirty="0"/>
              <a:t> technique Cisco Networking Academy France</a:t>
            </a:r>
          </a:p>
          <a:p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5785610A-2856-4745-A523-DFE104CB04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496" y="4348762"/>
            <a:ext cx="8296421" cy="288131"/>
          </a:xfrm>
        </p:spPr>
        <p:txBody>
          <a:bodyPr/>
          <a:lstStyle/>
          <a:p>
            <a:r>
              <a:rPr lang="fr-FR" b="1" dirty="0"/>
              <a:t>Valérie Martinez	</a:t>
            </a:r>
            <a:r>
              <a:rPr lang="fr-FR" i="1" dirty="0"/>
              <a:t>Responsable partenariat </a:t>
            </a:r>
            <a:r>
              <a:rPr lang="fr-FR" i="1" dirty="0" err="1"/>
              <a:t>Certa</a:t>
            </a:r>
            <a:r>
              <a:rPr lang="fr-FR" i="1" dirty="0"/>
              <a:t> - Instructeurs ITC </a:t>
            </a:r>
            <a:r>
              <a:rPr lang="fr-FR" i="1" dirty="0" err="1"/>
              <a:t>Certa</a:t>
            </a:r>
            <a:br>
              <a:rPr lang="fr-FR" b="1" dirty="0"/>
            </a:br>
            <a:r>
              <a:rPr lang="fr-FR" b="1" dirty="0"/>
              <a:t>Pascal Moussier		</a:t>
            </a:r>
            <a:br>
              <a:rPr lang="fr-FR" b="1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D218D4-0F12-4153-BFF9-16BB40F86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Vous êtes instructeur et vous souhaitez que votre établissement devienne une AL.</a:t>
            </a:r>
          </a:p>
          <a:p>
            <a:r>
              <a:rPr lang="fr-FR" dirty="0"/>
              <a:t>Sur la page d’accueil, cliquez sur Ressources, Ressources pour le programme, Agrément et Guide, Français, </a:t>
            </a:r>
            <a:r>
              <a:rPr lang="fr-FR" dirty="0" err="1"/>
              <a:t>Netacad</a:t>
            </a:r>
            <a:r>
              <a:rPr lang="fr-FR" dirty="0"/>
              <a:t> </a:t>
            </a:r>
            <a:r>
              <a:rPr lang="fr-FR" dirty="0" err="1"/>
              <a:t>Membership</a:t>
            </a:r>
            <a:r>
              <a:rPr lang="fr-FR" dirty="0"/>
              <a:t> Guide French</a:t>
            </a:r>
          </a:p>
          <a:p>
            <a:r>
              <a:rPr lang="fr-FR" dirty="0"/>
              <a:t>Dans les deux cas, Christophe </a:t>
            </a:r>
            <a:r>
              <a:rPr lang="fr-FR" dirty="0" err="1"/>
              <a:t>Dolinsek</a:t>
            </a:r>
            <a:r>
              <a:rPr lang="fr-FR" dirty="0"/>
              <a:t> sera votre interlocuteur pour cette phase de création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94BA1-C821-482B-A5C6-5E4F3F992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E0C973-0771-47BE-875D-CE26FD11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d’une Académie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22CF62-8C86-43D8-B5D6-C6C60EA3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324002"/>
            <a:ext cx="3482922" cy="3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9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BFDE9F-3F2B-419E-849C-2611588CF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815556" cy="3389312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i="1" dirty="0"/>
              <a:t>Main contact </a:t>
            </a:r>
            <a:r>
              <a:rPr lang="fr-FR" dirty="0"/>
              <a:t>de l’Académie clique sur le lien « je gère », puis dans l’onglet détail ma relation avec un ASC</a:t>
            </a:r>
          </a:p>
          <a:p>
            <a:endParaRPr lang="fr-FR" dirty="0"/>
          </a:p>
          <a:p>
            <a:r>
              <a:rPr lang="fr-FR" dirty="0"/>
              <a:t>Puis sur Trouver mon ASC</a:t>
            </a:r>
          </a:p>
          <a:p>
            <a:pPr lvl="1"/>
            <a:r>
              <a:rPr lang="fr-FR" dirty="0"/>
              <a:t>L’ASC à choisir est le </a:t>
            </a:r>
            <a:r>
              <a:rPr lang="fr-FR" b="1" dirty="0" err="1"/>
              <a:t>Certa</a:t>
            </a:r>
            <a:endParaRPr lang="fr-FR" b="1" dirty="0"/>
          </a:p>
          <a:p>
            <a:pPr lvl="1"/>
            <a:r>
              <a:rPr lang="fr-FR" dirty="0"/>
              <a:t>Nota: si une Académie n’a pas d’ASC, les instructeurs ne pourront pas créer de classe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4C0D498-2D43-498F-877B-E09B0910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Rattachement de l’Académie à l’ASC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474B99-77A6-4531-A4E5-FC30B11D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608" y="1201738"/>
            <a:ext cx="3675485" cy="12916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AE01F73-CE66-4823-8427-07187B3A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63" y="3015099"/>
            <a:ext cx="2923376" cy="17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1BCA9C-6934-47FE-98B4-5DD5252E0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182510" cy="3389312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i="1" dirty="0"/>
              <a:t>main contact </a:t>
            </a:r>
            <a:r>
              <a:rPr lang="fr-FR" dirty="0"/>
              <a:t>doit aussi définir les rôles</a:t>
            </a:r>
          </a:p>
          <a:p>
            <a:r>
              <a:rPr lang="fr-FR" dirty="0"/>
              <a:t>Il existe 3 principaux rôles</a:t>
            </a:r>
          </a:p>
          <a:p>
            <a:pPr lvl="1"/>
            <a:r>
              <a:rPr lang="fr-FR" dirty="0" err="1"/>
              <a:t>Students</a:t>
            </a:r>
            <a:r>
              <a:rPr lang="fr-FR" dirty="0"/>
              <a:t> (étudiants)</a:t>
            </a:r>
          </a:p>
          <a:p>
            <a:pPr lvl="1"/>
            <a:r>
              <a:rPr lang="fr-FR" dirty="0"/>
              <a:t>Staff pour la gestion administrative de l’académie (peut être délégué à une personne non Instructeur)</a:t>
            </a:r>
          </a:p>
          <a:p>
            <a:pPr lvl="1"/>
            <a:r>
              <a:rPr lang="fr-FR" dirty="0" err="1"/>
              <a:t>Instructor</a:t>
            </a:r>
            <a:r>
              <a:rPr lang="fr-FR" dirty="0"/>
              <a:t> (rôle nécessaire pour que vous puissiez créer des cours)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75BFD7-591D-4C1B-BF53-B8B63163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rôles dans l’Académie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66316-146E-4DC7-B5D9-A2CA06AA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053" y="1201738"/>
            <a:ext cx="4338338" cy="10298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B8060C-2544-447F-A693-50FD7B609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88" y="2571750"/>
            <a:ext cx="20002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2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Prise en main de l’environnement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33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3D30EC-224F-479C-8FED-C3E88F61A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483047" cy="3389312"/>
          </a:xfrm>
        </p:spPr>
        <p:txBody>
          <a:bodyPr/>
          <a:lstStyle/>
          <a:p>
            <a:r>
              <a:rPr lang="fr-FR" dirty="0"/>
              <a:t>L’environnement </a:t>
            </a:r>
            <a:r>
              <a:rPr lang="fr-FR" dirty="0" err="1"/>
              <a:t>Netacad</a:t>
            </a:r>
            <a:r>
              <a:rPr lang="fr-FR" dirty="0"/>
              <a:t> offre de nombreuses possibilités.</a:t>
            </a:r>
          </a:p>
          <a:p>
            <a:r>
              <a:rPr lang="fr-FR" dirty="0"/>
              <a:t>La  découverte de cet outil est faisable par l’orientation course.</a:t>
            </a:r>
          </a:p>
          <a:p>
            <a:r>
              <a:rPr lang="fr-FR" dirty="0"/>
              <a:t>Pour y accéder, sur la page d’accueil en bas de l’écran, vous avez un lien </a:t>
            </a:r>
            <a:r>
              <a:rPr lang="fr-FR" i="1" dirty="0"/>
              <a:t>Professional Développement </a:t>
            </a:r>
            <a:r>
              <a:rPr lang="fr-FR" dirty="0"/>
              <a:t>et sur la page suivante l’accès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FC39A31-5382-43F7-828F-CD10B259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Accompagnement des nouveaux instructeurs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80B511-710A-4FC4-88B6-92F5072C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349" y="1137904"/>
            <a:ext cx="2954030" cy="13303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19E5D8-CB68-4F0F-89A7-1660E50E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71" y="2453920"/>
            <a:ext cx="2155719" cy="26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E93DB9-71CA-4BD5-B6F8-4624038E8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4429419" cy="3389312"/>
          </a:xfrm>
        </p:spPr>
        <p:txBody>
          <a:bodyPr/>
          <a:lstStyle/>
          <a:p>
            <a:r>
              <a:rPr lang="fr-FR" dirty="0"/>
              <a:t>L’accompagnement ne s’arrête pas là.</a:t>
            </a:r>
          </a:p>
          <a:p>
            <a:r>
              <a:rPr lang="fr-FR" dirty="0"/>
              <a:t>Nous travaillons sur des technologies qui évoluent régulièrement, Cisco vous propose donc des IPD (</a:t>
            </a:r>
            <a:r>
              <a:rPr lang="fr-FR" dirty="0" err="1"/>
              <a:t>Instructor</a:t>
            </a:r>
            <a:r>
              <a:rPr lang="fr-FR" dirty="0"/>
              <a:t> Professional </a:t>
            </a:r>
            <a:r>
              <a:rPr lang="fr-FR" dirty="0" err="1"/>
              <a:t>Development</a:t>
            </a:r>
            <a:r>
              <a:rPr lang="fr-FR" dirty="0"/>
              <a:t>) une par trimestre</a:t>
            </a:r>
          </a:p>
          <a:p>
            <a:pPr marL="57150" indent="0">
              <a:buNone/>
            </a:pPr>
            <a:br>
              <a:rPr lang="fr-FR" dirty="0"/>
            </a:br>
            <a:endParaRPr lang="fr-FR" dirty="0"/>
          </a:p>
          <a:p>
            <a:r>
              <a:rPr lang="fr-FR" dirty="0"/>
              <a:t>Il y a des présentations en anglais et en français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21E391-9D73-4725-A54D-906E8BFA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Accompagnement des instructeurs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8123EB-5761-4C7D-99D2-8F53DBAC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12" y="2826991"/>
            <a:ext cx="2070588" cy="11684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328524-438F-4559-82E9-A791BC95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57" y="844689"/>
            <a:ext cx="3754407" cy="32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2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298068"/>
            <a:ext cx="7118033" cy="644730"/>
          </a:xfrm>
        </p:spPr>
        <p:txBody>
          <a:bodyPr>
            <a:normAutofit fontScale="90000"/>
          </a:bodyPr>
          <a:lstStyle/>
          <a:p>
            <a:r>
              <a:rPr lang="fr-FR" dirty="0"/>
              <a:t>Certification professionnelle et Certificat </a:t>
            </a:r>
            <a:r>
              <a:rPr lang="fr-FR" dirty="0" err="1"/>
              <a:t>Netacad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24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85B211-9151-41BA-A7A1-BF526132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841134" cy="3389312"/>
          </a:xfrm>
        </p:spPr>
        <p:txBody>
          <a:bodyPr/>
          <a:lstStyle/>
          <a:p>
            <a:r>
              <a:rPr lang="fr-FR" dirty="0"/>
              <a:t>Les formations </a:t>
            </a:r>
            <a:r>
              <a:rPr lang="fr-FR" dirty="0" err="1"/>
              <a:t>Netacad</a:t>
            </a:r>
            <a:r>
              <a:rPr lang="fr-FR" dirty="0"/>
              <a:t> permettent de délivrer aux élèves un 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Certificat</a:t>
            </a:r>
            <a:r>
              <a:rPr lang="fr-FR" dirty="0"/>
              <a:t> d’assiduité </a:t>
            </a:r>
            <a:r>
              <a:rPr lang="fr-FR" dirty="0" err="1">
                <a:solidFill>
                  <a:schemeClr val="tx2"/>
                </a:solidFill>
                <a:latin typeface="+mj-lt"/>
              </a:rPr>
              <a:t>CCNA</a:t>
            </a:r>
            <a:r>
              <a:rPr lang="fr-FR" dirty="0"/>
              <a:t>.</a:t>
            </a:r>
          </a:p>
          <a:p>
            <a:r>
              <a:rPr lang="fr-FR" dirty="0"/>
              <a:t>Ce n’est pas une certification professionnelle.</a:t>
            </a:r>
          </a:p>
          <a:p>
            <a:r>
              <a:rPr lang="fr-FR" dirty="0"/>
              <a:t>La certification professionnelle se passe dans un centre Pearson Vue</a:t>
            </a:r>
          </a:p>
          <a:p>
            <a:r>
              <a:rPr lang="fr-FR" dirty="0"/>
              <a:t>L’employeur peut vérifier l’authenticité de celui-ci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D03CB7-F2E4-402D-BB16-B0C5A1C6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Certification professionnelle et Certificat </a:t>
            </a:r>
            <a:r>
              <a:rPr lang="fr-FR" dirty="0" err="1"/>
              <a:t>Netacad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52DB3F-FC5D-476B-8E17-CA5A1EB27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49" y="1073150"/>
            <a:ext cx="4404451" cy="21576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65878D-CB54-4DA2-949A-02C7A331C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67" y="3923290"/>
            <a:ext cx="35718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57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E43740D-0C10-4893-9AFF-08BEEC2C78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585358" cy="3389312"/>
          </a:xfrm>
        </p:spPr>
        <p:txBody>
          <a:bodyPr/>
          <a:lstStyle/>
          <a:p>
            <a:pPr algn="just"/>
            <a:r>
              <a:rPr lang="fr-FR" b="1" dirty="0"/>
              <a:t>Réduction de 70% </a:t>
            </a:r>
            <a:r>
              <a:rPr lang="fr-FR" dirty="0"/>
              <a:t>environ pour les élèves, 75% pour les instructeurs.</a:t>
            </a:r>
          </a:p>
          <a:p>
            <a:pPr algn="just"/>
            <a:r>
              <a:rPr lang="fr-FR" dirty="0"/>
              <a:t>Condition d’accès au Voucher avoir </a:t>
            </a:r>
            <a:r>
              <a:rPr lang="fr-FR" b="1" dirty="0"/>
              <a:t>la note de 75% </a:t>
            </a:r>
            <a:r>
              <a:rPr lang="fr-FR" dirty="0"/>
              <a:t>au premier essai de l’examen théorique final (voucher valable 3 mois)</a:t>
            </a:r>
          </a:p>
          <a:p>
            <a:pPr algn="just"/>
            <a:r>
              <a:rPr lang="fr-FR" dirty="0"/>
              <a:t>La demande se fait directement par l’interface </a:t>
            </a:r>
            <a:r>
              <a:rPr lang="fr-FR" dirty="0" err="1"/>
              <a:t>Netacad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4B3AF2-3528-435E-9920-4473C0A8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Certification professionnelle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7F747A-2382-4084-849F-CE3BD3E5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39" y="1507970"/>
            <a:ext cx="1753801" cy="18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E61ADE-9E3C-4BC6-ABAC-3AAB78B252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CCNA 200-301 </a:t>
            </a:r>
            <a:r>
              <a:rPr lang="fr-FR" dirty="0" err="1"/>
              <a:t>Routing</a:t>
            </a:r>
            <a:r>
              <a:rPr lang="fr-FR" dirty="0"/>
              <a:t> and </a:t>
            </a:r>
            <a:r>
              <a:rPr lang="fr-FR" dirty="0" err="1"/>
              <a:t>Switching</a:t>
            </a:r>
            <a:endParaRPr lang="fr-FR" dirty="0"/>
          </a:p>
          <a:p>
            <a:pPr lvl="1"/>
            <a:r>
              <a:rPr lang="fr-FR" dirty="0"/>
              <a:t>Durée 120 minutes + 30 minutes (Anglais) </a:t>
            </a:r>
          </a:p>
          <a:p>
            <a:pPr lvl="1"/>
            <a:r>
              <a:rPr lang="fr-FR" dirty="0"/>
              <a:t>Note minimale : 825 points / 1000</a:t>
            </a:r>
          </a:p>
          <a:p>
            <a:pPr lvl="1"/>
            <a:r>
              <a:rPr lang="fr-FR" dirty="0"/>
              <a:t>95 à 105 questions</a:t>
            </a:r>
          </a:p>
          <a:p>
            <a:r>
              <a:rPr lang="fr-FR" dirty="0"/>
              <a:t>CCNA 200-201 </a:t>
            </a:r>
            <a:r>
              <a:rPr lang="fr-FR" dirty="0" err="1"/>
              <a:t>Cyberops</a:t>
            </a:r>
            <a:r>
              <a:rPr lang="fr-FR" dirty="0"/>
              <a:t> Associate</a:t>
            </a:r>
          </a:p>
          <a:p>
            <a:pPr lvl="1"/>
            <a:r>
              <a:rPr lang="fr-FR" dirty="0"/>
              <a:t>Durée 120 minutes + 30 minutes (Anglais) </a:t>
            </a:r>
          </a:p>
          <a:p>
            <a:pPr lvl="1"/>
            <a:r>
              <a:rPr lang="fr-FR" dirty="0"/>
              <a:t>Note minimale : 825 points / 1000</a:t>
            </a:r>
          </a:p>
          <a:p>
            <a:pPr lvl="1"/>
            <a:r>
              <a:rPr lang="fr-FR" dirty="0"/>
              <a:t>95 à 105 questions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DDEF61-8716-482E-8669-138E0E4B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Certification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74492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fr-FR" sz="2100" dirty="0"/>
              <a:t>Agenda</a:t>
            </a:r>
          </a:p>
          <a:p>
            <a:pPr lvl="1"/>
            <a:r>
              <a:rPr lang="fr-FR" dirty="0"/>
              <a:t>Rappels : Organisation de la formation </a:t>
            </a:r>
            <a:r>
              <a:rPr lang="fr-FR" dirty="0" err="1"/>
              <a:t>CyberOps</a:t>
            </a:r>
            <a:r>
              <a:rPr lang="fr-FR" dirty="0"/>
              <a:t>, les examens, les attestations …</a:t>
            </a:r>
          </a:p>
          <a:p>
            <a:pPr lvl="1"/>
            <a:r>
              <a:rPr lang="fr-FR" dirty="0"/>
              <a:t>Points techniques : Organisation des Académies</a:t>
            </a:r>
          </a:p>
          <a:p>
            <a:pPr lvl="1"/>
            <a:r>
              <a:rPr lang="fr-FR" dirty="0"/>
              <a:t>Création d’une Académie</a:t>
            </a:r>
          </a:p>
          <a:p>
            <a:pPr lvl="1"/>
            <a:r>
              <a:rPr lang="fr-FR" dirty="0"/>
              <a:t>Gestion des Cours et Orientation Course</a:t>
            </a:r>
          </a:p>
          <a:p>
            <a:pPr lvl="1"/>
            <a:r>
              <a:rPr lang="fr-FR" dirty="0"/>
              <a:t>Certification Professionnelle et Attestation de Formation</a:t>
            </a:r>
          </a:p>
          <a:p>
            <a:pPr lvl="1" algn="just"/>
            <a:r>
              <a:rPr lang="fr-FR" dirty="0"/>
              <a:t>Questions - Réponses</a:t>
            </a:r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Webinaire Formations </a:t>
            </a:r>
            <a:r>
              <a:rPr lang="fr-FR" dirty="0" err="1"/>
              <a:t>Certa</a:t>
            </a:r>
            <a:r>
              <a:rPr lang="fr-FR" dirty="0"/>
              <a:t> – Cisco</a:t>
            </a:r>
            <a:br>
              <a:rPr lang="fr-FR" dirty="0"/>
            </a:br>
            <a:r>
              <a:rPr lang="fr-FR" dirty="0"/>
              <a:t>Mardi 22 Septembre 2020 - 13h30</a:t>
            </a:r>
          </a:p>
        </p:txBody>
      </p:sp>
    </p:spTree>
    <p:extLst>
      <p:ext uri="{BB962C8B-B14F-4D97-AF65-F5344CB8AC3E}">
        <p14:creationId xmlns:p14="http://schemas.microsoft.com/office/powerpoint/2010/main" val="329361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CD2410-EB4F-4C2F-8BCE-B75226A3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86" y="633701"/>
            <a:ext cx="3908828" cy="3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pour les semaines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Ouverture en continu des examens finaux et commentaires de fin du cours </a:t>
            </a:r>
            <a:r>
              <a:rPr lang="fr-FR" sz="2200" dirty="0" err="1"/>
              <a:t>CyberOps</a:t>
            </a:r>
            <a:r>
              <a:rPr lang="fr-FR" sz="2200" dirty="0"/>
              <a:t> </a:t>
            </a:r>
          </a:p>
          <a:p>
            <a:r>
              <a:rPr lang="fr-FR" sz="2100" dirty="0" err="1"/>
              <a:t>Skill</a:t>
            </a:r>
            <a:r>
              <a:rPr lang="fr-FR" sz="2100" dirty="0"/>
              <a:t> test disponible sur demande à </a:t>
            </a:r>
            <a:r>
              <a:rPr lang="fr-FR" sz="2100" b="1" dirty="0"/>
              <a:t>Patrick SAS </a:t>
            </a:r>
            <a:r>
              <a:rPr lang="fr-FR" sz="2100" dirty="0">
                <a:hlinkClick r:id="rId2"/>
              </a:rPr>
              <a:t>psas@inlea.com</a:t>
            </a:r>
            <a:r>
              <a:rPr lang="fr-FR" sz="2100" dirty="0"/>
              <a:t> pour la finalisation de la certification à la formation</a:t>
            </a:r>
          </a:p>
          <a:p>
            <a:r>
              <a:rPr lang="fr-FR" sz="2100" dirty="0"/>
              <a:t>Webinaire d’accompagnement </a:t>
            </a:r>
            <a:r>
              <a:rPr lang="fr-FR" sz="2100" b="1" dirty="0" err="1"/>
              <a:t>CyberOps</a:t>
            </a:r>
            <a:r>
              <a:rPr lang="fr-FR" sz="2100" b="1" dirty="0"/>
              <a:t> 7 Octobre 2020 10h00</a:t>
            </a:r>
            <a:endParaRPr lang="fr-FR" sz="2100" b="1" dirty="0">
              <a:highlight>
                <a:srgbClr val="FFFF00"/>
              </a:highlight>
            </a:endParaRPr>
          </a:p>
          <a:p>
            <a:pPr lvl="1"/>
            <a:r>
              <a:rPr lang="fr-FR" sz="1800" dirty="0"/>
              <a:t>Point technique sur le nouveau cursus </a:t>
            </a:r>
            <a:r>
              <a:rPr lang="fr-FR" sz="1800" dirty="0" err="1"/>
              <a:t>Cyberops</a:t>
            </a:r>
            <a:r>
              <a:rPr lang="fr-FR" sz="1800" dirty="0"/>
              <a:t> Associate</a:t>
            </a:r>
          </a:p>
          <a:p>
            <a:pPr lvl="1"/>
            <a:r>
              <a:rPr lang="fr-FR" sz="1800" dirty="0"/>
              <a:t>Q&amp;R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906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Site réseau </a:t>
            </a:r>
            <a:r>
              <a:rPr lang="fr-FR" dirty="0" err="1"/>
              <a:t>Certa</a:t>
            </a:r>
            <a:r>
              <a:rPr lang="fr-FR" dirty="0"/>
              <a:t> - Webinaires - FAQ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just">
              <a:buNone/>
            </a:pPr>
            <a:r>
              <a:rPr lang="fr-FR" sz="1800" dirty="0"/>
              <a:t>Sur le </a:t>
            </a:r>
            <a:r>
              <a:rPr lang="fr-FR" sz="1800" b="1" dirty="0"/>
              <a:t>site du réseau </a:t>
            </a:r>
            <a:r>
              <a:rPr lang="fr-FR" sz="1800" b="1" dirty="0" err="1"/>
              <a:t>Certa</a:t>
            </a:r>
            <a:r>
              <a:rPr lang="fr-FR" sz="1800" dirty="0"/>
              <a:t>, rubrique </a:t>
            </a:r>
            <a:r>
              <a:rPr lang="fr-FR" sz="1800" dirty="0">
                <a:hlinkClick r:id="rId2"/>
              </a:rPr>
              <a:t>Partenaires – Cisco </a:t>
            </a:r>
            <a:r>
              <a:rPr lang="fr-FR" sz="1800" dirty="0" err="1">
                <a:hlinkClick r:id="rId2"/>
              </a:rPr>
              <a:t>NetAcad</a:t>
            </a:r>
            <a:endParaRPr lang="fr-FR" sz="1800" dirty="0"/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Présentation des </a:t>
            </a:r>
            <a:r>
              <a:rPr lang="fr-FR" sz="1800" dirty="0">
                <a:hlinkClick r:id="rId3"/>
              </a:rPr>
              <a:t>formations</a:t>
            </a:r>
            <a:r>
              <a:rPr lang="fr-FR" sz="1800" dirty="0"/>
              <a:t> 2020, du planning, liens vers les diaporamas et les enregistrements des webinaires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Une page </a:t>
            </a:r>
            <a:r>
              <a:rPr lang="fr-FR" sz="1800" dirty="0">
                <a:hlinkClick r:id="rId4"/>
              </a:rPr>
              <a:t>FAQ</a:t>
            </a:r>
            <a:r>
              <a:rPr lang="fr-FR" sz="1800" dirty="0"/>
              <a:t> dédiée aux réponses aux questions les plus fréquentes (</a:t>
            </a:r>
            <a:r>
              <a:rPr lang="fr-FR" sz="1800" dirty="0" err="1"/>
              <a:t>mdp</a:t>
            </a:r>
            <a:r>
              <a:rPr lang="fr-FR" sz="1800" dirty="0"/>
              <a:t> et qwerty…) est disponible, on y trouve également des liens vers les ressources Cisco pour les TP, les vidéos... elle sera enrichie par vos contributions sur la liste de diffusion et sur le chat des webinaires…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 </a:t>
            </a:r>
            <a:r>
              <a:rPr lang="fr-FR" sz="1800" dirty="0">
                <a:hlinkClick r:id="rId5"/>
              </a:rPr>
              <a:t>Mode opératoire</a:t>
            </a:r>
            <a:r>
              <a:rPr lang="fr-FR" sz="1800" dirty="0"/>
              <a:t> </a:t>
            </a:r>
            <a:r>
              <a:rPr lang="fr-FR" sz="1800" b="1" dirty="0"/>
              <a:t>dédié à l'assistance à la connexion </a:t>
            </a:r>
            <a:r>
              <a:rPr lang="fr-FR" sz="1800" dirty="0"/>
              <a:t>: comment regénérer le lien d'activation quand on n'avait pas de compte </a:t>
            </a:r>
            <a:r>
              <a:rPr lang="fr-FR" sz="1800" dirty="0" err="1"/>
              <a:t>NetAcad</a:t>
            </a:r>
            <a:r>
              <a:rPr lang="fr-FR" sz="1800" dirty="0"/>
              <a:t>, récupérer son mot de passe ...</a:t>
            </a:r>
            <a:br>
              <a:rPr lang="fr-FR" sz="1800" dirty="0"/>
            </a:br>
            <a:r>
              <a:rPr lang="fr-FR" sz="1800" b="1" dirty="0">
                <a:solidFill>
                  <a:srgbClr val="FF0000"/>
                </a:solidFill>
              </a:rPr>
              <a:t>Merci de vous y reporter </a:t>
            </a:r>
            <a:r>
              <a:rPr lang="fr-FR" b="1" dirty="0">
                <a:solidFill>
                  <a:srgbClr val="FF0000"/>
                </a:solidFill>
              </a:rPr>
              <a:t>attentivement</a:t>
            </a:r>
            <a:r>
              <a:rPr lang="fr-FR" sz="1800" b="1" dirty="0">
                <a:solidFill>
                  <a:srgbClr val="FF0000"/>
                </a:solidFill>
              </a:rPr>
              <a:t> avant de nous contacter. </a:t>
            </a:r>
            <a:br>
              <a:rPr lang="fr-FR" sz="1800" dirty="0"/>
            </a:br>
            <a:endParaRPr lang="fr-FR" sz="1800" dirty="0"/>
          </a:p>
          <a:p>
            <a:pPr marL="342900" lvl="1" indent="0" algn="just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42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Liste de diffusion - Webinaires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3" y="1369219"/>
            <a:ext cx="7044268" cy="3263504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liste de diffusion</a:t>
            </a:r>
            <a:r>
              <a:rPr lang="fr-FR" sz="1400" dirty="0"/>
              <a:t> pour les messages qui concernent les formations : le cours, les exercices, les </a:t>
            </a:r>
            <a:r>
              <a:rPr lang="fr-FR" sz="1400" dirty="0" err="1"/>
              <a:t>lab</a:t>
            </a:r>
            <a:r>
              <a:rPr lang="fr-FR" sz="1400" dirty="0"/>
              <a:t>, TP,… les examens à activer, les attestations de réussite </a:t>
            </a:r>
            <a:r>
              <a:rPr lang="fr-FR" sz="1400" dirty="0">
                <a:hlinkClick r:id="rId2"/>
              </a:rPr>
              <a:t>certa_formations_cisco_cybersecurity@listes.reseaucerta.org</a:t>
            </a:r>
            <a:r>
              <a:rPr lang="fr-FR" sz="1400" dirty="0"/>
              <a:t> 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adresse de contact</a:t>
            </a:r>
            <a:r>
              <a:rPr lang="fr-FR" sz="1400" dirty="0"/>
              <a:t>  </a:t>
            </a:r>
            <a:r>
              <a:rPr lang="fr-FR" sz="1400" dirty="0">
                <a:hlinkClick r:id="rId3"/>
              </a:rPr>
              <a:t>partenariat-cisco-netacad@reseaucerta.org</a:t>
            </a:r>
            <a:br>
              <a:rPr lang="fr-FR" sz="1400" dirty="0"/>
            </a:br>
            <a:r>
              <a:rPr lang="fr-FR" sz="1400" dirty="0"/>
              <a:t>pour les dépannages de compte et autres questions diverses plus « personnelles ».</a:t>
            </a:r>
          </a:p>
          <a:p>
            <a:pPr marL="628650" lvl="1" indent="-28575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 </a:t>
            </a:r>
            <a:r>
              <a:rPr lang="fr-FR" sz="1400" b="1" dirty="0">
                <a:highlight>
                  <a:srgbClr val="FFFF00"/>
                </a:highlight>
              </a:rPr>
              <a:t>formulaire de demande d'assistance</a:t>
            </a:r>
            <a:r>
              <a:rPr lang="fr-FR" sz="1400" dirty="0"/>
              <a:t> </a:t>
            </a:r>
            <a:r>
              <a:rPr lang="fr-FR" sz="1400" dirty="0">
                <a:hlinkClick r:id="rId4"/>
              </a:rPr>
              <a:t>Formulaire Erreurs-Signalées 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0000"/>
                </a:solidFill>
              </a:rPr>
              <a:t>lorsque les autres procédures du </a:t>
            </a:r>
            <a:r>
              <a:rPr lang="fr-FR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 opératoire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ont échouées</a:t>
            </a:r>
            <a:r>
              <a:rPr lang="fr-FR" sz="1400" dirty="0"/>
              <a:t>, notamment en cas de compte non utilisé depuis trop longtemps, de demande fusion de compte... permettant d'assurer le suivi avec la hotline Cisco et vous en tenir informés.</a:t>
            </a:r>
          </a:p>
          <a:p>
            <a:pPr marL="612000" lvl="1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/>
              <a:t>Rappel à </a:t>
            </a:r>
            <a:r>
              <a:rPr lang="en-US" sz="1400" dirty="0" err="1"/>
              <a:t>ceux</a:t>
            </a:r>
            <a:r>
              <a:rPr lang="en-US" sz="1400" dirty="0"/>
              <a:t> qui </a:t>
            </a:r>
            <a:r>
              <a:rPr lang="en-US" sz="1400" dirty="0" err="1"/>
              <a:t>ont</a:t>
            </a:r>
            <a:r>
              <a:rPr lang="en-US" sz="1400" dirty="0"/>
              <a:t> encore des </a:t>
            </a:r>
            <a:r>
              <a:rPr lang="en-US" sz="1400" dirty="0" err="1"/>
              <a:t>soucis</a:t>
            </a:r>
            <a:r>
              <a:rPr lang="en-US" sz="1400" dirty="0"/>
              <a:t> de </a:t>
            </a:r>
            <a:r>
              <a:rPr lang="en-US" sz="1400" dirty="0" err="1"/>
              <a:t>connexion</a:t>
            </a:r>
            <a:r>
              <a:rPr lang="en-US" sz="1400" dirty="0"/>
              <a:t> : </a:t>
            </a:r>
            <a:r>
              <a:rPr lang="en-US" sz="1400" b="1" dirty="0"/>
              <a:t>merci de nous </a:t>
            </a:r>
            <a:r>
              <a:rPr lang="en-US" sz="1400" b="1" dirty="0" err="1"/>
              <a:t>communiquer</a:t>
            </a:r>
            <a:r>
              <a:rPr lang="en-US" sz="1400" b="1" dirty="0"/>
              <a:t> via </a:t>
            </a:r>
            <a:r>
              <a:rPr lang="en-US" sz="1400" b="1" dirty="0" err="1"/>
              <a:t>ce</a:t>
            </a:r>
            <a:r>
              <a:rPr lang="en-US" sz="1400" b="1" dirty="0"/>
              <a:t> </a:t>
            </a:r>
            <a:r>
              <a:rPr lang="en-US" sz="1400" b="1" dirty="0" err="1"/>
              <a:t>formulaire</a:t>
            </a:r>
            <a:r>
              <a:rPr lang="en-US" sz="1400" b="1" dirty="0"/>
              <a:t> </a:t>
            </a:r>
            <a:r>
              <a:rPr lang="fr-FR" sz="1400" dirty="0">
                <a:hlinkClick r:id="rId4"/>
              </a:rPr>
              <a:t>Formulaire Erreurs-Signalées</a:t>
            </a:r>
            <a:r>
              <a:rPr lang="fr-FR" sz="1400" dirty="0"/>
              <a:t> </a:t>
            </a:r>
            <a:r>
              <a:rPr lang="en-US" sz="1400" dirty="0"/>
              <a:t>le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message </a:t>
            </a:r>
            <a:r>
              <a:rPr lang="en-US" sz="1400" b="1" dirty="0" err="1">
                <a:solidFill>
                  <a:srgbClr val="FF0000"/>
                </a:solidFill>
              </a:rPr>
              <a:t>d’erreur</a:t>
            </a:r>
            <a:r>
              <a:rPr lang="en-US" sz="1400" b="1" dirty="0">
                <a:solidFill>
                  <a:srgbClr val="FF0000"/>
                </a:solidFill>
              </a:rPr>
              <a:t> précis </a:t>
            </a:r>
            <a:r>
              <a:rPr lang="en-US" sz="1400" b="1" dirty="0"/>
              <a:t>et le </a:t>
            </a:r>
            <a:r>
              <a:rPr lang="en-US" sz="1400" b="1" dirty="0" err="1">
                <a:solidFill>
                  <a:srgbClr val="FF0000"/>
                </a:solidFill>
              </a:rPr>
              <a:t>chemin</a:t>
            </a:r>
            <a:r>
              <a:rPr lang="en-US" sz="1400" b="1" dirty="0">
                <a:solidFill>
                  <a:srgbClr val="FF0000"/>
                </a:solidFill>
              </a:rPr>
              <a:t> que </a:t>
            </a:r>
            <a:r>
              <a:rPr lang="en-US" sz="1400" b="1" dirty="0" err="1">
                <a:solidFill>
                  <a:srgbClr val="FF0000"/>
                </a:solidFill>
              </a:rPr>
              <a:t>vous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avez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suivi</a:t>
            </a:r>
            <a:r>
              <a:rPr lang="en-US" sz="1400" b="1" dirty="0">
                <a:solidFill>
                  <a:srgbClr val="FF0000"/>
                </a:solidFill>
              </a:rPr>
              <a:t> pour arriver à </a:t>
            </a:r>
            <a:r>
              <a:rPr lang="en-US" sz="1400" b="1" dirty="0" err="1">
                <a:solidFill>
                  <a:srgbClr val="FF0000"/>
                </a:solidFill>
              </a:rPr>
              <a:t>ce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cas</a:t>
            </a:r>
            <a:r>
              <a:rPr lang="en-US" sz="1400" b="1" dirty="0">
                <a:solidFill>
                  <a:srgbClr val="FF0000"/>
                </a:solidFill>
              </a:rPr>
              <a:t> (successions de menus)</a:t>
            </a:r>
            <a:r>
              <a:rPr lang="en-US" sz="1400" b="1" dirty="0"/>
              <a:t>, </a:t>
            </a:r>
            <a:r>
              <a:rPr lang="en-US" sz="1400" b="1" dirty="0" err="1"/>
              <a:t>éventuellement</a:t>
            </a:r>
            <a:r>
              <a:rPr lang="en-US" sz="1400" b="1" dirty="0"/>
              <a:t> le lien de la page sur </a:t>
            </a:r>
            <a:r>
              <a:rPr lang="en-US" sz="1400" b="1" dirty="0" err="1"/>
              <a:t>laquelle</a:t>
            </a:r>
            <a:r>
              <a:rPr lang="en-US" sz="1400" b="1" dirty="0"/>
              <a:t> </a:t>
            </a:r>
            <a:r>
              <a:rPr lang="en-US" sz="1400" b="1" dirty="0" err="1"/>
              <a:t>vous</a:t>
            </a:r>
            <a:r>
              <a:rPr lang="en-US" sz="1400" b="1" dirty="0"/>
              <a:t> </a:t>
            </a:r>
            <a:r>
              <a:rPr lang="en-US" sz="1400" b="1" dirty="0" err="1"/>
              <a:t>étiez</a:t>
            </a:r>
            <a:endParaRPr lang="en-US" sz="1400" b="1" dirty="0"/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adresse de contact</a:t>
            </a:r>
            <a:r>
              <a:rPr lang="fr-FR" sz="1400" dirty="0"/>
              <a:t> avec le </a:t>
            </a:r>
            <a:r>
              <a:rPr lang="fr-FR" sz="1400" b="1" dirty="0"/>
              <a:t>responsable du programme </a:t>
            </a:r>
            <a:r>
              <a:rPr lang="fr-FR" sz="1400" b="1" dirty="0" err="1"/>
              <a:t>NetAcad</a:t>
            </a:r>
            <a:r>
              <a:rPr lang="fr-FR" sz="1400" b="1" dirty="0"/>
              <a:t> France chez CISCO </a:t>
            </a:r>
            <a:r>
              <a:rPr lang="fr-FR" sz="1400" b="1" dirty="0" err="1"/>
              <a:t>Systems</a:t>
            </a:r>
            <a:r>
              <a:rPr lang="fr-FR" sz="1400" b="1" dirty="0"/>
              <a:t> Christophe </a:t>
            </a:r>
            <a:r>
              <a:rPr lang="fr-FR" sz="1400" b="1" dirty="0" err="1"/>
              <a:t>Dolinsek</a:t>
            </a:r>
            <a:r>
              <a:rPr lang="fr-FR" sz="1400" b="1" dirty="0"/>
              <a:t> </a:t>
            </a:r>
            <a:br>
              <a:rPr lang="fr-FR" sz="1400" b="1" dirty="0"/>
            </a:br>
            <a:r>
              <a:rPr lang="fr-FR" sz="1400" dirty="0">
                <a:hlinkClick r:id="rId6"/>
              </a:rPr>
              <a:t>cdolinse@cisco.com</a:t>
            </a:r>
            <a:r>
              <a:rPr lang="fr-FR" sz="1400" dirty="0"/>
              <a:t> </a:t>
            </a:r>
            <a:r>
              <a:rPr lang="fr-FR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984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54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1587D-9B60-4BC4-B2F1-999AAFF40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06331"/>
            <a:ext cx="8986210" cy="3389312"/>
          </a:xfrm>
        </p:spPr>
        <p:txBody>
          <a:bodyPr/>
          <a:lstStyle/>
          <a:p>
            <a:pPr marL="57150" indent="0">
              <a:buNone/>
            </a:pPr>
            <a:br>
              <a:rPr lang="en-GB" sz="1600" dirty="0"/>
            </a:br>
            <a:br>
              <a:rPr lang="en-GB" sz="1600" dirty="0"/>
            </a:br>
            <a:endParaRPr lang="fr-F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94545-056D-43A8-A6FC-269A1124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fr-FR" dirty="0"/>
              <a:t>Une équipe pour vous accompagner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F04D727-86B3-684E-9600-4206781BD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96744"/>
              </p:ext>
            </p:extLst>
          </p:nvPr>
        </p:nvGraphicFramePr>
        <p:xfrm>
          <a:off x="76201" y="886314"/>
          <a:ext cx="7530246" cy="2697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6054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2577488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3486704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590866">
                <a:tc>
                  <a:txBody>
                    <a:bodyPr/>
                    <a:lstStyle/>
                    <a:p>
                      <a:r>
                        <a:rPr lang="en-US" sz="1100" b="1" dirty="0"/>
                        <a:t>Eric </a:t>
                      </a:r>
                      <a:r>
                        <a:rPr lang="en-US" sz="1100" b="1" dirty="0" err="1"/>
                        <a:t>Deschaintre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IA-IPR Economie Gestion Académie de Strasbourg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899144">
                <a:tc>
                  <a:txBody>
                    <a:bodyPr/>
                    <a:lstStyle/>
                    <a:p>
                      <a:r>
                        <a:rPr lang="en-US" sz="1100" b="1" dirty="0"/>
                        <a:t>Valérie Martinez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- Enseignante SISR Lycée du Grand Nouméa </a:t>
                      </a:r>
                      <a:br>
                        <a:rPr lang="fr-FR" sz="800" b="1" i="1" dirty="0"/>
                      </a:br>
                      <a:r>
                        <a:rPr lang="fr-FR" sz="800" b="1" i="1" dirty="0"/>
                        <a:t>Instructrice ITC CERTA</a:t>
                      </a:r>
                    </a:p>
                    <a:p>
                      <a:r>
                        <a:rPr lang="fr-FR" sz="800" b="1" i="1" dirty="0"/>
                        <a:t>Référente Partenariat Cisco-</a:t>
                      </a:r>
                      <a:r>
                        <a:rPr lang="fr-FR" sz="800" b="1" i="1" dirty="0" err="1"/>
                        <a:t>Certa</a:t>
                      </a:r>
                      <a:endParaRPr lang="fr-FR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  <a:tr h="783539">
                <a:tc>
                  <a:txBody>
                    <a:bodyPr/>
                    <a:lstStyle/>
                    <a:p>
                      <a:r>
                        <a:rPr lang="en-US" sz="1100" b="1" dirty="0"/>
                        <a:t>Pascal </a:t>
                      </a:r>
                      <a:r>
                        <a:rPr lang="en-US" sz="1100" b="1" dirty="0" err="1"/>
                        <a:t>Moussier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– Enseignant SISR Lycée Louis Armand –</a:t>
                      </a:r>
                    </a:p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1" dirty="0"/>
                        <a:t>Instructeur ITC CERTA</a:t>
                      </a:r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9932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F2CA5C0-DBB4-0A46-8DD3-4E2F61F24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48305"/>
              </p:ext>
            </p:extLst>
          </p:nvPr>
        </p:nvGraphicFramePr>
        <p:xfrm>
          <a:off x="76201" y="3331274"/>
          <a:ext cx="7530244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74702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3174186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2881356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549663">
                <a:tc>
                  <a:txBody>
                    <a:bodyPr/>
                    <a:lstStyle/>
                    <a:p>
                      <a:r>
                        <a:rPr lang="en-US" sz="1100" b="1" dirty="0"/>
                        <a:t>Christophe </a:t>
                      </a:r>
                      <a:r>
                        <a:rPr lang="en-US" sz="1100" b="1" dirty="0" err="1"/>
                        <a:t>Dolinsek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Directeur du programme Cisco Networking </a:t>
                      </a:r>
                      <a:r>
                        <a:rPr lang="fr-FR" sz="800" b="1" i="1" dirty="0" err="1"/>
                        <a:t>Academy</a:t>
                      </a:r>
                      <a:r>
                        <a:rPr lang="fr-FR" sz="800" b="1" i="1" dirty="0"/>
                        <a:t> France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625637">
                <a:tc>
                  <a:txBody>
                    <a:bodyPr/>
                    <a:lstStyle/>
                    <a:p>
                      <a:r>
                        <a:rPr lang="en-US" sz="1100" b="1" dirty="0"/>
                        <a:t>Patrick </a:t>
                      </a:r>
                      <a:r>
                        <a:rPr lang="en-US" sz="1100" b="1" dirty="0" err="1"/>
                        <a:t>Sas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i="1" dirty="0" err="1"/>
                        <a:t>Responsable</a:t>
                      </a:r>
                      <a:r>
                        <a:rPr lang="en-US" sz="800" b="1" i="1" dirty="0"/>
                        <a:t> technique Cisco Networking Academy France</a:t>
                      </a:r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</a:tbl>
          </a:graphicData>
        </a:graphic>
      </p:graphicFrame>
      <p:pic>
        <p:nvPicPr>
          <p:cNvPr id="8" name="Image 7" descr="Une image contenant personne, femme, extérieur, souriant&#10;&#10;Description générée automatiquement">
            <a:extLst>
              <a:ext uri="{FF2B5EF4-FFF2-40B4-BE49-F238E27FC236}">
                <a16:creationId xmlns:a16="http://schemas.microsoft.com/office/drawing/2014/main" id="{4E7BD3A8-DC49-B74E-AAFE-3CEE8DB8BC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03" y="1618770"/>
            <a:ext cx="577851" cy="8087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CBDBB-43D5-D048-BD45-C875B6B2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060" y="882452"/>
            <a:ext cx="501650" cy="729673"/>
          </a:xfrm>
          <a:prstGeom prst="rect">
            <a:avLst/>
          </a:prstGeom>
        </p:spPr>
      </p:pic>
      <p:pic>
        <p:nvPicPr>
          <p:cNvPr id="11" name="Image 10" descr="Une image contenant homme, personne, cravate, portant&#10;&#10;Description générée automatiquement">
            <a:extLst>
              <a:ext uri="{FF2B5EF4-FFF2-40B4-BE49-F238E27FC236}">
                <a16:creationId xmlns:a16="http://schemas.microsoft.com/office/drawing/2014/main" id="{91D3724F-3C14-1447-ABFB-6BE05E161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13" y="3336998"/>
            <a:ext cx="561755" cy="830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CA3637-ECC2-D145-A561-D6ECA65F2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436" y="2436190"/>
            <a:ext cx="596900" cy="844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E03682-AACD-2C4B-9AB5-356F45E6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788" y="1611995"/>
            <a:ext cx="957658" cy="957658"/>
          </a:xfrm>
          <a:prstGeom prst="rect">
            <a:avLst/>
          </a:prstGeom>
        </p:spPr>
      </p:pic>
      <p:pic>
        <p:nvPicPr>
          <p:cNvPr id="16" name="Image 15" descr="Une image contenant personne, homme, intérieur, regardant&#10;&#10;Description générée automatiquement">
            <a:extLst>
              <a:ext uri="{FF2B5EF4-FFF2-40B4-BE49-F238E27FC236}">
                <a16:creationId xmlns:a16="http://schemas.microsoft.com/office/drawing/2014/main" id="{C772F4FD-727E-A149-9445-7A5900941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094" y="4196418"/>
            <a:ext cx="549274" cy="758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348C72B-87AF-5248-B062-8FC00543C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788" y="3623734"/>
            <a:ext cx="973786" cy="973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C83D0-68B0-48E3-AE65-FC90E96B40FD}"/>
              </a:ext>
            </a:extLst>
          </p:cNvPr>
          <p:cNvSpPr/>
          <p:nvPr/>
        </p:nvSpPr>
        <p:spPr>
          <a:xfrm>
            <a:off x="6648788" y="4537169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0F309-664F-4B75-83C3-1229F600C6F0}"/>
              </a:ext>
            </a:extLst>
          </p:cNvPr>
          <p:cNvSpPr/>
          <p:nvPr/>
        </p:nvSpPr>
        <p:spPr>
          <a:xfrm>
            <a:off x="6648787" y="2511575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F4E28-86CF-4900-9263-2787F78AEF50}"/>
              </a:ext>
            </a:extLst>
          </p:cNvPr>
          <p:cNvSpPr/>
          <p:nvPr/>
        </p:nvSpPr>
        <p:spPr>
          <a:xfrm>
            <a:off x="6644927" y="1181680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5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algn="just"/>
            <a:r>
              <a:rPr lang="fr-FR" b="1" dirty="0"/>
              <a:t>Nota: L’accès à l’examen final est conditionné par le passage du commentaire sur le cours</a:t>
            </a:r>
          </a:p>
          <a:p>
            <a:pPr lvl="1" algn="just"/>
            <a:r>
              <a:rPr lang="fr-FR" b="1" dirty="0"/>
              <a:t>Des ouvertures des examens finaux pour </a:t>
            </a:r>
            <a:r>
              <a:rPr lang="fr-FR" b="1" dirty="0" err="1"/>
              <a:t>CyberOps</a:t>
            </a:r>
            <a:r>
              <a:rPr lang="fr-FR" b="1" dirty="0"/>
              <a:t> en continu.</a:t>
            </a:r>
          </a:p>
          <a:p>
            <a:pPr lvl="1" algn="just"/>
            <a:r>
              <a:rPr lang="fr-FR" b="1" dirty="0" err="1"/>
              <a:t>Skill</a:t>
            </a:r>
            <a:r>
              <a:rPr lang="fr-FR" b="1" dirty="0"/>
              <a:t> test disponible à la demande. Mail à adresser la veille du passage de l’examen à Patrick SAS (</a:t>
            </a:r>
            <a:r>
              <a:rPr lang="fr-FR" b="1" dirty="0">
                <a:hlinkClick r:id="rId2"/>
              </a:rPr>
              <a:t>psas@inlea.com</a:t>
            </a:r>
            <a:r>
              <a:rPr lang="fr-FR" b="1" dirty="0"/>
              <a:t>) pour la transmission du sujet. </a:t>
            </a:r>
            <a:br>
              <a:rPr lang="fr-FR" b="1" dirty="0"/>
            </a:br>
            <a:r>
              <a:rPr lang="fr-FR" b="1" dirty="0"/>
              <a:t>Les réponses sont à transmettre à l’aide du fichier Word.</a:t>
            </a:r>
          </a:p>
          <a:p>
            <a:pPr lvl="1" algn="just"/>
            <a:r>
              <a:rPr lang="fr-FR" b="1" dirty="0"/>
              <a:t>Prérequis technique du </a:t>
            </a:r>
            <a:r>
              <a:rPr lang="fr-FR" b="1" dirty="0" err="1"/>
              <a:t>skill</a:t>
            </a:r>
            <a:r>
              <a:rPr lang="fr-FR" b="1" dirty="0"/>
              <a:t> : poste équipé de Wireshark.</a:t>
            </a:r>
          </a:p>
          <a:p>
            <a:pPr lvl="1" algn="just"/>
            <a:r>
              <a:rPr lang="fr-FR" b="1" dirty="0"/>
              <a:t>Conditions de validation : 75% à l’examen théorique final au 1</a:t>
            </a:r>
            <a:r>
              <a:rPr lang="fr-FR" b="1" baseline="30000" dirty="0"/>
              <a:t>er</a:t>
            </a:r>
            <a:r>
              <a:rPr lang="fr-FR" b="1" dirty="0"/>
              <a:t> Essai, 80% au second essai. 60% au </a:t>
            </a:r>
            <a:r>
              <a:rPr lang="fr-FR" b="1" dirty="0" err="1"/>
              <a:t>skill</a:t>
            </a:r>
            <a:r>
              <a:rPr lang="fr-FR" b="1" dirty="0"/>
              <a:t> test. Pondération entre les deux examens 50% - 50%</a:t>
            </a:r>
          </a:p>
          <a:p>
            <a:pPr lvl="1" algn="just"/>
            <a:r>
              <a:rPr lang="fr-FR" b="1" dirty="0"/>
              <a:t>Nota : </a:t>
            </a:r>
            <a:r>
              <a:rPr lang="fr-FR" b="1" dirty="0">
                <a:solidFill>
                  <a:srgbClr val="FF0000"/>
                </a:solidFill>
              </a:rPr>
              <a:t>Date de Fin 15 Novembre 2020</a:t>
            </a:r>
          </a:p>
          <a:p>
            <a:pPr lvl="1" algn="just"/>
            <a:r>
              <a:rPr lang="fr-FR" b="1" dirty="0">
                <a:solidFill>
                  <a:srgbClr val="FF0000"/>
                </a:solidFill>
              </a:rPr>
              <a:t>Pour </a:t>
            </a:r>
            <a:r>
              <a:rPr lang="fr-FR" b="1" dirty="0" err="1">
                <a:solidFill>
                  <a:srgbClr val="FF0000"/>
                </a:solidFill>
              </a:rPr>
              <a:t>IntroCyber</a:t>
            </a:r>
            <a:r>
              <a:rPr lang="fr-FR" b="1" dirty="0">
                <a:solidFill>
                  <a:srgbClr val="FF0000"/>
                </a:solidFill>
              </a:rPr>
              <a:t> et Cyber Essentials  : fin au 30 octobre 2020</a:t>
            </a:r>
          </a:p>
          <a:p>
            <a:pPr lvl="1" algn="just"/>
            <a:endParaRPr lang="fr-FR" b="1" dirty="0"/>
          </a:p>
          <a:p>
            <a:pPr lvl="1" algn="just"/>
            <a:endParaRPr lang="fr-FR" b="1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formation </a:t>
            </a:r>
            <a:r>
              <a:rPr lang="fr-FR" dirty="0" err="1"/>
              <a:t>CyberOps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80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FE675-3F7B-4A4D-8B18-6A94798E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Statistiques</a:t>
            </a:r>
            <a:r>
              <a:rPr lang="en-US" dirty="0">
                <a:solidFill>
                  <a:schemeClr val="accent6"/>
                </a:solidFill>
              </a:rPr>
              <a:t> - </a:t>
            </a:r>
            <a:r>
              <a:rPr lang="en-US" dirty="0" err="1">
                <a:solidFill>
                  <a:schemeClr val="accent6"/>
                </a:solidFill>
              </a:rPr>
              <a:t>suivi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375DBEC-ABFD-47FA-AA03-08382AB3D5AB}"/>
              </a:ext>
            </a:extLst>
          </p:cNvPr>
          <p:cNvSpPr txBox="1">
            <a:spLocks/>
          </p:cNvSpPr>
          <p:nvPr/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Formation </a:t>
            </a:r>
            <a:r>
              <a:rPr lang="fr-FR" dirty="0" err="1"/>
              <a:t>CyberopsI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39F2C0D-A6F9-40A9-B47D-24321F883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07633"/>
              </p:ext>
            </p:extLst>
          </p:nvPr>
        </p:nvGraphicFramePr>
        <p:xfrm>
          <a:off x="2729956" y="1229343"/>
          <a:ext cx="3684088" cy="323394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951075">
                  <a:extLst>
                    <a:ext uri="{9D8B030D-6E8A-4147-A177-3AD203B41FA5}">
                      <a16:colId xmlns:a16="http://schemas.microsoft.com/office/drawing/2014/main" val="1911680073"/>
                    </a:ext>
                  </a:extLst>
                </a:gridCol>
                <a:gridCol w="998491">
                  <a:extLst>
                    <a:ext uri="{9D8B030D-6E8A-4147-A177-3AD203B41FA5}">
                      <a16:colId xmlns:a16="http://schemas.microsoft.com/office/drawing/2014/main" val="4154220899"/>
                    </a:ext>
                  </a:extLst>
                </a:gridCol>
                <a:gridCol w="734522">
                  <a:extLst>
                    <a:ext uri="{9D8B030D-6E8A-4147-A177-3AD203B41FA5}">
                      <a16:colId xmlns:a16="http://schemas.microsoft.com/office/drawing/2014/main" val="3854876319"/>
                    </a:ext>
                  </a:extLst>
                </a:gridCol>
              </a:tblGrid>
              <a:tr h="7778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Examen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Nb d'examen pris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pourcentage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600479080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25%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3600525521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24%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1099099285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23%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2307116904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22%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837952511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21%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4074849181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20%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3206475609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19%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3241534302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18%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1350249281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18%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1980561673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18%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2868023479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11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16%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683539288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15%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1810231752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Chapitre 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14%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1714030951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Skill test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607883059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Course feedback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14%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4290352668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Instructeurs Validés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1303843586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Final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14%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8" marR="8608" marT="8608" marB="0" anchor="b"/>
                </a:tc>
                <a:extLst>
                  <a:ext uri="{0D108BD9-81ED-4DB2-BD59-A6C34878D82A}">
                    <a16:rowId xmlns:a16="http://schemas.microsoft.com/office/drawing/2014/main" val="249936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Patrick SAS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err="1"/>
              <a:t>Responsable</a:t>
            </a:r>
            <a:r>
              <a:rPr lang="en-US" i="1" dirty="0"/>
              <a:t> technique Cisco </a:t>
            </a:r>
            <a:r>
              <a:rPr lang="en-US" i="1" dirty="0" err="1"/>
              <a:t>NetAcad</a:t>
            </a:r>
            <a:r>
              <a:rPr lang="en-US" i="1" dirty="0"/>
              <a:t> France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22 Septembre 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Organisation des Académies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Point Technique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0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Organisation des Académies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4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021438-A1A2-42FF-A932-FC481EB06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760517"/>
            <a:ext cx="8277344" cy="4041669"/>
          </a:xfrm>
        </p:spPr>
        <p:txBody>
          <a:bodyPr/>
          <a:lstStyle/>
          <a:p>
            <a:pPr marL="57150" indent="0" algn="just">
              <a:buNone/>
            </a:pPr>
            <a:r>
              <a:rPr lang="fr-FR" dirty="0"/>
              <a:t>Il existe 3 types d’Académie : l’ASC, l’ITC et l’ AL</a:t>
            </a:r>
          </a:p>
          <a:p>
            <a:r>
              <a:rPr lang="fr-FR" dirty="0">
                <a:solidFill>
                  <a:schemeClr val="bg1"/>
                </a:solidFill>
              </a:rPr>
              <a:t>ASC (Académie Service Center)</a:t>
            </a:r>
          </a:p>
          <a:p>
            <a:pPr lvl="1"/>
            <a:r>
              <a:rPr lang="fr-FR" sz="1600" dirty="0"/>
              <a:t>Apporte son aide technique aux Instructeurs</a:t>
            </a:r>
          </a:p>
          <a:p>
            <a:pPr lvl="1"/>
            <a:r>
              <a:rPr lang="fr-FR" sz="1600" dirty="0"/>
              <a:t>Permet aux instructeurs de l’Académie locale d’ouvrir des classes</a:t>
            </a:r>
          </a:p>
          <a:p>
            <a:pPr lvl="1"/>
            <a:r>
              <a:rPr lang="fr-FR" sz="1600" dirty="0"/>
              <a:t>Le </a:t>
            </a:r>
            <a:r>
              <a:rPr lang="fr-FR" sz="1600" b="1" dirty="0" err="1">
                <a:solidFill>
                  <a:srgbClr val="FF0000"/>
                </a:solidFill>
              </a:rPr>
              <a:t>Certa</a:t>
            </a:r>
            <a:r>
              <a:rPr lang="fr-FR" sz="1600" b="1" dirty="0">
                <a:solidFill>
                  <a:srgbClr val="FF0000"/>
                </a:solidFill>
              </a:rPr>
              <a:t> est ASC, vous devez y rattacher votre académie locale</a:t>
            </a:r>
          </a:p>
          <a:p>
            <a:r>
              <a:rPr lang="fr-FR" dirty="0">
                <a:solidFill>
                  <a:schemeClr val="bg1"/>
                </a:solidFill>
              </a:rPr>
              <a:t>ITC </a:t>
            </a:r>
            <a:r>
              <a:rPr lang="fr-FR" dirty="0" err="1">
                <a:solidFill>
                  <a:schemeClr val="bg1"/>
                </a:solidFill>
              </a:rPr>
              <a:t>Instructor</a:t>
            </a:r>
            <a:r>
              <a:rPr lang="fr-FR" dirty="0">
                <a:solidFill>
                  <a:schemeClr val="bg1"/>
                </a:solidFill>
              </a:rPr>
              <a:t> Training Center</a:t>
            </a:r>
          </a:p>
          <a:p>
            <a:pPr lvl="1"/>
            <a:r>
              <a:rPr lang="fr-FR" sz="1600" dirty="0"/>
              <a:t>Forme les formateurs. Pour être ITQ (</a:t>
            </a:r>
            <a:r>
              <a:rPr lang="fr-FR" sz="1600" dirty="0" err="1"/>
              <a:t>Instructor</a:t>
            </a:r>
            <a:r>
              <a:rPr lang="fr-FR" sz="1600" dirty="0"/>
              <a:t> of Traine </a:t>
            </a:r>
            <a:r>
              <a:rPr lang="fr-FR" sz="1600" dirty="0" err="1"/>
              <a:t>Qualified</a:t>
            </a:r>
            <a:r>
              <a:rPr lang="fr-FR" sz="1600" dirty="0"/>
              <a:t>) il faut avoir suivi le cursus, avoir une </a:t>
            </a:r>
            <a:r>
              <a:rPr lang="fr-FR" sz="1600" b="1" dirty="0"/>
              <a:t>certification professionnelle </a:t>
            </a:r>
            <a:r>
              <a:rPr lang="fr-FR" sz="1600" dirty="0"/>
              <a:t>valide et passer l’examen ITQ.</a:t>
            </a:r>
          </a:p>
          <a:p>
            <a:r>
              <a:rPr lang="fr-FR" dirty="0">
                <a:solidFill>
                  <a:schemeClr val="bg1"/>
                </a:solidFill>
              </a:rPr>
              <a:t>AL </a:t>
            </a:r>
            <a:r>
              <a:rPr lang="fr-FR" dirty="0" err="1">
                <a:solidFill>
                  <a:schemeClr val="bg1"/>
                </a:solidFill>
              </a:rPr>
              <a:t>Academy</a:t>
            </a:r>
            <a:r>
              <a:rPr lang="fr-FR" dirty="0">
                <a:solidFill>
                  <a:schemeClr val="bg1"/>
                </a:solidFill>
              </a:rPr>
              <a:t> Local</a:t>
            </a:r>
          </a:p>
          <a:p>
            <a:pPr lvl="1"/>
            <a:r>
              <a:rPr lang="fr-FR" sz="1600" dirty="0"/>
              <a:t>Forme les étudiants, les élèves.</a:t>
            </a:r>
          </a:p>
          <a:p>
            <a:pPr lvl="1"/>
            <a:r>
              <a:rPr lang="fr-FR" sz="1600" dirty="0"/>
              <a:t>Doit avoir un </a:t>
            </a:r>
            <a:r>
              <a:rPr lang="fr-FR" sz="1600" b="1" dirty="0"/>
              <a:t>instructeur</a:t>
            </a:r>
            <a:r>
              <a:rPr lang="fr-FR" sz="1600" dirty="0"/>
              <a:t> </a:t>
            </a:r>
            <a:r>
              <a:rPr lang="fr-FR" sz="1600" b="1" dirty="0"/>
              <a:t>habilité</a:t>
            </a:r>
            <a:r>
              <a:rPr lang="fr-FR" sz="1600" dirty="0"/>
              <a:t> (validé par réussite avec score &gt;80%) sur chaque cours proposé</a:t>
            </a:r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73064B5-9D56-4D4B-8099-44A8A230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6" y="341314"/>
            <a:ext cx="8345488" cy="419204"/>
          </a:xfrm>
        </p:spPr>
        <p:txBody>
          <a:bodyPr/>
          <a:lstStyle/>
          <a:p>
            <a:r>
              <a:rPr lang="fr-FR" dirty="0"/>
              <a:t>Les différents types d’Académies Cisco</a:t>
            </a:r>
          </a:p>
        </p:txBody>
      </p:sp>
    </p:spTree>
    <p:extLst>
      <p:ext uri="{BB962C8B-B14F-4D97-AF65-F5344CB8AC3E}">
        <p14:creationId xmlns:p14="http://schemas.microsoft.com/office/powerpoint/2010/main" val="301675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C168D9-CCE1-4FAA-92DA-54ECF5C85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8" y="1205898"/>
            <a:ext cx="8108667" cy="3083094"/>
          </a:xfrm>
        </p:spPr>
        <p:txBody>
          <a:bodyPr/>
          <a:lstStyle/>
          <a:p>
            <a:r>
              <a:rPr lang="fr-FR" dirty="0"/>
              <a:t>Il est nécessaire d’adhérer au programme pour pouvoir l’utiliser.</a:t>
            </a:r>
          </a:p>
          <a:p>
            <a:r>
              <a:rPr lang="fr-FR" dirty="0"/>
              <a:t>Si votre établissement n’est pas encore une Académie, vous pouvez </a:t>
            </a:r>
            <a:r>
              <a:rPr lang="fr-FR" dirty="0" err="1"/>
              <a:t>telécharger</a:t>
            </a:r>
            <a:r>
              <a:rPr lang="fr-FR" dirty="0"/>
              <a:t> le package d’information sur la page d’accueil de Netacad.com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BCCC7E-7DA4-4897-8A3E-5F03A4E7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d’une Académie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C48F9C-9A7A-4A1A-BADD-EE06AD38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76" y="2356347"/>
            <a:ext cx="6196179" cy="20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1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_16x9_Corporate template_default.pptx" id="{0E04B94C-278F-447A-92B3-E6BE93B5C268}" vid="{F9D9CDD3-DF35-40B1-B141-762F1BD1CBDE}"/>
    </a:ext>
  </a:extLst>
</a:theme>
</file>

<file path=ppt/theme/theme2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FEE14CCEEB44FB0DE3AF1C8E96D1E" ma:contentTypeVersion="24" ma:contentTypeDescription="Crée un document." ma:contentTypeScope="" ma:versionID="49a813d449bbe90e94e6254ffe9941c9">
  <xsd:schema xmlns:xsd="http://www.w3.org/2001/XMLSchema" xmlns:xs="http://www.w3.org/2001/XMLSchema" xmlns:p="http://schemas.microsoft.com/office/2006/metadata/properties" xmlns:ns3="2191e9bd-1b52-498e-8f45-3ac4e646f261" xmlns:ns4="24829cc3-97a5-4aea-a39f-e3b7b3f17b1c" targetNamespace="http://schemas.microsoft.com/office/2006/metadata/properties" ma:root="true" ma:fieldsID="1bbcd0a524b3f073799121c8df42325e" ns3:_="" ns4:_="">
    <xsd:import namespace="2191e9bd-1b52-498e-8f45-3ac4e646f261"/>
    <xsd:import namespace="24829cc3-97a5-4aea-a39f-e3b7b3f17b1c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e9bd-1b52-498e-8f45-3ac4e646f26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9cc3-97a5-4aea-a39f-e3b7b3f17b1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191e9bd-1b52-498e-8f45-3ac4e646f261" xsi:nil="true"/>
    <Students xmlns="2191e9bd-1b52-498e-8f45-3ac4e646f261">
      <UserInfo>
        <DisplayName/>
        <AccountId xsi:nil="true"/>
        <AccountType/>
      </UserInfo>
    </Students>
    <Owner xmlns="2191e9bd-1b52-498e-8f45-3ac4e646f261">
      <UserInfo>
        <DisplayName/>
        <AccountId xsi:nil="true"/>
        <AccountType/>
      </UserInfo>
    </Owner>
    <Student_Groups xmlns="2191e9bd-1b52-498e-8f45-3ac4e646f261">
      <UserInfo>
        <DisplayName/>
        <AccountId xsi:nil="true"/>
        <AccountType/>
      </UserInfo>
    </Student_Groups>
    <AppVersion xmlns="2191e9bd-1b52-498e-8f45-3ac4e646f261" xsi:nil="true"/>
    <NotebookType xmlns="2191e9bd-1b52-498e-8f45-3ac4e646f261" xsi:nil="true"/>
    <Has_Teacher_Only_SectionGroup xmlns="2191e9bd-1b52-498e-8f45-3ac4e646f261" xsi:nil="true"/>
    <Teachers xmlns="2191e9bd-1b52-498e-8f45-3ac4e646f261">
      <UserInfo>
        <DisplayName/>
        <AccountId xsi:nil="true"/>
        <AccountType/>
      </UserInfo>
    </Teachers>
    <CultureName xmlns="2191e9bd-1b52-498e-8f45-3ac4e646f261" xsi:nil="true"/>
    <Self_Registration_Enabled xmlns="2191e9bd-1b52-498e-8f45-3ac4e646f261" xsi:nil="true"/>
    <DefaultSectionNames xmlns="2191e9bd-1b52-498e-8f45-3ac4e646f261" xsi:nil="true"/>
    <Invited_Teachers xmlns="2191e9bd-1b52-498e-8f45-3ac4e646f261" xsi:nil="true"/>
    <Invited_Students xmlns="2191e9bd-1b52-498e-8f45-3ac4e646f261" xsi:nil="true"/>
  </documentManagement>
</p:properties>
</file>

<file path=customXml/itemProps1.xml><?xml version="1.0" encoding="utf-8"?>
<ds:datastoreItem xmlns:ds="http://schemas.openxmlformats.org/officeDocument/2006/customXml" ds:itemID="{E55FA986-D20F-4113-AB46-A8369D77DF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0532C-F644-49ED-8A19-4D3D72136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1e9bd-1b52-498e-8f45-3ac4e646f261"/>
    <ds:schemaRef ds:uri="24829cc3-97a5-4aea-a39f-e3b7b3f17b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3760D-8C29-46CE-BB5A-BBBE498E5DDF}">
  <ds:schemaRefs>
    <ds:schemaRef ds:uri="http://schemas.microsoft.com/office/2006/metadata/properties"/>
    <ds:schemaRef ds:uri="http://schemas.microsoft.com/office/infopath/2007/PartnerControls"/>
    <ds:schemaRef ds:uri="2191e9bd-1b52-498e-8f45-3ac4e646f2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1387</Words>
  <Application>Microsoft Office PowerPoint</Application>
  <PresentationFormat>Affichage à l'écran (16:9)</PresentationFormat>
  <Paragraphs>201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CiscoSansTT ExtraLight</vt:lpstr>
      <vt:lpstr>Wingdings</vt:lpstr>
      <vt:lpstr>Blue theme 2015 16x9</vt:lpstr>
      <vt:lpstr>1_Blue theme 2015 16x9</vt:lpstr>
      <vt:lpstr>3_Blue theme 2015 16x9</vt:lpstr>
      <vt:lpstr>Gestion de la plateforme Netacad </vt:lpstr>
      <vt:lpstr>Webinaire Formations Certa – Cisco Mardi 22 Septembre 2020 - 13h30</vt:lpstr>
      <vt:lpstr>Une équipe pour vous accompagner</vt:lpstr>
      <vt:lpstr>Organisation de la formation CyberOps</vt:lpstr>
      <vt:lpstr>Statistiques - suivi</vt:lpstr>
      <vt:lpstr>Point Technique</vt:lpstr>
      <vt:lpstr>Organisation des Académies</vt:lpstr>
      <vt:lpstr>Les différents types d’Académies Cisco</vt:lpstr>
      <vt:lpstr>Création d’une Académie</vt:lpstr>
      <vt:lpstr>Création d’une Académie</vt:lpstr>
      <vt:lpstr>Rattachement de l’Académie à l’ASC</vt:lpstr>
      <vt:lpstr>Gestion des rôles dans l’Académie</vt:lpstr>
      <vt:lpstr>Prise en main de l’environnement</vt:lpstr>
      <vt:lpstr>Accompagnement des nouveaux instructeurs</vt:lpstr>
      <vt:lpstr>Accompagnement des instructeurs</vt:lpstr>
      <vt:lpstr>Certification professionnelle et Certificat Netacad</vt:lpstr>
      <vt:lpstr>Certification professionnelle et Certificat Netacad</vt:lpstr>
      <vt:lpstr>Certification professionnelle</vt:lpstr>
      <vt:lpstr>Certification professionnelle</vt:lpstr>
      <vt:lpstr>Présentation PowerPoint</vt:lpstr>
      <vt:lpstr>Agenda pour les semaines à venir</vt:lpstr>
      <vt:lpstr>Communication - Site réseau Certa - Webinaires - FAQ</vt:lpstr>
      <vt:lpstr>Communication - Liste de diffusion - Webinaires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Formations Cybersécurité CERTA-Cisco Focus Machines Virtuelles et Attaques couches 2</dc:title>
  <dc:creator>Patrick SAS</dc:creator>
  <cp:lastModifiedBy>Valerie Emin</cp:lastModifiedBy>
  <cp:revision>237</cp:revision>
  <dcterms:created xsi:type="dcterms:W3CDTF">2020-05-03T13:26:06Z</dcterms:created>
  <dcterms:modified xsi:type="dcterms:W3CDTF">2020-09-18T00:17:24Z</dcterms:modified>
</cp:coreProperties>
</file>