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4015" r:id="rId5"/>
    <p:sldMasterId id="2147484041" r:id="rId6"/>
  </p:sldMasterIdLst>
  <p:notesMasterIdLst>
    <p:notesMasterId r:id="rId38"/>
  </p:notesMasterIdLst>
  <p:handoutMasterIdLst>
    <p:handoutMasterId r:id="rId39"/>
  </p:handoutMasterIdLst>
  <p:sldIdLst>
    <p:sldId id="1991016431" r:id="rId7"/>
    <p:sldId id="1991016429" r:id="rId8"/>
    <p:sldId id="1991016459" r:id="rId9"/>
    <p:sldId id="1991016442" r:id="rId10"/>
    <p:sldId id="1991016435" r:id="rId11"/>
    <p:sldId id="726" r:id="rId12"/>
    <p:sldId id="1991016460" r:id="rId13"/>
    <p:sldId id="1991016437" r:id="rId14"/>
    <p:sldId id="1872" r:id="rId15"/>
    <p:sldId id="1887" r:id="rId16"/>
    <p:sldId id="1888" r:id="rId17"/>
    <p:sldId id="1889" r:id="rId18"/>
    <p:sldId id="1991016457" r:id="rId19"/>
    <p:sldId id="1890" r:id="rId20"/>
    <p:sldId id="1991016458" r:id="rId21"/>
    <p:sldId id="1882" r:id="rId22"/>
    <p:sldId id="1991016447" r:id="rId23"/>
    <p:sldId id="1991016448" r:id="rId24"/>
    <p:sldId id="1991016449" r:id="rId25"/>
    <p:sldId id="1991016450" r:id="rId26"/>
    <p:sldId id="1991016451" r:id="rId27"/>
    <p:sldId id="1991016452" r:id="rId28"/>
    <p:sldId id="1991016453" r:id="rId29"/>
    <p:sldId id="1991016454" r:id="rId30"/>
    <p:sldId id="1991016455" r:id="rId31"/>
    <p:sldId id="1991016456" r:id="rId32"/>
    <p:sldId id="1991016446" r:id="rId33"/>
    <p:sldId id="1991016426" r:id="rId34"/>
    <p:sldId id="1991016419" r:id="rId35"/>
    <p:sldId id="1991016420" r:id="rId36"/>
    <p:sldId id="1991016421" r:id="rId37"/>
  </p:sldIdLst>
  <p:sldSz cx="9144000" cy="5143500" type="screen16x9"/>
  <p:notesSz cx="6858000" cy="9144000"/>
  <p:custDataLst>
    <p:tags r:id="rId40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pos="3144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esh Gohil" initials="" lastIdx="31" clrIdx="0"/>
  <p:cmAuthor id="1" name="Kate Ryan" initials="KR" lastIdx="11" clrIdx="1">
    <p:extLst>
      <p:ext uri="{19B8F6BF-5375-455C-9EA6-DF929625EA0E}">
        <p15:presenceInfo xmlns:p15="http://schemas.microsoft.com/office/powerpoint/2012/main" userId="Kate Ryan" providerId="None"/>
      </p:ext>
    </p:extLst>
  </p:cmAuthor>
  <p:cmAuthor id="2" name="Valérie MARTINEZ" initials="VM" lastIdx="1" clrIdx="2">
    <p:extLst>
      <p:ext uri="{19B8F6BF-5375-455C-9EA6-DF929625EA0E}">
        <p15:presenceInfo xmlns:p15="http://schemas.microsoft.com/office/powerpoint/2012/main" userId="S::valerie.martinez@lyc-bonaparte.fr::98e7b5d0-3e51-47e7-b299-2976e4b71c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DBF2"/>
    <a:srgbClr val="049FD9"/>
    <a:srgbClr val="1FAED4"/>
    <a:srgbClr val="72C059"/>
    <a:srgbClr val="B2D171"/>
    <a:srgbClr val="B8E1D0"/>
    <a:srgbClr val="26194B"/>
    <a:srgbClr val="9891A0"/>
    <a:srgbClr val="113074"/>
    <a:srgbClr val="167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7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>
        <p:guide pos="3144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E48B1C-1E6B-744F-8E6C-3836D33BC0D9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A8EAB7-F1BA-274C-91A9-46214A29E5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0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637A29-4E7E-A24B-BAB1-D48C888F91E4}" type="datetimeFigureOut">
              <a:rPr lang="en-US"/>
              <a:pPr>
                <a:defRPr/>
              </a:pPr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7A1FA6-25DE-9E4E-A34D-CF67DE7DBDC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92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72F0-5E65-4486-8C1B-9F3A5C81C40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4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572F0-5E65-4486-8C1B-9F3A5C81C40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8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CSIRT Computer Security Incident </a:t>
            </a:r>
            <a:r>
              <a:rPr lang="fr-FR" dirty="0" err="1"/>
              <a:t>response</a:t>
            </a:r>
            <a:r>
              <a:rPr lang="fr-FR" dirty="0"/>
              <a:t> team</a:t>
            </a:r>
          </a:p>
          <a:p>
            <a:r>
              <a:rPr lang="fr-FR" dirty="0"/>
              <a:t>CERT Computer Emergency </a:t>
            </a:r>
            <a:r>
              <a:rPr lang="fr-FR" dirty="0" err="1"/>
              <a:t>Response</a:t>
            </a:r>
            <a:r>
              <a:rPr lang="fr-FR" dirty="0"/>
              <a:t> Team</a:t>
            </a:r>
          </a:p>
          <a:p>
            <a:r>
              <a:rPr lang="fr-FR" dirty="0"/>
              <a:t>NIST National Institute of Standards and </a:t>
            </a:r>
            <a:r>
              <a:rPr lang="fr-FR" dirty="0" err="1"/>
              <a:t>technology</a:t>
            </a:r>
            <a:r>
              <a:rPr lang="fr-FR" dirty="0"/>
              <a:t> Frame </a:t>
            </a:r>
            <a:r>
              <a:rPr lang="fr-FR" dirty="0" err="1"/>
              <a:t>work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identify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protect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detect</a:t>
            </a:r>
            <a:r>
              <a:rPr lang="fr-FR" dirty="0">
                <a:sym typeface="Wingdings" panose="05000000000000000000" pitchFamily="2" charset="2"/>
              </a:rPr>
              <a:t> , </a:t>
            </a:r>
            <a:r>
              <a:rPr lang="fr-FR" dirty="0" err="1">
                <a:sym typeface="Wingdings" panose="05000000000000000000" pitchFamily="2" charset="2"/>
              </a:rPr>
              <a:t>response</a:t>
            </a:r>
            <a:r>
              <a:rPr lang="fr-FR" dirty="0">
                <a:sym typeface="Wingdings" panose="05000000000000000000" pitchFamily="2" charset="2"/>
              </a:rPr>
              <a:t>, </a:t>
            </a:r>
            <a:r>
              <a:rPr lang="fr-FR" dirty="0" err="1">
                <a:sym typeface="Wingdings" panose="05000000000000000000" pitchFamily="2" charset="2"/>
              </a:rPr>
              <a:t>recover</a:t>
            </a:r>
            <a:r>
              <a:rPr lang="fr-FR" dirty="0">
                <a:sym typeface="Wingdings" panose="05000000000000000000" pitchFamily="2" charset="2"/>
              </a:rPr>
              <a:t> gestion des cyber-risques</a:t>
            </a:r>
            <a:endParaRPr lang="fr-FR" dirty="0"/>
          </a:p>
          <a:p>
            <a:pPr algn="r"/>
            <a:r>
              <a:rPr lang="fr-FR" dirty="0"/>
              <a:t>CERT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3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68768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108765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21146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63997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03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72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8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63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4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2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0519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 userDrawn="1">
          <p15:clr>
            <a:srgbClr val="FBAE40"/>
          </p15:clr>
        </p15:guide>
        <p15:guide id="3" pos="259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5683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/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/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055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1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948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 userDrawn="1">
          <p15:clr>
            <a:srgbClr val="FBAE40"/>
          </p15:clr>
        </p15:guide>
        <p15:guide id="2" pos="264" userDrawn="1">
          <p15:clr>
            <a:srgbClr val="FBAE40"/>
          </p15:clr>
        </p15:guide>
        <p15:guide id="3" orient="horz" pos="2193" userDrawn="1">
          <p15:clr>
            <a:srgbClr val="FBAE40"/>
          </p15:clr>
        </p15:guide>
        <p15:guide id="4" pos="2675" userDrawn="1">
          <p15:clr>
            <a:srgbClr val="FBAE40"/>
          </p15:clr>
        </p15:guide>
        <p15:guide id="7" pos="320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42764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84465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38180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01836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 userDrawn="1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13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5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422ABC-C205-42E1-A128-B839ED9E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CE8914-CC7A-422D-B228-D9A0A7FDE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1972C3A-6264-4235-8C90-8F313DA4F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722D4-C4D3-47AB-8281-FF0C8DD2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8F75B-4AC6-4426-8DE2-247BF97C9A41}" type="datetimeFigureOut">
              <a:rPr lang="fr-FR" smtClean="0"/>
              <a:t>19/03/2021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84263E8-409D-45D4-9F01-142EE5BF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E80D8D-6710-4068-B2D0-C160B48F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A96BA-7055-498E-BDB2-03F3C2BD32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424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_for events">
    <p:bg>
      <p:bgPr>
        <a:solidFill>
          <a:srgbClr val="003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4718242"/>
            <a:ext cx="3875809" cy="425258"/>
          </a:xfrm>
          <a:prstGeom prst="rect">
            <a:avLst/>
          </a:prstGeom>
          <a:solidFill>
            <a:srgbClr val="003C5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7" y="3868770"/>
            <a:ext cx="5126698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7" y="4108767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7" y="4348764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4" y="2626576"/>
            <a:ext cx="6582740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766" indent="0">
              <a:buNone/>
              <a:defRPr/>
            </a:lvl2pPr>
            <a:lvl3pPr marL="427380" indent="0">
              <a:buNone/>
              <a:defRPr/>
            </a:lvl3pPr>
            <a:lvl4pPr marL="516668" indent="0">
              <a:buNone/>
              <a:defRPr/>
            </a:lvl4pPr>
            <a:lvl5pPr marL="601191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7" y="2055089"/>
            <a:ext cx="661249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0" y="335890"/>
            <a:ext cx="1967571" cy="453212"/>
          </a:xfrm>
          <a:prstGeom prst="rect">
            <a:avLst/>
          </a:prstGeom>
        </p:spPr>
      </p:pic>
      <p:sp>
        <p:nvSpPr>
          <p:cNvPr id="10" name="Text Placeholder 40"/>
          <p:cNvSpPr>
            <a:spLocks noGrp="1"/>
          </p:cNvSpPr>
          <p:nvPr>
            <p:ph type="body" sz="quarter" idx="14" hasCustomPrompt="1"/>
          </p:nvPr>
        </p:nvSpPr>
        <p:spPr>
          <a:xfrm>
            <a:off x="465377" y="4723590"/>
            <a:ext cx="5126698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600" b="0" i="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NetAcad.com</a:t>
            </a:r>
          </a:p>
        </p:txBody>
      </p:sp>
    </p:spTree>
    <p:extLst>
      <p:ext uri="{BB962C8B-B14F-4D97-AF65-F5344CB8AC3E}">
        <p14:creationId xmlns:p14="http://schemas.microsoft.com/office/powerpoint/2010/main" val="4134190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3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7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0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81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7245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680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08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59798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27027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196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9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897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31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149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836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4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5540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8282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0147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93944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7668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95453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845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51615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738188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4352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366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9496" y="3856736"/>
            <a:ext cx="8296421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TT ExtraLight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9496" y="4072669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469496" y="4348762"/>
            <a:ext cx="8296421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00" b="0" i="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3292" y="3043653"/>
            <a:ext cx="8302625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200" b="0" i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425765" y="2472167"/>
            <a:ext cx="8340152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0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469496" y="391308"/>
            <a:ext cx="795528" cy="42262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5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9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103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bg1">
                    <a:lumMod val="75000"/>
                  </a:schemeClr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37470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313" y="3916058"/>
            <a:ext cx="7791858" cy="349356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603575">
              <a:lnSpc>
                <a:spcPct val="100000"/>
              </a:lnSpc>
              <a:spcBef>
                <a:spcPct val="50000"/>
              </a:spcBef>
              <a:buNone/>
              <a:defRPr sz="22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87923" y="1540551"/>
            <a:ext cx="7972248" cy="2278837"/>
          </a:xfrm>
          <a:prstGeom prst="rect">
            <a:avLst/>
          </a:prstGeom>
        </p:spPr>
        <p:txBody>
          <a:bodyPr>
            <a:noAutofit/>
          </a:bodyPr>
          <a:lstStyle>
            <a:lvl1pPr marL="183600" indent="-399968" algn="l">
              <a:lnSpc>
                <a:spcPct val="90000"/>
              </a:lnSpc>
              <a:defRPr sz="40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0747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4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500063" y="3895662"/>
            <a:ext cx="8139112" cy="556563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2900"/>
              </a:lnSpc>
              <a:spcBef>
                <a:spcPts val="0"/>
              </a:spcBef>
              <a:buNone/>
              <a:defRPr sz="24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5647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035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3444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399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201738"/>
            <a:ext cx="8277344" cy="3389312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28600" indent="-171450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8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457200" indent="-1651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8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685800" indent="-109538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911035" indent="-171415">
              <a:buClr>
                <a:schemeClr val="tx1"/>
              </a:buClr>
              <a:buSzPct val="8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082450" indent="-168240">
              <a:buClr>
                <a:schemeClr val="tx1"/>
              </a:buClr>
              <a:buSzPct val="8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0212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399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55866" y="1205898"/>
            <a:ext cx="3886200" cy="3083094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1"/>
              </a:buClr>
              <a:buSzPct val="60000"/>
              <a:buFont typeface="Arial"/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1"/>
              </a:buClr>
              <a:buSzPct val="60000"/>
              <a:buFont typeface="Arial"/>
              <a:buChar char="•"/>
              <a:defRPr sz="18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403225" indent="-11430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517525" indent="-114300">
              <a:buClr>
                <a:schemeClr val="tx1"/>
              </a:buClr>
              <a:buSzPct val="60000"/>
              <a:buFont typeface="Arial"/>
              <a:buChar char="•"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631825" indent="-114300">
              <a:buClr>
                <a:schemeClr val="tx1"/>
              </a:buClr>
              <a:buSzPct val="60000"/>
              <a:buFont typeface="Arial"/>
              <a:buChar char="•"/>
              <a:defRPr sz="12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0018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4192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613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533400" y="1347788"/>
            <a:ext cx="8115300" cy="265872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6051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33400" y="1201738"/>
            <a:ext cx="8115300" cy="2808287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7767" y="4148220"/>
            <a:ext cx="7180312" cy="326233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603575">
              <a:lnSpc>
                <a:spcPct val="100000"/>
              </a:lnSpc>
              <a:spcBef>
                <a:spcPct val="50000"/>
              </a:spcBef>
              <a:buNone/>
              <a:defRPr sz="14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100"/>
            </a:lvl2pPr>
            <a:lvl3pPr>
              <a:buFont typeface="Arial" pitchFamily="34" charset="0"/>
              <a:buNone/>
              <a:defRPr sz="1100"/>
            </a:lvl3pPr>
            <a:lvl4pPr>
              <a:buFont typeface="Arial" pitchFamily="34" charset="0"/>
              <a:buNone/>
              <a:defRPr sz="1100"/>
            </a:lvl4pPr>
            <a:lvl5pPr>
              <a:buFont typeface="Arial" pitchFamily="34" charset="0"/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335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62301" y="1665182"/>
            <a:ext cx="3662024" cy="2925868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174625" indent="-117475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60000"/>
              <a:buFont typeface="Arial"/>
              <a:buChar char="•"/>
              <a:defRPr sz="20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288925" indent="-1143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60000"/>
              <a:buFont typeface="Arial"/>
              <a:buChar char="•"/>
              <a:defRPr sz="18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403225" indent="-11430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517525" indent="-114300">
              <a:buClr>
                <a:schemeClr val="tx2"/>
              </a:buClr>
              <a:buSzPct val="60000"/>
              <a:buFont typeface="Arial"/>
              <a:buChar char="•"/>
              <a:defRPr sz="14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631825" indent="-114300">
              <a:buClr>
                <a:schemeClr val="tx2"/>
              </a:buClr>
              <a:buSzPct val="60000"/>
              <a:buFont typeface="Arial"/>
              <a:buChar char="•"/>
              <a:defRPr sz="1200" b="0" i="0">
                <a:solidFill>
                  <a:schemeClr val="bg1">
                    <a:lumMod val="75000"/>
                  </a:schemeClr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3686559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5683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439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301163" cy="2843212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8785" y="3054518"/>
            <a:ext cx="8364236" cy="56425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57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19100" y="1657350"/>
            <a:ext cx="3827463" cy="1828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31812"/>
            <a:ext cx="3551237" cy="4059237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sz="2400"/>
            </a:lvl1pPr>
            <a:lvl2pPr marL="346075" indent="-17145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2pPr>
            <a:lvl3pPr marL="457200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000"/>
            </a:lvl3pPr>
            <a:lvl4pPr marL="574675" indent="-117475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1800"/>
            </a:lvl4pPr>
            <a:lvl5pPr marL="744538" indent="-1127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090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510540"/>
            <a:ext cx="3808797" cy="6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97463" y="510540"/>
            <a:ext cx="3551237" cy="4080510"/>
          </a:xfrm>
          <a:prstGeom prst="rect">
            <a:avLst/>
          </a:prstGeom>
        </p:spPr>
        <p:txBody>
          <a:bodyPr lIns="0" rIns="0"/>
          <a:lstStyle>
            <a:lvl1pPr marL="1143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1pPr>
            <a:lvl2pPr marL="228600" indent="-114300">
              <a:lnSpc>
                <a:spcPct val="100000"/>
              </a:lnSpc>
              <a:buClr>
                <a:schemeClr val="tx1"/>
              </a:buClr>
              <a:buSzPct val="60000"/>
              <a:defRPr sz="2000"/>
            </a:lvl2pPr>
            <a:lvl3pPr marL="342900" indent="-114300">
              <a:lnSpc>
                <a:spcPct val="100000"/>
              </a:lnSpc>
              <a:buClr>
                <a:schemeClr val="tx1"/>
              </a:buClr>
              <a:buSzPct val="60000"/>
              <a:defRPr sz="1800"/>
            </a:lvl3pPr>
            <a:lvl4pPr marL="457200" indent="-123825">
              <a:lnSpc>
                <a:spcPct val="100000"/>
              </a:lnSpc>
              <a:buClr>
                <a:schemeClr val="tx1"/>
              </a:buClr>
              <a:buSzPct val="60000"/>
              <a:defRPr sz="1600"/>
            </a:lvl4pPr>
            <a:lvl5pPr marL="574675" indent="-117475">
              <a:lnSpc>
                <a:spcPct val="100000"/>
              </a:lnSpc>
              <a:buClr>
                <a:schemeClr val="tx1"/>
              </a:buClr>
              <a:buSzPct val="60000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7766" y="1659842"/>
            <a:ext cx="3808797" cy="2931208"/>
          </a:xfrm>
          <a:prstGeom prst="rect">
            <a:avLst/>
          </a:prstGeom>
        </p:spPr>
        <p:txBody>
          <a:bodyPr/>
          <a:lstStyle>
            <a:lvl1pPr marL="114300" indent="-114300">
              <a:buClr>
                <a:schemeClr val="tx2"/>
              </a:buClr>
              <a:buSzPct val="60000"/>
              <a:defRPr lang="en-US" sz="20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0"/>
                <a:cs typeface="CiscoSans"/>
              </a:defRPr>
            </a:lvl1pPr>
            <a:lvl2pPr marL="228600" indent="-114300">
              <a:buClr>
                <a:schemeClr val="tx2"/>
              </a:buClr>
              <a:buSzPct val="60000"/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 marL="342900" indent="-114300">
              <a:buClr>
                <a:schemeClr val="tx2"/>
              </a:buClr>
              <a:buSzPct val="60000"/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 marL="457200" indent="-12382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 marL="574675" indent="-117475">
              <a:buClr>
                <a:schemeClr val="tx2"/>
              </a:buClr>
              <a:buSzPct val="60000"/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359215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9784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336484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089525" y="4062350"/>
            <a:ext cx="3559175" cy="5251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286316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752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089525" y="531813"/>
            <a:ext cx="3559175" cy="405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635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52733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2946839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38096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80092" y="0"/>
            <a:ext cx="4563907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2994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5969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179921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4227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4580092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1659731"/>
            <a:ext cx="3808797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5089525" y="503238"/>
            <a:ext cx="3559175" cy="40878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477678" y="4741653"/>
            <a:ext cx="3407027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43999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3762994" y="2129076"/>
            <a:ext cx="1618012" cy="859571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7348" cy="51435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2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05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0932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66792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kern="1200" spc="2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8012" y="240631"/>
            <a:ext cx="8480388" cy="4266646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15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1407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6" r:id="rId2"/>
    <p:sldLayoutId id="2147484013" r:id="rId3"/>
    <p:sldLayoutId id="2147483982" r:id="rId4"/>
    <p:sldLayoutId id="2147484014" r:id="rId5"/>
    <p:sldLayoutId id="2147483978" r:id="rId6"/>
    <p:sldLayoutId id="2147483979" r:id="rId7"/>
    <p:sldLayoutId id="2147483980" r:id="rId8"/>
    <p:sldLayoutId id="2147483981" r:id="rId9"/>
    <p:sldLayoutId id="2147483879" r:id="rId10"/>
    <p:sldLayoutId id="2147483976" r:id="rId11"/>
    <p:sldLayoutId id="2147483885" r:id="rId12"/>
    <p:sldLayoutId id="2147484011" r:id="rId13"/>
    <p:sldLayoutId id="2147483985" r:id="rId14"/>
    <p:sldLayoutId id="2147483986" r:id="rId15"/>
    <p:sldLayoutId id="2147484012" r:id="rId16"/>
    <p:sldLayoutId id="2147483969" r:id="rId17"/>
    <p:sldLayoutId id="2147483968" r:id="rId18"/>
    <p:sldLayoutId id="2147483973" r:id="rId19"/>
    <p:sldLayoutId id="2147483967" r:id="rId20"/>
    <p:sldLayoutId id="2147483970" r:id="rId21"/>
    <p:sldLayoutId id="2147483987" r:id="rId22"/>
    <p:sldLayoutId id="2147483983" r:id="rId23"/>
    <p:sldLayoutId id="2147483971" r:id="rId24"/>
    <p:sldLayoutId id="2147483972" r:id="rId25"/>
    <p:sldLayoutId id="2147483897" r:id="rId26"/>
    <p:sldLayoutId id="2147484084" r:id="rId27"/>
    <p:sldLayoutId id="2147484087" r:id="rId28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pos="5448" userDrawn="1">
          <p15:clr>
            <a:srgbClr val="F26B43"/>
          </p15:clr>
        </p15:guide>
        <p15:guide id="4" orient="horz" pos="757" userDrawn="1">
          <p15:clr>
            <a:srgbClr val="F26B43"/>
          </p15:clr>
        </p15:guide>
        <p15:guide id="5" orient="horz" pos="335" userDrawn="1">
          <p15:clr>
            <a:srgbClr val="F26B43"/>
          </p15:clr>
        </p15:guide>
        <p15:guide id="6" pos="2876" userDrawn="1">
          <p15:clr>
            <a:srgbClr val="F26B43"/>
          </p15:clr>
        </p15:guide>
        <p15:guide id="7" orient="horz" pos="104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140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  <p:sldLayoutId id="2147484034" r:id="rId19"/>
    <p:sldLayoutId id="2147484035" r:id="rId20"/>
    <p:sldLayoutId id="2147484036" r:id="rId21"/>
    <p:sldLayoutId id="2147484037" r:id="rId22"/>
    <p:sldLayoutId id="2147484038" r:id="rId23"/>
    <p:sldLayoutId id="2147484039" r:id="rId24"/>
    <p:sldLayoutId id="2147484040" r:id="rId25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477679" y="4741653"/>
            <a:ext cx="3401050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spc="20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2018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156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</p:sldLayoutIdLst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28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erta-CyberOps" TargetMode="Externa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artenariat-cisco-netacad@reseaucerta.org" TargetMode="External"/><Relationship Id="rId2" Type="http://schemas.openxmlformats.org/officeDocument/2006/relationships/hyperlink" Target="mailto:certa_formations_cisco_cybersecurity@listes.reseaucerta.org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dolinse@cisco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tiff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certa.org/partenaires/cisco/formationcyber" TargetMode="External"/><Relationship Id="rId2" Type="http://schemas.openxmlformats.org/officeDocument/2006/relationships/hyperlink" Target="https://www.reseaucerta.org/partenaires/cisco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eseaucerta.org/partenaires/cisco/academie-locale" TargetMode="External"/><Relationship Id="rId5" Type="http://schemas.openxmlformats.org/officeDocument/2006/relationships/hyperlink" Target="http://www.reseaucerta.org/sites/default/files/partenariats/FAQNetAcadComptes.pdf" TargetMode="External"/><Relationship Id="rId4" Type="http://schemas.openxmlformats.org/officeDocument/2006/relationships/hyperlink" Target="https://www.reseaucerta.org/partenaires/cisco/faq-formations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120BCDD-4468-4BC4-AFA9-F22304489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1800" dirty="0"/>
              <a:t>19 mars 2021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130E1A-AF09-44E0-B0B4-0C7170F0B6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kern="0" dirty="0"/>
              <a:t>Formation Cybersecurity Operations CERTA-Cisco </a:t>
            </a:r>
            <a:r>
              <a:rPr lang="en-US" sz="3600" b="1" kern="0" dirty="0" err="1"/>
              <a:t>chapitres</a:t>
            </a:r>
            <a:r>
              <a:rPr lang="en-US" sz="3600" b="1" kern="0" dirty="0"/>
              <a:t> 13 à 28</a:t>
            </a:r>
            <a:br>
              <a:rPr lang="en-US" sz="3600" b="1" kern="0" dirty="0"/>
            </a:b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DB108F-BC15-48AA-A956-EAC510DB9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621" y="275826"/>
            <a:ext cx="4712774" cy="10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2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BB83-D9D0-47D0-B26B-6CE162E2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Chapitre 13 - Les hackers et leurs outils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8C425-506E-470D-A0B0-5F0B7BCCDB6B}"/>
              </a:ext>
            </a:extLst>
          </p:cNvPr>
          <p:cNvSpPr txBox="1">
            <a:spLocks/>
          </p:cNvSpPr>
          <p:nvPr/>
        </p:nvSpPr>
        <p:spPr>
          <a:xfrm>
            <a:off x="437766" y="952299"/>
            <a:ext cx="7448933" cy="1228990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100" dirty="0"/>
              <a:t>Introduction</a:t>
            </a:r>
          </a:p>
          <a:p>
            <a:pPr marL="0" indent="0">
              <a:buNone/>
            </a:pPr>
            <a:r>
              <a:rPr lang="fr-FR" sz="2100" dirty="0"/>
              <a:t>Les attaquants et leurs Outils</a:t>
            </a:r>
          </a:p>
          <a:p>
            <a:pPr lvl="1"/>
            <a:r>
              <a:rPr lang="fr-FR" sz="1800" dirty="0"/>
              <a:t>Menace, Vulnérabilité et Risques</a:t>
            </a:r>
          </a:p>
          <a:p>
            <a:pPr lvl="1"/>
            <a:r>
              <a:rPr lang="fr-FR" sz="1800" dirty="0"/>
              <a:t>Les Hackers</a:t>
            </a:r>
          </a:p>
          <a:p>
            <a:pPr lvl="1"/>
            <a:r>
              <a:rPr lang="fr-FR" sz="1800" dirty="0"/>
              <a:t>Les outils et les types d’attaques</a:t>
            </a:r>
          </a:p>
          <a:p>
            <a:pPr lvl="1"/>
            <a:endParaRPr lang="fr-FR" sz="1800" dirty="0"/>
          </a:p>
          <a:p>
            <a:pPr lvl="1"/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A55E4D-9504-4D22-95C5-3AD6046FC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247" y="952298"/>
            <a:ext cx="2830474" cy="18613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53A86A8-DE13-4C52-B854-8407D0FD6AFE}"/>
              </a:ext>
            </a:extLst>
          </p:cNvPr>
          <p:cNvSpPr txBox="1"/>
          <p:nvPr/>
        </p:nvSpPr>
        <p:spPr>
          <a:xfrm>
            <a:off x="511231" y="2094525"/>
            <a:ext cx="57560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tx2"/>
                </a:solidFill>
                <a:latin typeface="+mj-lt"/>
              </a:rPr>
              <a:t>Chapitre 14  : Les attaques et </a:t>
            </a:r>
            <a:br>
              <a:rPr lang="fr-FR" sz="2800" dirty="0">
                <a:solidFill>
                  <a:schemeClr val="tx2"/>
                </a:solidFill>
                <a:latin typeface="+mj-lt"/>
              </a:rPr>
            </a:br>
            <a:r>
              <a:rPr lang="fr-FR" sz="2800" dirty="0">
                <a:solidFill>
                  <a:schemeClr val="tx2"/>
                </a:solidFill>
                <a:latin typeface="+mj-lt"/>
              </a:rPr>
              <a:t>les menaces fréquentes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8A0C66-8BA6-41D3-9E20-89ECE131E9F1}"/>
              </a:ext>
            </a:extLst>
          </p:cNvPr>
          <p:cNvSpPr txBox="1"/>
          <p:nvPr/>
        </p:nvSpPr>
        <p:spPr>
          <a:xfrm>
            <a:off x="0" y="3019601"/>
            <a:ext cx="914400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r-FR" sz="1600" dirty="0">
                <a:latin typeface="+mn-lt"/>
                <a:ea typeface="+mn-ea"/>
                <a:cs typeface="+mn-cs"/>
              </a:rPr>
              <a:t>Les Malwares</a:t>
            </a:r>
          </a:p>
          <a:p>
            <a:pPr lvl="1"/>
            <a:r>
              <a:rPr lang="fr-FR" sz="1600" dirty="0">
                <a:latin typeface="+mn-lt"/>
                <a:ea typeface="+mn-ea"/>
                <a:cs typeface="+mn-cs"/>
              </a:rPr>
              <a:t>Les attaques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+mn-ea"/>
                <a:cs typeface="+mn-cs"/>
              </a:rPr>
              <a:t>Reconnaissance passive ou active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+mn-ea"/>
                <a:cs typeface="+mn-cs"/>
              </a:rPr>
              <a:t>L’accès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+mn-ea"/>
                <a:cs typeface="+mn-cs"/>
              </a:rPr>
              <a:t>Le </a:t>
            </a:r>
            <a:r>
              <a:rPr lang="fr-FR" sz="1600" dirty="0" err="1">
                <a:latin typeface="+mn-lt"/>
                <a:ea typeface="+mn-ea"/>
                <a:cs typeface="+mn-cs"/>
              </a:rPr>
              <a:t>DoS</a:t>
            </a:r>
            <a:r>
              <a:rPr lang="fr-FR" sz="1600" dirty="0">
                <a:latin typeface="+mn-lt"/>
                <a:ea typeface="+mn-ea"/>
                <a:cs typeface="+mn-cs"/>
              </a:rPr>
              <a:t> et le DDoS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+mn-ea"/>
                <a:cs typeface="+mn-cs"/>
              </a:rPr>
              <a:t>Attaque en Buffer </a:t>
            </a:r>
            <a:r>
              <a:rPr lang="fr-FR" sz="1600" dirty="0" err="1">
                <a:latin typeface="+mn-lt"/>
                <a:ea typeface="+mn-ea"/>
                <a:cs typeface="+mn-cs"/>
              </a:rPr>
              <a:t>overflow</a:t>
            </a:r>
            <a:endParaRPr lang="fr-FR" sz="1600" dirty="0">
              <a:latin typeface="+mn-lt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  <a:ea typeface="+mn-ea"/>
                <a:cs typeface="+mn-cs"/>
              </a:rPr>
              <a:t>L’évasion de données</a:t>
            </a:r>
          </a:p>
        </p:txBody>
      </p:sp>
    </p:spTree>
    <p:extLst>
      <p:ext uri="{BB962C8B-B14F-4D97-AF65-F5344CB8AC3E}">
        <p14:creationId xmlns:p14="http://schemas.microsoft.com/office/powerpoint/2010/main" val="33584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BB83-D9D0-47D0-B26B-6CE162E2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Chapitre 15 : Observation du fonctionnement du réseau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8C425-506E-470D-A0B0-5F0B7BCCDB6B}"/>
              </a:ext>
            </a:extLst>
          </p:cNvPr>
          <p:cNvSpPr txBox="1">
            <a:spLocks/>
          </p:cNvSpPr>
          <p:nvPr/>
        </p:nvSpPr>
        <p:spPr>
          <a:xfrm>
            <a:off x="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/>
              <a:t>Introduction </a:t>
            </a:r>
          </a:p>
          <a:p>
            <a:pPr lvl="1"/>
            <a:r>
              <a:rPr lang="fr-FR" sz="1800" dirty="0"/>
              <a:t>Topologie</a:t>
            </a:r>
          </a:p>
          <a:p>
            <a:pPr lvl="1"/>
            <a:r>
              <a:rPr lang="fr-FR" sz="1800" dirty="0"/>
              <a:t>Les outils (TAPS et SPAN)</a:t>
            </a:r>
          </a:p>
          <a:p>
            <a:r>
              <a:rPr lang="fr-FR" sz="2100" dirty="0"/>
              <a:t>Les outils de gestion du réseau</a:t>
            </a:r>
          </a:p>
          <a:p>
            <a:pPr lvl="1"/>
            <a:r>
              <a:rPr lang="fr-FR" sz="1800" dirty="0"/>
              <a:t>Analyseur de Protocole réseau</a:t>
            </a:r>
          </a:p>
          <a:p>
            <a:pPr lvl="1"/>
            <a:r>
              <a:rPr lang="fr-FR" sz="1800" dirty="0" err="1"/>
              <a:t>Netflow</a:t>
            </a:r>
            <a:endParaRPr lang="fr-FR" sz="1800" dirty="0"/>
          </a:p>
          <a:p>
            <a:pPr lvl="1"/>
            <a:r>
              <a:rPr lang="fr-FR" sz="1800" dirty="0"/>
              <a:t>SIEM (System Information Event Manager) </a:t>
            </a:r>
            <a:br>
              <a:rPr lang="fr-FR" sz="1800" dirty="0"/>
            </a:br>
            <a:r>
              <a:rPr lang="fr-FR" sz="1800" dirty="0"/>
              <a:t>=  Gestion des informations et des événements liés à la sécurité</a:t>
            </a:r>
          </a:p>
          <a:p>
            <a:pPr lvl="1"/>
            <a:r>
              <a:rPr lang="fr-FR" sz="1800" dirty="0"/>
              <a:t>SOAR (Orchestration, automatisation et réponse de la sécurité </a:t>
            </a:r>
          </a:p>
          <a:p>
            <a:pPr marL="457200" lvl="1" indent="0">
              <a:buNone/>
            </a:pPr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2666C8D-F2E9-47D2-BCDC-F16088554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009" y="1332997"/>
            <a:ext cx="2714625" cy="2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41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BB83-D9D0-47D0-B26B-6CE162E2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8" y="341314"/>
            <a:ext cx="8809148" cy="731837"/>
          </a:xfrm>
        </p:spPr>
        <p:txBody>
          <a:bodyPr>
            <a:normAutofit/>
          </a:bodyPr>
          <a:lstStyle/>
          <a:p>
            <a:r>
              <a:rPr lang="fr-FR" dirty="0"/>
              <a:t>Chapitre </a:t>
            </a:r>
            <a:r>
              <a:rPr lang="fr-FR" sz="2800" dirty="0"/>
              <a:t>16 - Attaques ciblant les fondements du réseau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8C425-506E-470D-A0B0-5F0B7BCCDB6B}"/>
              </a:ext>
            </a:extLst>
          </p:cNvPr>
          <p:cNvSpPr txBox="1">
            <a:spLocks/>
          </p:cNvSpPr>
          <p:nvPr/>
        </p:nvSpPr>
        <p:spPr>
          <a:xfrm>
            <a:off x="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/>
              <a:t>Vulnérabilités IP</a:t>
            </a:r>
          </a:p>
          <a:p>
            <a:pPr lvl="1"/>
            <a:r>
              <a:rPr lang="fr-FR" sz="1500" dirty="0"/>
              <a:t>IPv4 et IPv6</a:t>
            </a:r>
          </a:p>
          <a:p>
            <a:pPr lvl="1"/>
            <a:r>
              <a:rPr lang="fr-FR" sz="1500" dirty="0"/>
              <a:t>Attaque ICMP (exemple Smurf </a:t>
            </a:r>
            <a:r>
              <a:rPr lang="fr-FR" sz="1500" dirty="0" err="1"/>
              <a:t>attack</a:t>
            </a:r>
            <a:r>
              <a:rPr lang="fr-FR" sz="1500" dirty="0"/>
              <a:t>, ICMP </a:t>
            </a:r>
            <a:r>
              <a:rPr lang="fr-FR" sz="1500" dirty="0" err="1"/>
              <a:t>redirect</a:t>
            </a:r>
            <a:r>
              <a:rPr lang="fr-FR" sz="1500" dirty="0"/>
              <a:t>)</a:t>
            </a:r>
          </a:p>
          <a:p>
            <a:pPr lvl="1"/>
            <a:r>
              <a:rPr lang="fr-FR" sz="1500" dirty="0"/>
              <a:t>Usurpation d’adresses</a:t>
            </a:r>
          </a:p>
          <a:p>
            <a:pPr lvl="1"/>
            <a:r>
              <a:rPr lang="fr-FR" sz="1500" dirty="0"/>
              <a:t>Attaques de l'homme-au-milieu (</a:t>
            </a:r>
            <a:r>
              <a:rPr lang="fr-FR" sz="1500" dirty="0" err="1"/>
              <a:t>MiTM</a:t>
            </a:r>
            <a:r>
              <a:rPr lang="fr-FR" sz="1500" dirty="0"/>
              <a:t>)</a:t>
            </a:r>
          </a:p>
          <a:p>
            <a:pPr marL="457200" lvl="1" indent="0">
              <a:buNone/>
            </a:pPr>
            <a:r>
              <a:rPr lang="fr-FR" sz="1500" dirty="0"/>
              <a:t>=&gt; Future ressources réseau </a:t>
            </a:r>
            <a:r>
              <a:rPr lang="fr-FR" sz="1500" dirty="0" err="1"/>
              <a:t>certa</a:t>
            </a:r>
            <a:endParaRPr lang="fr-FR" sz="1500" dirty="0"/>
          </a:p>
          <a:p>
            <a:pPr lvl="1"/>
            <a:endParaRPr lang="fr-FR" sz="1500" dirty="0"/>
          </a:p>
          <a:p>
            <a:r>
              <a:rPr lang="fr-FR" sz="1900" dirty="0"/>
              <a:t>Vulnérabilités des Protocoles TCP et UDP</a:t>
            </a:r>
          </a:p>
          <a:p>
            <a:pPr lvl="1"/>
            <a:r>
              <a:rPr lang="fr-FR" sz="1500" dirty="0"/>
              <a:t>Attaques TCP : </a:t>
            </a:r>
            <a:r>
              <a:rPr lang="fr-FR" sz="1200" b="1" dirty="0"/>
              <a:t>Attaque par inondation TCP SYN, </a:t>
            </a:r>
            <a:br>
              <a:rPr lang="fr-FR" sz="1200" b="1" dirty="0"/>
            </a:br>
            <a:r>
              <a:rPr lang="fr-FR" sz="1200" b="1" dirty="0"/>
              <a:t>Attaque de réinitialisation TCP, Détournement de session TCP</a:t>
            </a:r>
            <a:endParaRPr lang="fr-FR" sz="1500" dirty="0"/>
          </a:p>
          <a:p>
            <a:pPr lvl="1"/>
            <a:r>
              <a:rPr lang="fr-FR" sz="1500" dirty="0"/>
              <a:t>Attaques UDP: </a:t>
            </a:r>
            <a:r>
              <a:rPr lang="fr-FR" sz="1200" b="1" dirty="0"/>
              <a:t>Attaque par inondation UDP</a:t>
            </a:r>
            <a:endParaRPr lang="fr-FR" sz="1500" dirty="0"/>
          </a:p>
          <a:p>
            <a:pPr lvl="1"/>
            <a:endParaRPr lang="fr-FR" sz="1500" dirty="0"/>
          </a:p>
          <a:p>
            <a:pPr lvl="1"/>
            <a:endParaRPr lang="fr-FR" sz="1500" dirty="0"/>
          </a:p>
          <a:p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fr-FR" sz="1800" dirty="0"/>
          </a:p>
          <a:p>
            <a:endParaRPr lang="fr-FR" sz="2100" dirty="0"/>
          </a:p>
          <a:p>
            <a:pPr lvl="1"/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918C16-A0C4-4217-A426-63C1123D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979" y="989387"/>
            <a:ext cx="2565597" cy="18822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79FE39-17D6-423B-B703-D6D892C91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225" y="2943434"/>
            <a:ext cx="3214332" cy="220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9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BB83-D9D0-47D0-B26B-6CE162E2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8" y="341314"/>
            <a:ext cx="8809148" cy="731837"/>
          </a:xfrm>
        </p:spPr>
        <p:txBody>
          <a:bodyPr>
            <a:normAutofit/>
          </a:bodyPr>
          <a:lstStyle/>
          <a:p>
            <a:r>
              <a:rPr lang="fr-FR" dirty="0"/>
              <a:t>Chapitre </a:t>
            </a:r>
            <a:r>
              <a:rPr lang="fr-FR" sz="2800" dirty="0"/>
              <a:t>17 - Attaques ciblant les activités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8C425-506E-470D-A0B0-5F0B7BCCDB6B}"/>
              </a:ext>
            </a:extLst>
          </p:cNvPr>
          <p:cNvSpPr txBox="1">
            <a:spLocks/>
          </p:cNvSpPr>
          <p:nvPr/>
        </p:nvSpPr>
        <p:spPr>
          <a:xfrm>
            <a:off x="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/>
              <a:t>Attaques sur les Services</a:t>
            </a:r>
          </a:p>
          <a:p>
            <a:pPr lvl="1"/>
            <a:r>
              <a:rPr lang="fr-FR" sz="1800" dirty="0"/>
              <a:t>Services IP</a:t>
            </a:r>
          </a:p>
          <a:p>
            <a:pPr lvl="2"/>
            <a:r>
              <a:rPr lang="fr-FR" sz="1500" dirty="0"/>
              <a:t>ARP spoofing et ARP </a:t>
            </a:r>
            <a:r>
              <a:rPr lang="en-US" sz="1500" dirty="0"/>
              <a:t>gratuitous</a:t>
            </a:r>
          </a:p>
          <a:p>
            <a:pPr lvl="2"/>
            <a:r>
              <a:rPr lang="en-US" sz="1500" dirty="0"/>
              <a:t>DNS</a:t>
            </a:r>
          </a:p>
          <a:p>
            <a:pPr lvl="2"/>
            <a:r>
              <a:rPr lang="en-US" sz="1500" dirty="0"/>
              <a:t>DHCP (ex : DHCP Starvation)</a:t>
            </a:r>
          </a:p>
          <a:p>
            <a:pPr lvl="1"/>
            <a:r>
              <a:rPr lang="en-US" sz="1800" dirty="0"/>
              <a:t>Services des </a:t>
            </a:r>
            <a:r>
              <a:rPr lang="en-US" sz="1800" dirty="0" err="1"/>
              <a:t>entreprises</a:t>
            </a:r>
            <a:endParaRPr lang="en-US" sz="1800" dirty="0"/>
          </a:p>
          <a:p>
            <a:pPr lvl="2"/>
            <a:r>
              <a:rPr lang="en-US" sz="1500" dirty="0"/>
              <a:t>HTTP et HTTPS</a:t>
            </a:r>
          </a:p>
          <a:p>
            <a:pPr lvl="2"/>
            <a:r>
              <a:rPr lang="en-US" sz="1500" dirty="0"/>
              <a:t>E-mail</a:t>
            </a:r>
          </a:p>
          <a:p>
            <a:pPr lvl="2"/>
            <a:r>
              <a:rPr lang="en-US" sz="1500" dirty="0" err="1"/>
              <a:t>Attaque</a:t>
            </a:r>
            <a:r>
              <a:rPr lang="en-US" sz="1500" dirty="0"/>
              <a:t> SQL</a:t>
            </a:r>
          </a:p>
          <a:p>
            <a:pPr lvl="2"/>
            <a:r>
              <a:rPr lang="en-US" sz="1500" dirty="0"/>
              <a:t>Client-side Scripting</a:t>
            </a:r>
          </a:p>
          <a:p>
            <a:pPr lvl="2"/>
            <a:endParaRPr lang="en-US" sz="1500" dirty="0"/>
          </a:p>
          <a:p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fr-FR" sz="1800" dirty="0"/>
          </a:p>
          <a:p>
            <a:endParaRPr lang="fr-FR" sz="2100" dirty="0"/>
          </a:p>
          <a:p>
            <a:pPr lvl="1"/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B7BD9D-7C16-428E-A231-0A99DD759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99" y="1216986"/>
            <a:ext cx="3186113" cy="30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88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BB83-D9D0-47D0-B26B-6CE162E2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8" y="341314"/>
            <a:ext cx="8809148" cy="731837"/>
          </a:xfrm>
        </p:spPr>
        <p:txBody>
          <a:bodyPr>
            <a:normAutofit/>
          </a:bodyPr>
          <a:lstStyle/>
          <a:p>
            <a:r>
              <a:rPr lang="fr-FR" dirty="0"/>
              <a:t>Chapitre 18 : Comprendre les mécanismes de défense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8C425-506E-470D-A0B0-5F0B7BCCDB6B}"/>
              </a:ext>
            </a:extLst>
          </p:cNvPr>
          <p:cNvSpPr txBox="1">
            <a:spLocks/>
          </p:cNvSpPr>
          <p:nvPr/>
        </p:nvSpPr>
        <p:spPr>
          <a:xfrm>
            <a:off x="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/>
              <a:t>Comprendre la Défense</a:t>
            </a:r>
          </a:p>
          <a:p>
            <a:pPr lvl="1"/>
            <a:r>
              <a:rPr lang="fr-FR" sz="1800" dirty="0"/>
              <a:t>Défense en profondeur </a:t>
            </a:r>
            <a:br>
              <a:rPr lang="fr-FR" sz="1800" dirty="0"/>
            </a:br>
            <a:r>
              <a:rPr lang="fr-FR" sz="1800" dirty="0"/>
              <a:t>(Security </a:t>
            </a:r>
            <a:r>
              <a:rPr lang="fr-FR" sz="1800" dirty="0" err="1"/>
              <a:t>Onion</a:t>
            </a:r>
            <a:r>
              <a:rPr lang="fr-FR" sz="1800" dirty="0"/>
              <a:t>)</a:t>
            </a:r>
          </a:p>
          <a:p>
            <a:pPr lvl="1"/>
            <a:r>
              <a:rPr lang="fr-FR" sz="1800" dirty="0"/>
              <a:t>Politique de Sécurité</a:t>
            </a:r>
          </a:p>
          <a:p>
            <a:pPr lvl="1"/>
            <a:r>
              <a:rPr lang="fr-FR" sz="1800" dirty="0"/>
              <a:t>Politique BYOD</a:t>
            </a:r>
          </a:p>
          <a:p>
            <a:pPr lvl="1"/>
            <a:r>
              <a:rPr lang="fr-FR" sz="1800" dirty="0"/>
              <a:t>Conformité aux normes</a:t>
            </a:r>
          </a:p>
          <a:p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fr-FR" sz="1800" dirty="0"/>
          </a:p>
          <a:p>
            <a:endParaRPr lang="fr-FR" sz="2100" dirty="0"/>
          </a:p>
          <a:p>
            <a:pPr lvl="1"/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A24E621-731C-463E-B8FB-5A13CD7B7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75" t="22317" r="24996" b="18577"/>
          <a:stretch/>
        </p:blipFill>
        <p:spPr bwMode="auto">
          <a:xfrm>
            <a:off x="777485" y="3230585"/>
            <a:ext cx="2483475" cy="1659546"/>
          </a:xfrm>
          <a:prstGeom prst="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EC259711-57F9-4D1C-A738-080EEDC31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77599"/>
              </p:ext>
            </p:extLst>
          </p:nvPr>
        </p:nvGraphicFramePr>
        <p:xfrm>
          <a:off x="4069144" y="1010246"/>
          <a:ext cx="4818173" cy="3981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967">
                <a:tc>
                  <a:txBody>
                    <a:bodyPr/>
                    <a:lstStyle/>
                    <a:p>
                      <a:pPr algn="ctr" rtl="0"/>
                      <a:r>
                        <a:rPr lang="fr-FR" sz="1200" b="1" i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Politique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20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611">
                <a:tc>
                  <a:txBody>
                    <a:bodyPr/>
                    <a:lstStyle/>
                    <a:p>
                      <a:pPr rtl="0"/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Politique d'identification et d'authentification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>
                        <a:buFont typeface="Arial" pitchFamily="34" charset="0"/>
                        <a:buNone/>
                      </a:pPr>
                      <a:r>
                        <a:rPr lang="fr-FR" sz="10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Elles spécifient les personnes autorisées à accéder aux ressources réseau et décrivent les procédures de vérification.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083">
                <a:tc>
                  <a:txBody>
                    <a:bodyPr/>
                    <a:lstStyle/>
                    <a:p>
                      <a:pPr rtl="0" fontAlgn="ctr"/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Politiques de mot de passe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0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Elles garantissent que les mots de passe remplissent les conditions minimales requises et sont changés régulièrement.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083">
                <a:tc>
                  <a:txBody>
                    <a:bodyPr/>
                    <a:lstStyle/>
                    <a:p>
                      <a:pPr rtl="0" fontAlgn="ctr"/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Politique d'utilisation acceptable (AUP)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0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Elles identifient les applications réseau et les utilisations acceptables pour l'entreprise Elles peuvent également permettre d'identifier les responsables d'une infraction.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083">
                <a:tc>
                  <a:txBody>
                    <a:bodyPr/>
                    <a:lstStyle/>
                    <a:p>
                      <a:pPr rtl="0" fontAlgn="ctr"/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Stratégie d'accès à distance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0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Elles définissent comment les utilisateurs distants peuvent accéder au réseau et les éléments qui sont accessibles via une connectivité à distance.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083">
                <a:tc>
                  <a:txBody>
                    <a:bodyPr/>
                    <a:lstStyle/>
                    <a:p>
                      <a:pPr rtl="0" fontAlgn="ctr"/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Politique de maintenance du réseau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000" b="0" i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Elles spécifient les procédures de mise à jour des systèmes d'exploitation des périphériques réseau et des applications.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083">
                <a:tc>
                  <a:txBody>
                    <a:bodyPr/>
                    <a:lstStyle/>
                    <a:p>
                      <a:pPr rtl="0" fontAlgn="ctr"/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Procédures de gestion des incidents</a:t>
                      </a: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fr-FR" sz="10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Elles décrivent comment les incidents de sécurité doivent être gérés.</a:t>
                      </a:r>
                    </a:p>
                  </a:txBody>
                  <a:tcPr marL="47625" marR="47625" marT="47625" marB="476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9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BB83-D9D0-47D0-B26B-6CE162E2A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8" y="341314"/>
            <a:ext cx="8809148" cy="731837"/>
          </a:xfrm>
        </p:spPr>
        <p:txBody>
          <a:bodyPr>
            <a:normAutofit fontScale="90000"/>
          </a:bodyPr>
          <a:lstStyle/>
          <a:p>
            <a:r>
              <a:rPr lang="fr-FR" dirty="0"/>
              <a:t>Chapitre 19 : </a:t>
            </a:r>
            <a:r>
              <a:rPr lang="en-US" dirty="0" err="1"/>
              <a:t>C</a:t>
            </a:r>
            <a:r>
              <a:rPr lang="en-US" sz="2800" dirty="0" err="1"/>
              <a:t>ontrôle</a:t>
            </a:r>
            <a:r>
              <a:rPr lang="en-US" sz="2800" dirty="0"/>
              <a:t> </a:t>
            </a:r>
            <a:r>
              <a:rPr lang="en-US" sz="2800" dirty="0" err="1"/>
              <a:t>d’accès</a:t>
            </a:r>
            <a:br>
              <a:rPr lang="en-US" sz="2800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F8C425-506E-470D-A0B0-5F0B7BCCDB6B}"/>
              </a:ext>
            </a:extLst>
          </p:cNvPr>
          <p:cNvSpPr txBox="1">
            <a:spLocks/>
          </p:cNvSpPr>
          <p:nvPr/>
        </p:nvSpPr>
        <p:spPr>
          <a:xfrm>
            <a:off x="0" y="765599"/>
            <a:ext cx="7886700" cy="110503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Le </a:t>
            </a:r>
            <a:r>
              <a:rPr lang="en-US" sz="2100" dirty="0" err="1"/>
              <a:t>contrôle</a:t>
            </a:r>
            <a:r>
              <a:rPr lang="en-US" sz="2100" dirty="0"/>
              <a:t> </a:t>
            </a:r>
            <a:r>
              <a:rPr lang="en-US" sz="2100" dirty="0" err="1"/>
              <a:t>d’accès</a:t>
            </a:r>
            <a:endParaRPr lang="en-US" sz="2100" dirty="0"/>
          </a:p>
          <a:p>
            <a:pPr lvl="1"/>
            <a:r>
              <a:rPr lang="en-US" sz="1800" dirty="0"/>
              <a:t>Concepts</a:t>
            </a:r>
          </a:p>
          <a:p>
            <a:pPr lvl="1"/>
            <a:r>
              <a:rPr lang="en-US" sz="1800" dirty="0"/>
              <a:t>AAA (Authentication, Authorization and Accounting)</a:t>
            </a:r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fr-FR" sz="1800" dirty="0"/>
          </a:p>
          <a:p>
            <a:endParaRPr lang="fr-FR" sz="2100" dirty="0"/>
          </a:p>
          <a:p>
            <a:pPr lvl="1"/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C008F99-8378-4B24-915F-1673B5A31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421" y="436282"/>
            <a:ext cx="3335692" cy="2603304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D55B7125-27CC-417C-8FB8-DCF7064D104A}"/>
              </a:ext>
            </a:extLst>
          </p:cNvPr>
          <p:cNvSpPr txBox="1">
            <a:spLocks/>
          </p:cNvSpPr>
          <p:nvPr/>
        </p:nvSpPr>
        <p:spPr bwMode="auto">
          <a:xfrm>
            <a:off x="153856" y="2023690"/>
            <a:ext cx="880914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dirty="0"/>
              <a:t>Chapitre 20 : </a:t>
            </a:r>
            <a:r>
              <a:rPr lang="fr-FR" dirty="0" err="1"/>
              <a:t>Threat</a:t>
            </a:r>
            <a:r>
              <a:rPr lang="fr-FR" dirty="0"/>
              <a:t> Intelligence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A37D2B-9000-4FE7-9E8C-38269056FC17}"/>
              </a:ext>
            </a:extLst>
          </p:cNvPr>
          <p:cNvSpPr txBox="1"/>
          <p:nvPr/>
        </p:nvSpPr>
        <p:spPr>
          <a:xfrm>
            <a:off x="180996" y="2497981"/>
            <a:ext cx="64469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 err="1"/>
              <a:t>Utiliser</a:t>
            </a:r>
            <a:r>
              <a:rPr lang="en-US" sz="2100" dirty="0"/>
              <a:t> </a:t>
            </a:r>
            <a:r>
              <a:rPr lang="en-US" sz="2100" dirty="0" err="1"/>
              <a:t>une</a:t>
            </a:r>
            <a:r>
              <a:rPr lang="en-US" sz="2100" dirty="0"/>
              <a:t> base de </a:t>
            </a:r>
            <a:r>
              <a:rPr lang="en-US" sz="2100" dirty="0" err="1"/>
              <a:t>données</a:t>
            </a:r>
            <a:r>
              <a:rPr lang="en-US" sz="2100" dirty="0"/>
              <a:t> pour identifier </a:t>
            </a:r>
            <a:br>
              <a:rPr lang="en-US" sz="2100" dirty="0"/>
            </a:br>
            <a:r>
              <a:rPr lang="en-US" sz="2100" dirty="0"/>
              <a:t>les menaces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Les sources </a:t>
            </a:r>
            <a:r>
              <a:rPr lang="en-US" sz="1800" dirty="0" err="1"/>
              <a:t>d’informations</a:t>
            </a:r>
            <a:r>
              <a:rPr lang="en-US" sz="1800" dirty="0"/>
              <a:t> : Sans, </a:t>
            </a:r>
            <a:r>
              <a:rPr lang="en-US" sz="1800" dirty="0" err="1"/>
              <a:t>Mitre</a:t>
            </a:r>
            <a:r>
              <a:rPr lang="en-US" sz="1800" dirty="0"/>
              <a:t>, First…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Les services de Threat Intelligence : </a:t>
            </a:r>
            <a:br>
              <a:rPr lang="en-US" dirty="0"/>
            </a:br>
            <a:r>
              <a:rPr lang="fr-FR" b="1" dirty="0"/>
              <a:t>Cisco Talos, </a:t>
            </a:r>
            <a:r>
              <a:rPr lang="fr-FR" b="1" dirty="0" err="1"/>
              <a:t>FireEye</a:t>
            </a:r>
            <a:r>
              <a:rPr lang="fr-FR" b="1" dirty="0"/>
              <a:t>, 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Les bases de </a:t>
            </a:r>
            <a:r>
              <a:rPr lang="en-US" sz="1800" dirty="0" err="1"/>
              <a:t>données</a:t>
            </a:r>
            <a:r>
              <a:rPr lang="en-US" sz="1800" dirty="0"/>
              <a:t> (</a:t>
            </a:r>
            <a:r>
              <a:rPr lang="en-US" sz="1800" dirty="0" err="1"/>
              <a:t>exemple</a:t>
            </a:r>
            <a:r>
              <a:rPr lang="en-US" sz="1800" dirty="0"/>
              <a:t> : CVE Common Vulnerability Exploit)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827C14F-DCA3-4942-8B23-DC3AA0A19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71" y="3134554"/>
            <a:ext cx="2360799" cy="153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6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C2ACEA82-3C3C-4FFA-9EDE-8294027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21 : Cryptographie  et infrastructure à clé Publique (PKI)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6BB3E55-2605-4DF4-ABC5-25AC84E22C5C}"/>
              </a:ext>
            </a:extLst>
          </p:cNvPr>
          <p:cNvSpPr txBox="1">
            <a:spLocks/>
          </p:cNvSpPr>
          <p:nvPr/>
        </p:nvSpPr>
        <p:spPr>
          <a:xfrm>
            <a:off x="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/>
              <a:t>La cryptographie:</a:t>
            </a:r>
          </a:p>
          <a:p>
            <a:pPr lvl="1"/>
            <a:r>
              <a:rPr lang="fr-FR" sz="1800" dirty="0"/>
              <a:t>Définition</a:t>
            </a:r>
          </a:p>
          <a:p>
            <a:pPr lvl="1"/>
            <a:r>
              <a:rPr lang="fr-FR" sz="1800" dirty="0"/>
              <a:t>Intégrité et authenticité</a:t>
            </a:r>
          </a:p>
          <a:p>
            <a:pPr lvl="1"/>
            <a:r>
              <a:rPr lang="fr-FR" sz="1800" dirty="0"/>
              <a:t>Confidentialité</a:t>
            </a:r>
          </a:p>
          <a:p>
            <a:r>
              <a:rPr lang="fr-FR" sz="2100" dirty="0"/>
              <a:t>Les infrastructures à Clé Publique</a:t>
            </a:r>
          </a:p>
          <a:p>
            <a:pPr lvl="1"/>
            <a:r>
              <a:rPr lang="fr-FR" sz="1700" dirty="0"/>
              <a:t>Cryptographie à clé publique</a:t>
            </a:r>
          </a:p>
          <a:p>
            <a:pPr lvl="1"/>
            <a:r>
              <a:rPr lang="fr-FR" sz="1700" dirty="0"/>
              <a:t>Les autorités et l’infrastructure à clé publique</a:t>
            </a:r>
          </a:p>
          <a:p>
            <a:pPr lvl="1"/>
            <a:r>
              <a:rPr lang="fr-FR" sz="1700" dirty="0"/>
              <a:t>Utilisations et effets de la cryptographie</a:t>
            </a:r>
          </a:p>
          <a:p>
            <a:pPr lvl="1"/>
            <a:endParaRPr lang="fr-FR" sz="17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B544A0-24EF-4ACA-8CA2-8C3EEBC2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681" y="1271911"/>
            <a:ext cx="5067562" cy="210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17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81065E-EC04-47E1-8FBC-B7FE37DD34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activités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D89E3A2-6CA2-45CD-B14D-6E45B2A3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21 : Cryptographie  et infrastructure à clé Publique (PKI)</a:t>
            </a:r>
          </a:p>
        </p:txBody>
      </p:sp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E7124938-1295-469A-ADD9-9197E84F3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124325"/>
              </p:ext>
            </p:extLst>
          </p:nvPr>
        </p:nvGraphicFramePr>
        <p:xfrm>
          <a:off x="649591" y="1533686"/>
          <a:ext cx="7308039" cy="29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Class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Creating Codes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Encrypting and Decrypting Data Using OpenSSL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Lab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Encrypting and Decrypting Data Using a Hacker Tool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dirty="0"/>
                        <a:t>Examining Telnet and SSH in Wireshark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Hashing Things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Classify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Encryption Algorithms (Part 1)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Encryption Algorithm Characteristic (Part 2)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Certificate Authority Stores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8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667D060-618F-495C-ADFD-BAC4B7343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878271"/>
            <a:ext cx="8277344" cy="3712779"/>
          </a:xfrm>
        </p:spPr>
        <p:txBody>
          <a:bodyPr/>
          <a:lstStyle/>
          <a:p>
            <a:r>
              <a:rPr lang="fr-FR" dirty="0"/>
              <a:t>Protection des terminaux</a:t>
            </a:r>
          </a:p>
          <a:p>
            <a:pPr lvl="1"/>
            <a:r>
              <a:rPr lang="fr-FR" dirty="0"/>
              <a:t>Antimalware</a:t>
            </a:r>
          </a:p>
          <a:p>
            <a:pPr lvl="1"/>
            <a:r>
              <a:rPr lang="fr-FR" dirty="0"/>
              <a:t>Host IDS</a:t>
            </a:r>
          </a:p>
          <a:p>
            <a:pPr lvl="1"/>
            <a:r>
              <a:rPr lang="fr-FR" dirty="0"/>
              <a:t>Sécurité des applications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r>
              <a:rPr lang="fr-FR" dirty="0"/>
              <a:t>Profilage Réseau et serveur</a:t>
            </a:r>
          </a:p>
          <a:p>
            <a:pPr lvl="1"/>
            <a:r>
              <a:rPr lang="fr-FR" dirty="0"/>
              <a:t>CVSS (Evaluation des vulnérabilités)</a:t>
            </a:r>
          </a:p>
          <a:p>
            <a:pPr lvl="1"/>
            <a:r>
              <a:rPr lang="fr-FR" dirty="0"/>
              <a:t>Conformité</a:t>
            </a:r>
          </a:p>
          <a:p>
            <a:pPr lvl="1"/>
            <a:r>
              <a:rPr lang="fr-FR" dirty="0"/>
              <a:t>Gestion Sécurisée des équipements</a:t>
            </a:r>
          </a:p>
          <a:p>
            <a:pPr lvl="1"/>
            <a:r>
              <a:rPr lang="fr-FR" dirty="0"/>
              <a:t>Gestion de la sécurité des informations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7183E87-49B0-4089-A802-AC4A39BC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22 : La protection des terminaux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505BCB-3C46-40CA-ABCF-A700E22E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89" y="1250997"/>
            <a:ext cx="4143828" cy="2635810"/>
          </a:xfrm>
          <a:prstGeom prst="rect">
            <a:avLst/>
          </a:prstGeom>
        </p:spPr>
      </p:pic>
      <p:sp>
        <p:nvSpPr>
          <p:cNvPr id="6" name="Titre 2">
            <a:extLst>
              <a:ext uri="{FF2B5EF4-FFF2-40B4-BE49-F238E27FC236}">
                <a16:creationId xmlns:a16="http://schemas.microsoft.com/office/drawing/2014/main" id="{11A78A32-05D1-40AE-A891-9CA447EF0FA4}"/>
              </a:ext>
            </a:extLst>
          </p:cNvPr>
          <p:cNvSpPr txBox="1">
            <a:spLocks/>
          </p:cNvSpPr>
          <p:nvPr/>
        </p:nvSpPr>
        <p:spPr bwMode="auto">
          <a:xfrm>
            <a:off x="434788" y="2202984"/>
            <a:ext cx="4495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dirty="0"/>
              <a:t>Chapitre 23 : Evaluation des </a:t>
            </a:r>
            <a:br>
              <a:rPr lang="fr-FR" dirty="0"/>
            </a:br>
            <a:r>
              <a:rPr lang="fr-FR" dirty="0"/>
              <a:t>vulnérabilités de terminaux</a:t>
            </a:r>
          </a:p>
        </p:txBody>
      </p:sp>
    </p:spTree>
    <p:extLst>
      <p:ext uri="{BB962C8B-B14F-4D97-AF65-F5344CB8AC3E}">
        <p14:creationId xmlns:p14="http://schemas.microsoft.com/office/powerpoint/2010/main" val="184474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43B9293-5E66-4981-ACEE-974DE1BCB5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activités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24A121-416D-42B0-9955-CF86D9784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22 &amp; 23 : Analyse et sécurité des Terminaux</a:t>
            </a:r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B7647599-6665-4058-AFA3-9EDCB34B6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79191"/>
              </p:ext>
            </p:extLst>
          </p:nvPr>
        </p:nvGraphicFramePr>
        <p:xfrm>
          <a:off x="1148158" y="1517013"/>
          <a:ext cx="6194645" cy="311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8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44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Antimalware Terms and Concepts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Activity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Host-based Intrusion Protection Terminology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Video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Sandbox to Launch Malware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Elements of a Network Profile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770045622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CVSS Metrics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0865605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>
                        <a:tabLst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Regulatory Standards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12724542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Risk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Device Management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50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Identify the Parts of the ISO 27001 Activity Cycle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27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Activity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Identify the Stages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in the NIST Cybersecurity Framework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49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98730B-66D0-4C1A-854C-FE5EBFFC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fr-FR" sz="2100" dirty="0"/>
              <a:t>Agenda (10h-11h)</a:t>
            </a:r>
          </a:p>
          <a:p>
            <a:pPr lvl="1"/>
            <a:r>
              <a:rPr lang="fr-FR" dirty="0"/>
              <a:t>Rappels : Organisation de la formation, les examens, les attestations …</a:t>
            </a:r>
          </a:p>
          <a:p>
            <a:pPr lvl="1"/>
            <a:r>
              <a:rPr lang="fr-FR" dirty="0"/>
              <a:t>Présentation des Chapitres 13 à 28</a:t>
            </a:r>
          </a:p>
          <a:p>
            <a:pPr lvl="1" algn="just"/>
            <a:r>
              <a:rPr lang="fr-FR" dirty="0"/>
              <a:t>Questions - Réponses</a:t>
            </a:r>
          </a:p>
          <a:p>
            <a:pPr algn="just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0BEE5F8-CE57-45E3-8CB8-7C0EC82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Webinaire Formations </a:t>
            </a:r>
            <a:r>
              <a:rPr lang="fr-FR" dirty="0" err="1"/>
              <a:t>Certa</a:t>
            </a:r>
            <a:r>
              <a:rPr lang="fr-FR" dirty="0"/>
              <a:t> – Cisco </a:t>
            </a:r>
            <a:r>
              <a:rPr lang="fr-FR" dirty="0" err="1"/>
              <a:t>CyberOPS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Vendredi 19 mars 2021- 10h00</a:t>
            </a:r>
          </a:p>
        </p:txBody>
      </p:sp>
    </p:spTree>
    <p:extLst>
      <p:ext uri="{BB962C8B-B14F-4D97-AF65-F5344CB8AC3E}">
        <p14:creationId xmlns:p14="http://schemas.microsoft.com/office/powerpoint/2010/main" val="3293611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965770E-D002-41B3-A562-9E39187E85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Technologie et Protocoles</a:t>
            </a:r>
          </a:p>
          <a:p>
            <a:pPr lvl="1"/>
            <a:r>
              <a:rPr lang="fr-FR" dirty="0"/>
              <a:t>Surveillance des Protocoles</a:t>
            </a:r>
          </a:p>
          <a:p>
            <a:pPr lvl="1"/>
            <a:r>
              <a:rPr lang="fr-FR" dirty="0"/>
              <a:t>Technologies de Sécurité</a:t>
            </a:r>
          </a:p>
          <a:p>
            <a:pPr marL="63500" indent="0">
              <a:buNone/>
            </a:pPr>
            <a:r>
              <a:rPr lang="fr-FR" sz="2800" dirty="0">
                <a:solidFill>
                  <a:schemeClr val="tx2"/>
                </a:solidFill>
                <a:latin typeface="+mj-lt"/>
              </a:rPr>
              <a:t>Chapitre 25 : Les données </a:t>
            </a:r>
            <a:br>
              <a:rPr lang="fr-FR" sz="2800" dirty="0">
                <a:solidFill>
                  <a:schemeClr val="tx2"/>
                </a:solidFill>
                <a:latin typeface="+mj-lt"/>
              </a:rPr>
            </a:br>
            <a:r>
              <a:rPr lang="fr-FR" sz="2800" dirty="0">
                <a:solidFill>
                  <a:schemeClr val="tx2"/>
                </a:solidFill>
                <a:latin typeface="+mj-lt"/>
              </a:rPr>
              <a:t>sur la sécurité </a:t>
            </a:r>
            <a:r>
              <a:rPr lang="fr-FR" sz="3000" dirty="0">
                <a:solidFill>
                  <a:schemeClr val="tx2"/>
                </a:solidFill>
                <a:latin typeface="+mj-lt"/>
              </a:rPr>
              <a:t>du réseau</a:t>
            </a:r>
            <a:endParaRPr lang="fr-FR" dirty="0"/>
          </a:p>
          <a:p>
            <a:pPr lvl="1"/>
            <a:r>
              <a:rPr lang="fr-FR" dirty="0"/>
              <a:t>Types des données</a:t>
            </a:r>
          </a:p>
          <a:p>
            <a:pPr lvl="1"/>
            <a:r>
              <a:rPr lang="fr-FR" dirty="0"/>
              <a:t>Les journaux des terminaux</a:t>
            </a:r>
          </a:p>
          <a:p>
            <a:pPr lvl="1"/>
            <a:r>
              <a:rPr lang="fr-FR" dirty="0"/>
              <a:t>Les journaux du réseau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E0E4A26-81AD-4CDD-BBE5-E9E7E55C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24 : Les technologies et les protocoles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60FFAF-4E49-4208-B67D-861ECA52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986" y="1228762"/>
            <a:ext cx="3976194" cy="30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5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8A9A0EF-44E6-4044-A2CC-3CD87024E7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activités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3ECB5A6-EEDD-4310-BDF4-38D86C6B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500" indent="0">
              <a:buNone/>
            </a:pPr>
            <a:r>
              <a:rPr lang="fr-FR" sz="2800" dirty="0">
                <a:solidFill>
                  <a:schemeClr val="tx2"/>
                </a:solidFill>
                <a:latin typeface="+mj-lt"/>
              </a:rPr>
              <a:t>Chapitre 25 : Les données sur la sécurité </a:t>
            </a:r>
            <a:r>
              <a:rPr lang="fr-FR" sz="3000" dirty="0">
                <a:solidFill>
                  <a:schemeClr val="tx2"/>
                </a:solidFill>
                <a:latin typeface="+mj-lt"/>
              </a:rPr>
              <a:t>du réseau</a:t>
            </a:r>
            <a:endParaRPr lang="fr-FR" dirty="0"/>
          </a:p>
        </p:txBody>
      </p:sp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3CB0C5AF-F1AB-4451-9802-C7E67A3B2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217614"/>
              </p:ext>
            </p:extLst>
          </p:nvPr>
        </p:nvGraphicFramePr>
        <p:xfrm>
          <a:off x="1182532" y="1513165"/>
          <a:ext cx="6060952" cy="3034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29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2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2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Monitored Protocol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Impact of the Technology on Security and Monitoring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Types of Network Monitoring Data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Information in Logged Events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770045622"/>
                  </a:ext>
                </a:extLst>
              </a:tr>
              <a:tr h="242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Security Technology from the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Data Type Description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0865605"/>
                  </a:ext>
                </a:extLst>
              </a:tr>
              <a:tr h="242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>
                        <a:tabLst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NexGen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IPS Event Type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12724542"/>
                  </a:ext>
                </a:extLst>
              </a:tr>
              <a:tr h="3852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Tracer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Explore a NetFlow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Packet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Tracer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Logging from Multiple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990771"/>
                  </a:ext>
                </a:extLst>
              </a:tr>
              <a:tr h="2426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Setup a Multi-VM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56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157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7B74EE7-1EFA-48F0-BD71-3179675F9E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Evaluer une alerte</a:t>
            </a:r>
          </a:p>
          <a:p>
            <a:pPr lvl="1"/>
            <a:r>
              <a:rPr lang="fr-FR" dirty="0"/>
              <a:t>Sources des alertes : Security </a:t>
            </a:r>
            <a:r>
              <a:rPr lang="fr-FR" dirty="0" err="1"/>
              <a:t>Onion</a:t>
            </a:r>
            <a:endParaRPr lang="fr-FR" dirty="0"/>
          </a:p>
          <a:p>
            <a:pPr lvl="3"/>
            <a:r>
              <a:rPr lang="fr-FR" dirty="0"/>
              <a:t>Analyse </a:t>
            </a:r>
            <a:r>
              <a:rPr lang="fr-FR" dirty="0" err="1"/>
              <a:t>Sguil</a:t>
            </a:r>
            <a:r>
              <a:rPr lang="fr-FR" dirty="0"/>
              <a:t>, Wireshark, </a:t>
            </a:r>
            <a:r>
              <a:rPr lang="fr-FR" dirty="0" err="1"/>
              <a:t>Kibana</a:t>
            </a:r>
            <a:endParaRPr lang="fr-FR" dirty="0"/>
          </a:p>
          <a:p>
            <a:pPr lvl="3"/>
            <a:r>
              <a:rPr lang="fr-FR" dirty="0"/>
              <a:t>Détection </a:t>
            </a:r>
            <a:r>
              <a:rPr lang="fr-FR" dirty="0" err="1"/>
              <a:t>Snort</a:t>
            </a:r>
            <a:r>
              <a:rPr lang="fr-FR" dirty="0"/>
              <a:t>, </a:t>
            </a:r>
            <a:r>
              <a:rPr lang="fr-FR" dirty="0" err="1"/>
              <a:t>Zeek</a:t>
            </a:r>
            <a:r>
              <a:rPr lang="fr-FR" dirty="0"/>
              <a:t>/Bro, </a:t>
            </a:r>
            <a:r>
              <a:rPr lang="fr-FR" dirty="0" err="1"/>
              <a:t>Suricata</a:t>
            </a:r>
            <a:endParaRPr lang="fr-FR" dirty="0"/>
          </a:p>
          <a:p>
            <a:pPr lvl="3"/>
            <a:r>
              <a:rPr lang="fr-FR" dirty="0"/>
              <a:t>Données </a:t>
            </a:r>
            <a:r>
              <a:rPr lang="fr-FR" dirty="0" err="1"/>
              <a:t>Pcaps</a:t>
            </a:r>
            <a:r>
              <a:rPr lang="fr-FR" dirty="0"/>
              <a:t>, Syslog, alertes…  </a:t>
            </a:r>
          </a:p>
          <a:p>
            <a:pPr lvl="1"/>
            <a:r>
              <a:rPr lang="fr-FR" dirty="0"/>
              <a:t>Evaluation</a:t>
            </a:r>
          </a:p>
          <a:p>
            <a:pPr lvl="2"/>
            <a:r>
              <a:rPr lang="fr-FR" dirty="0"/>
              <a:t>Processus</a:t>
            </a:r>
          </a:p>
          <a:p>
            <a:pPr lvl="2"/>
            <a:r>
              <a:rPr lang="fr-FR" dirty="0"/>
              <a:t>Analyse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592F678-EF51-4FFB-AB94-8705C1E2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26 : L'évaluation des alertes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D189BF-2D32-41DC-8099-A0F5251B0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670" y="1519407"/>
            <a:ext cx="4317057" cy="32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00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F0AF17D-CCB4-4742-9C02-65CC35562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2301" y="1070265"/>
            <a:ext cx="8277344" cy="3389312"/>
          </a:xfrm>
        </p:spPr>
        <p:txBody>
          <a:bodyPr/>
          <a:lstStyle/>
          <a:p>
            <a:r>
              <a:rPr lang="fr-FR" dirty="0"/>
              <a:t>Sécurité réseau</a:t>
            </a:r>
          </a:p>
          <a:p>
            <a:pPr lvl="2"/>
            <a:r>
              <a:rPr lang="fr-FR" dirty="0"/>
              <a:t>Collecter les données</a:t>
            </a:r>
          </a:p>
          <a:p>
            <a:pPr lvl="2"/>
            <a:r>
              <a:rPr lang="fr-FR" dirty="0"/>
              <a:t>Normaliser et archiver les données</a:t>
            </a:r>
          </a:p>
          <a:p>
            <a:pPr lvl="2"/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Investigation numérique</a:t>
            </a:r>
          </a:p>
          <a:p>
            <a:pPr lvl="1"/>
            <a:r>
              <a:rPr lang="fr-FR" sz="1600" dirty="0"/>
              <a:t>Processus : </a:t>
            </a:r>
            <a:r>
              <a:rPr lang="fr-FR" sz="1600" b="1" dirty="0"/>
              <a:t>chaîne cybercriminelle (Cyber Kill Chain)</a:t>
            </a:r>
            <a:endParaRPr lang="fr-FR" sz="1600" dirty="0"/>
          </a:p>
          <a:p>
            <a:pPr lvl="1"/>
            <a:r>
              <a:rPr lang="fr-FR" sz="1600" dirty="0"/>
              <a:t>Les preuves</a:t>
            </a:r>
          </a:p>
          <a:p>
            <a:pPr lvl="1"/>
            <a:r>
              <a:rPr lang="fr-FR" sz="1600" dirty="0"/>
              <a:t>Collecte des preuves (données chaudes, froides …)</a:t>
            </a:r>
          </a:p>
          <a:p>
            <a:pPr lvl="1"/>
            <a:r>
              <a:rPr lang="fr-FR" sz="1600" dirty="0"/>
              <a:t>Traçabilité</a:t>
            </a:r>
          </a:p>
          <a:p>
            <a:pPr lvl="1"/>
            <a:r>
              <a:rPr lang="fr-FR" sz="1600" dirty="0"/>
              <a:t>Intégrité et préservation des données</a:t>
            </a:r>
          </a:p>
          <a:p>
            <a:pPr lvl="1"/>
            <a:r>
              <a:rPr lang="fr-FR" sz="1600" dirty="0"/>
              <a:t>Identifier l’attaquant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354A7E9-4C9D-4719-BF14-1E4E2BCBF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27 : Utilisation des données de sécurité du réseau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BC58E-E496-4650-A415-60074ECC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231" y="1060805"/>
            <a:ext cx="2434856" cy="30218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re 2">
            <a:extLst>
              <a:ext uri="{FF2B5EF4-FFF2-40B4-BE49-F238E27FC236}">
                <a16:creationId xmlns:a16="http://schemas.microsoft.com/office/drawing/2014/main" id="{21DFD4EC-4E9A-4FA8-903E-DA4D729E18B0}"/>
              </a:ext>
            </a:extLst>
          </p:cNvPr>
          <p:cNvSpPr txBox="1">
            <a:spLocks/>
          </p:cNvSpPr>
          <p:nvPr/>
        </p:nvSpPr>
        <p:spPr bwMode="auto">
          <a:xfrm>
            <a:off x="440760" y="2262749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fr-FR" dirty="0"/>
              <a:t>Chapitre 28 : Analyse et réponse aux </a:t>
            </a:r>
            <a:br>
              <a:rPr lang="fr-FR" dirty="0"/>
            </a:br>
            <a:r>
              <a:rPr lang="fr-FR" dirty="0"/>
              <a:t>incidents numériques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077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6D3C968-0967-42D9-AD58-46418916D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Activités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DA70685-408D-4F4A-96F9-65D55B7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27 : Utilisation des données de sécurité du réseau</a:t>
            </a:r>
          </a:p>
        </p:txBody>
      </p:sp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D029D337-F3D8-4721-B5C3-0904458CB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264043"/>
              </p:ext>
            </p:extLst>
          </p:nvPr>
        </p:nvGraphicFramePr>
        <p:xfrm>
          <a:off x="1491918" y="1486125"/>
          <a:ext cx="5787405" cy="325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3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40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Snort and Firewall Rules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Deterministic and Probabilistic Scenarios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Alert Classification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Convert Data into a Universal Format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770045622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Regular Expression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Tutorial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0865605"/>
                  </a:ext>
                </a:extLst>
              </a:tr>
              <a:tr h="43151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>
                        <a:tabLst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Extract an Executable from a PCAP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12724542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Type of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Forensic Technique Terminology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Interpret HTTP and DNS Data to Isolate Threat 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9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Isolate Compromised Host Using 5-Tuple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263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464B8F4-0AC6-449D-A0B0-F4C9F84708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Modèle de gestion des incidents</a:t>
            </a:r>
          </a:p>
          <a:p>
            <a:pPr lvl="1"/>
            <a:r>
              <a:rPr lang="fr-FR" dirty="0"/>
              <a:t>Les étapes</a:t>
            </a:r>
          </a:p>
          <a:p>
            <a:pPr lvl="2"/>
            <a:r>
              <a:rPr lang="fr-FR" dirty="0"/>
              <a:t>Reconnaissance, préparation, livraison, exploitation</a:t>
            </a:r>
          </a:p>
          <a:p>
            <a:pPr lvl="1"/>
            <a:r>
              <a:rPr lang="fr-FR" dirty="0"/>
              <a:t>Modèle en Diamant</a:t>
            </a:r>
          </a:p>
          <a:p>
            <a:pPr lvl="1"/>
            <a:r>
              <a:rPr lang="fr-FR" dirty="0"/>
              <a:t>Schéma </a:t>
            </a:r>
            <a:r>
              <a:rPr lang="fr-FR" dirty="0" err="1"/>
              <a:t>Veris</a:t>
            </a:r>
            <a:endParaRPr lang="fr-FR" dirty="0"/>
          </a:p>
          <a:p>
            <a:r>
              <a:rPr lang="fr-FR" dirty="0"/>
              <a:t>Gérer les incidents</a:t>
            </a:r>
          </a:p>
          <a:p>
            <a:pPr lvl="1"/>
            <a:r>
              <a:rPr lang="fr-FR" dirty="0"/>
              <a:t>Equipe CSIRT (équipe chargée de traiter les incidents liés à la sécurité informatique)</a:t>
            </a:r>
          </a:p>
          <a:p>
            <a:pPr lvl="1"/>
            <a:r>
              <a:rPr lang="fr-FR" dirty="0"/>
              <a:t>NIST et cycle de vie des incidents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EE9D37-D090-4266-8CA9-5F7F0824C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135" y="1338646"/>
            <a:ext cx="4498731" cy="3083094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4604D4-523A-4EF3-9209-E953AB6BB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C855087-E4C5-4FFB-926F-4C1D19B20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28 : Analyse et réponse aux </a:t>
            </a:r>
            <a:br>
              <a:rPr lang="fr-FR" dirty="0"/>
            </a:br>
            <a:r>
              <a:rPr lang="fr-FR" dirty="0"/>
              <a:t>incidents numériques</a:t>
            </a:r>
          </a:p>
        </p:txBody>
      </p:sp>
    </p:spTree>
    <p:extLst>
      <p:ext uri="{BB962C8B-B14F-4D97-AF65-F5344CB8AC3E}">
        <p14:creationId xmlns:p14="http://schemas.microsoft.com/office/powerpoint/2010/main" val="1008077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117A615-0C32-4ED8-B889-780023278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Activités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A378567-9E95-4930-9A4B-AAF30D11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28 : Analyse et réponse aux incidents numériques </a:t>
            </a:r>
          </a:p>
        </p:txBody>
      </p:sp>
      <p:graphicFrame>
        <p:nvGraphicFramePr>
          <p:cNvPr id="7" name="Table 1">
            <a:extLst>
              <a:ext uri="{FF2B5EF4-FFF2-40B4-BE49-F238E27FC236}">
                <a16:creationId xmlns:a16="http://schemas.microsoft.com/office/drawing/2014/main" id="{AE3500E7-1610-417A-9394-815A3E766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34362"/>
              </p:ext>
            </p:extLst>
          </p:nvPr>
        </p:nvGraphicFramePr>
        <p:xfrm>
          <a:off x="577012" y="1566561"/>
          <a:ext cx="7178285" cy="312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34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Activity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Kill Chain 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Activity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Diamond Model Feature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 the VERIS Schema to an Incident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Match the CSIRT with the CSIRT Goal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77004562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Incident Response</a:t>
                      </a:r>
                      <a:r>
                        <a:rPr lang="en-US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Plan Elements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340865605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indent="0" algn="l" defTabSz="914400" rtl="0" eaLnBrk="1" fontAlgn="t" latinLnBrk="0" hangingPunct="1">
                        <a:tabLst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the Incident Handling Term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3512724542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Identify the Incident Handling 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Incident Handling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793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DCD2410-EB4F-4C2F-8BCE-B75226A38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586" y="633701"/>
            <a:ext cx="3908828" cy="387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81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Agenda pour les semaines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2" y="1369219"/>
            <a:ext cx="8345488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100" dirty="0"/>
              <a:t>Webinaire </a:t>
            </a:r>
            <a:r>
              <a:rPr lang="fr-FR" sz="2100" dirty="0" err="1"/>
              <a:t>CyberOps</a:t>
            </a:r>
            <a:r>
              <a:rPr lang="fr-FR" sz="2100" dirty="0"/>
              <a:t> le </a:t>
            </a:r>
            <a:r>
              <a:rPr lang="fr-FR" sz="2100" b="1" dirty="0">
                <a:solidFill>
                  <a:srgbClr val="C00000"/>
                </a:solidFill>
              </a:rPr>
              <a:t>16 avril à 14h</a:t>
            </a:r>
          </a:p>
          <a:p>
            <a:pPr lvl="1"/>
            <a:r>
              <a:rPr lang="fr-FR" sz="1800" dirty="0"/>
              <a:t>Point sur l’avancée des cours</a:t>
            </a:r>
          </a:p>
          <a:p>
            <a:pPr lvl="1"/>
            <a:r>
              <a:rPr lang="fr-FR" sz="1800" b="1" dirty="0"/>
              <a:t>Démonstration d’attaques de base avec Kali Linux…</a:t>
            </a:r>
          </a:p>
          <a:p>
            <a:pPr lvl="1"/>
            <a:r>
              <a:rPr lang="fr-FR" sz="1800" dirty="0"/>
              <a:t>Q&amp;R</a:t>
            </a:r>
          </a:p>
          <a:p>
            <a:r>
              <a:rPr lang="fr-FR" sz="2200" dirty="0"/>
              <a:t>Ouverture des examens de fin de chapitre </a:t>
            </a:r>
            <a:r>
              <a:rPr lang="fr-FR" sz="2200" dirty="0" err="1"/>
              <a:t>CyberOps</a:t>
            </a:r>
            <a:r>
              <a:rPr lang="fr-FR" sz="2200" dirty="0"/>
              <a:t> début </a:t>
            </a:r>
            <a:r>
              <a:rPr lang="fr-FR" sz="2200" b="1" dirty="0"/>
              <a:t>mars</a:t>
            </a:r>
          </a:p>
          <a:p>
            <a:r>
              <a:rPr lang="fr-FR" sz="2200" dirty="0"/>
              <a:t>Ouverture des examens finaux début </a:t>
            </a:r>
            <a:r>
              <a:rPr lang="fr-FR" sz="2200" b="1" dirty="0"/>
              <a:t>avril</a:t>
            </a:r>
          </a:p>
          <a:p>
            <a:r>
              <a:rPr lang="fr-FR" sz="2200" dirty="0"/>
              <a:t>Demande du </a:t>
            </a:r>
            <a:r>
              <a:rPr lang="fr-FR" sz="2200" dirty="0" err="1"/>
              <a:t>skill</a:t>
            </a:r>
            <a:r>
              <a:rPr lang="fr-FR" sz="2200" dirty="0"/>
              <a:t> test à partir de début </a:t>
            </a:r>
            <a:r>
              <a:rPr lang="fr-FR" sz="2200" b="1" dirty="0"/>
              <a:t>mai</a:t>
            </a:r>
          </a:p>
          <a:p>
            <a:r>
              <a:rPr lang="fr-FR" sz="2200" dirty="0"/>
              <a:t>Dossier collaboratif partagé  </a:t>
            </a:r>
            <a:r>
              <a:rPr lang="fr-FR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https://tinyurl.com/Certa-CyberOps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fr-FR" sz="1800" b="1" dirty="0"/>
          </a:p>
          <a:p>
            <a:endParaRPr lang="en-US" sz="2100" dirty="0"/>
          </a:p>
          <a:p>
            <a:pPr lvl="1"/>
            <a:endParaRPr lang="en-US" sz="1800" dirty="0"/>
          </a:p>
          <a:p>
            <a:pPr lvl="1"/>
            <a:endParaRPr lang="fr-FR" sz="1800" dirty="0"/>
          </a:p>
          <a:p>
            <a:endParaRPr lang="fr-FR" sz="2100" dirty="0"/>
          </a:p>
          <a:p>
            <a:pPr lvl="1"/>
            <a:endParaRPr lang="fr-FR" sz="1800" dirty="0"/>
          </a:p>
          <a:p>
            <a:pPr marL="342900" lvl="1" indent="0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19067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- Liste de diffusion - Webinaires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3" y="1369219"/>
            <a:ext cx="7044268" cy="326350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Une </a:t>
            </a:r>
            <a:r>
              <a:rPr lang="fr-FR" sz="1800" b="1" dirty="0"/>
              <a:t>liste de diffusion </a:t>
            </a:r>
            <a:r>
              <a:rPr lang="fr-FR" sz="1800" dirty="0"/>
              <a:t>pour les messages qui concernent les formations, les examens à activer, les attestations de réussite </a:t>
            </a:r>
            <a:r>
              <a:rPr lang="fr-FR" sz="1800" dirty="0">
                <a:hlinkClick r:id="rId2"/>
              </a:rPr>
              <a:t>certa_formations_cisco_cybersecurity@listes.reseaucerta.org</a:t>
            </a:r>
            <a:r>
              <a:rPr lang="fr-FR" sz="1800" dirty="0"/>
              <a:t> 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Une </a:t>
            </a:r>
            <a:r>
              <a:rPr lang="fr-FR" sz="1800" b="1" dirty="0"/>
              <a:t>adresse de contact </a:t>
            </a:r>
            <a:r>
              <a:rPr lang="fr-FR" sz="1800" dirty="0">
                <a:hlinkClick r:id="rId3"/>
              </a:rPr>
              <a:t>partenariat-cisco-netacad@reseaucerta.org</a:t>
            </a:r>
            <a:br>
              <a:rPr lang="fr-FR" sz="1800" dirty="0"/>
            </a:br>
            <a:r>
              <a:rPr lang="fr-FR" sz="1800" dirty="0"/>
              <a:t>pour les problèmes techniques de connexion et les questions diverses.</a:t>
            </a:r>
          </a:p>
          <a:p>
            <a:pPr marL="628650" lvl="1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dirty="0"/>
              <a:t>Une </a:t>
            </a:r>
            <a:r>
              <a:rPr lang="fr-FR" sz="1800" b="1" dirty="0"/>
              <a:t>adresse de contact </a:t>
            </a:r>
            <a:r>
              <a:rPr lang="fr-FR" sz="1800" dirty="0"/>
              <a:t>avec le responsable du programme </a:t>
            </a:r>
            <a:r>
              <a:rPr lang="fr-FR" sz="1800" dirty="0" err="1"/>
              <a:t>NetAcad</a:t>
            </a:r>
            <a:r>
              <a:rPr lang="fr-FR" sz="1800" dirty="0"/>
              <a:t> France chez CISCO </a:t>
            </a:r>
            <a:r>
              <a:rPr lang="fr-FR" sz="1800" dirty="0" err="1"/>
              <a:t>Systems</a:t>
            </a:r>
            <a:r>
              <a:rPr lang="fr-FR" sz="1800" dirty="0"/>
              <a:t> </a:t>
            </a:r>
            <a:r>
              <a:rPr lang="fr-FR" sz="1800" b="1" dirty="0"/>
              <a:t>Christophe </a:t>
            </a:r>
            <a:r>
              <a:rPr lang="fr-FR" sz="1800" b="1" dirty="0" err="1"/>
              <a:t>Dolinsek</a:t>
            </a:r>
            <a:r>
              <a:rPr lang="fr-FR" sz="1800" b="1" dirty="0"/>
              <a:t> </a:t>
            </a:r>
            <a:br>
              <a:rPr lang="fr-FR" sz="1800" b="1" dirty="0"/>
            </a:br>
            <a:r>
              <a:rPr lang="fr-FR" sz="1800" dirty="0">
                <a:hlinkClick r:id="rId4"/>
              </a:rPr>
              <a:t>cdolinse@cisco.com</a:t>
            </a:r>
            <a:r>
              <a:rPr lang="fr-FR" sz="1800" dirty="0"/>
              <a:t> 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49842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B1587D-9B60-4BC4-B2F1-999AAFF40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06331"/>
            <a:ext cx="8986210" cy="3389312"/>
          </a:xfrm>
        </p:spPr>
        <p:txBody>
          <a:bodyPr/>
          <a:lstStyle/>
          <a:p>
            <a:pPr marL="57150" indent="0">
              <a:buNone/>
            </a:pPr>
            <a:br>
              <a:rPr lang="en-GB" sz="1600" dirty="0"/>
            </a:br>
            <a:br>
              <a:rPr lang="en-GB" sz="1600" dirty="0"/>
            </a:br>
            <a:endParaRPr lang="fr-FR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E94545-056D-43A8-A6FC-269A11249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fr-FR" dirty="0"/>
              <a:t>Une équipe pour vous accompagner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BC9C75-6BB6-BF4F-A6EB-F0803DA12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259" y="141114"/>
            <a:ext cx="957658" cy="957658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F04D727-86B3-684E-9600-4206781BD8AD}"/>
              </a:ext>
            </a:extLst>
          </p:cNvPr>
          <p:cNvGraphicFramePr>
            <a:graphicFrameLocks noGrp="1"/>
          </p:cNvGraphicFramePr>
          <p:nvPr/>
        </p:nvGraphicFramePr>
        <p:xfrm>
          <a:off x="76201" y="886314"/>
          <a:ext cx="7804854" cy="2697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19517">
                  <a:extLst>
                    <a:ext uri="{9D8B030D-6E8A-4147-A177-3AD203B41FA5}">
                      <a16:colId xmlns:a16="http://schemas.microsoft.com/office/drawing/2014/main" val="1415533299"/>
                    </a:ext>
                  </a:extLst>
                </a:gridCol>
                <a:gridCol w="2671482">
                  <a:extLst>
                    <a:ext uri="{9D8B030D-6E8A-4147-A177-3AD203B41FA5}">
                      <a16:colId xmlns:a16="http://schemas.microsoft.com/office/drawing/2014/main" val="1028666778"/>
                    </a:ext>
                  </a:extLst>
                </a:gridCol>
                <a:gridCol w="3613855">
                  <a:extLst>
                    <a:ext uri="{9D8B030D-6E8A-4147-A177-3AD203B41FA5}">
                      <a16:colId xmlns:a16="http://schemas.microsoft.com/office/drawing/2014/main" val="73799489"/>
                    </a:ext>
                  </a:extLst>
                </a:gridCol>
              </a:tblGrid>
              <a:tr h="783059"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Olivier </a:t>
                      </a:r>
                      <a:r>
                        <a:rPr lang="en-US" sz="1100" b="1" dirty="0" err="1"/>
                        <a:t>Mondet</a:t>
                      </a:r>
                      <a:endParaRPr lang="en-US" sz="1100" b="1" dirty="0"/>
                    </a:p>
                    <a:p>
                      <a:r>
                        <a:rPr lang="en-US" sz="1100" b="1" dirty="0"/>
                        <a:t>Eric </a:t>
                      </a:r>
                      <a:r>
                        <a:rPr lang="en-US" sz="1100" b="1" dirty="0" err="1"/>
                        <a:t>Deschaintre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IA-IPR Economie Gestion Académie de Créteil</a:t>
                      </a:r>
                    </a:p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1" dirty="0"/>
                        <a:t>IA-</a:t>
                      </a:r>
                      <a:r>
                        <a:rPr lang="fr-FR" sz="800" b="1" i="1" dirty="0" err="1"/>
                        <a:t>IPR</a:t>
                      </a:r>
                      <a:r>
                        <a:rPr lang="fr-FR" sz="800" b="1" i="1" dirty="0"/>
                        <a:t> </a:t>
                      </a:r>
                      <a:r>
                        <a:rPr lang="fr-FR" sz="800" b="1" i="1" dirty="0" err="1"/>
                        <a:t>Economie</a:t>
                      </a:r>
                      <a:r>
                        <a:rPr lang="fr-FR" sz="800" b="1" i="1" dirty="0"/>
                        <a:t> Gestion Académie de Nouvelle-Calédonie</a:t>
                      </a:r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314"/>
                  </a:ext>
                </a:extLst>
              </a:tr>
              <a:tr h="783059">
                <a:tc>
                  <a:txBody>
                    <a:bodyPr/>
                    <a:lstStyle/>
                    <a:p>
                      <a:r>
                        <a:rPr lang="en-US" sz="1100" b="1" dirty="0"/>
                        <a:t>Valérie Martinez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BTS SIO - Enseignante SISR Lycée Bonaparte (Toulon) </a:t>
                      </a:r>
                      <a:br>
                        <a:rPr lang="fr-FR" sz="800" b="1" i="1" dirty="0"/>
                      </a:br>
                      <a:r>
                        <a:rPr lang="fr-FR" sz="800" b="1" i="1" dirty="0"/>
                        <a:t>ITC CERTA</a:t>
                      </a:r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553331"/>
                  </a:ext>
                </a:extLst>
              </a:tr>
              <a:tr h="884566">
                <a:tc>
                  <a:txBody>
                    <a:bodyPr/>
                    <a:lstStyle/>
                    <a:p>
                      <a:r>
                        <a:rPr lang="en-US" sz="1100" b="1" dirty="0"/>
                        <a:t>Pascal </a:t>
                      </a:r>
                      <a:r>
                        <a:rPr lang="en-US" sz="1100" b="1" dirty="0" err="1"/>
                        <a:t>Moussier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BTS SIO – Enseignant SISR Lycée Louis Armand (Paris) </a:t>
                      </a:r>
                    </a:p>
                    <a:p>
                      <a:r>
                        <a:rPr lang="fr-FR" sz="800" b="1" i="1" dirty="0"/>
                        <a:t>ITC CERTA</a:t>
                      </a:r>
                    </a:p>
                    <a:p>
                      <a:endParaRPr lang="fr-FR" sz="800" b="1" i="1" dirty="0"/>
                    </a:p>
                    <a:p>
                      <a:endParaRPr lang="en-US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499323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1F2CA5C0-DBB4-0A46-8DD3-4E2F61F24612}"/>
              </a:ext>
            </a:extLst>
          </p:cNvPr>
          <p:cNvGraphicFramePr>
            <a:graphicFrameLocks noGrp="1"/>
          </p:cNvGraphicFramePr>
          <p:nvPr/>
        </p:nvGraphicFramePr>
        <p:xfrm>
          <a:off x="76201" y="3581106"/>
          <a:ext cx="7804854" cy="8229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28481">
                  <a:extLst>
                    <a:ext uri="{9D8B030D-6E8A-4147-A177-3AD203B41FA5}">
                      <a16:colId xmlns:a16="http://schemas.microsoft.com/office/drawing/2014/main" val="1415533299"/>
                    </a:ext>
                  </a:extLst>
                </a:gridCol>
                <a:gridCol w="3289941">
                  <a:extLst>
                    <a:ext uri="{9D8B030D-6E8A-4147-A177-3AD203B41FA5}">
                      <a16:colId xmlns:a16="http://schemas.microsoft.com/office/drawing/2014/main" val="1028666778"/>
                    </a:ext>
                  </a:extLst>
                </a:gridCol>
                <a:gridCol w="2986432">
                  <a:extLst>
                    <a:ext uri="{9D8B030D-6E8A-4147-A177-3AD203B41FA5}">
                      <a16:colId xmlns:a16="http://schemas.microsoft.com/office/drawing/2014/main" val="73799489"/>
                    </a:ext>
                  </a:extLst>
                </a:gridCol>
              </a:tblGrid>
              <a:tr h="692360">
                <a:tc>
                  <a:txBody>
                    <a:bodyPr/>
                    <a:lstStyle/>
                    <a:p>
                      <a:r>
                        <a:rPr lang="en-US" sz="1100" b="1" dirty="0"/>
                        <a:t>Christophe </a:t>
                      </a:r>
                      <a:r>
                        <a:rPr lang="en-US" sz="1100" b="1" dirty="0" err="1"/>
                        <a:t>Dolinsek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800" b="1" i="1" dirty="0"/>
                        <a:t>Directeur du programme Cisco Networking </a:t>
                      </a:r>
                      <a:r>
                        <a:rPr lang="fr-FR" sz="800" b="1" i="1" dirty="0" err="1"/>
                        <a:t>Academy</a:t>
                      </a:r>
                      <a:r>
                        <a:rPr lang="fr-FR" sz="800" b="1" i="1" dirty="0"/>
                        <a:t> France</a:t>
                      </a:r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  <a:p>
                      <a:endParaRPr lang="fr-FR" sz="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106314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000CBDBB-43D5-D048-BD45-C875B6B26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060" y="895152"/>
            <a:ext cx="501650" cy="729673"/>
          </a:xfrm>
          <a:prstGeom prst="rect">
            <a:avLst/>
          </a:prstGeom>
        </p:spPr>
      </p:pic>
      <p:pic>
        <p:nvPicPr>
          <p:cNvPr id="11" name="Image 10" descr="Une image contenant homme, personne, cravate, portant&#10;&#10;Description générée automatiquement">
            <a:extLst>
              <a:ext uri="{FF2B5EF4-FFF2-40B4-BE49-F238E27FC236}">
                <a16:creationId xmlns:a16="http://schemas.microsoft.com/office/drawing/2014/main" id="{91D3724F-3C14-1447-ABFB-6BE05E161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3" y="3457648"/>
            <a:ext cx="561755" cy="8300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CCA3637-ECC2-D145-A561-D6ECA65F2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0436" y="2544140"/>
            <a:ext cx="596900" cy="8445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AE03682-AACD-2C4B-9AB5-356F45E65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059" y="1575371"/>
            <a:ext cx="957658" cy="9576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B45CDC-0067-414A-95A2-1CCA7344B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190" y="1743408"/>
            <a:ext cx="580454" cy="67579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E718DC3-8448-45E5-8DA1-0461F5CBC2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902" y="911714"/>
            <a:ext cx="544358" cy="72581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6D09855-75B0-4716-9074-9BFA83FA7F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4086" y="3643557"/>
            <a:ext cx="1764183" cy="40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52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9FEB6E-77D8-48E8-8E73-AD9D7E66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Communication - Site réseau </a:t>
            </a:r>
            <a:r>
              <a:rPr lang="fr-FR" dirty="0" err="1"/>
              <a:t>Certa</a:t>
            </a:r>
            <a:r>
              <a:rPr lang="fr-FR" dirty="0"/>
              <a:t> - Webinaires - FAQ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BD0C04-11C3-4D76-8C77-383A74CA7775}"/>
              </a:ext>
            </a:extLst>
          </p:cNvPr>
          <p:cNvSpPr txBox="1">
            <a:spLocks/>
          </p:cNvSpPr>
          <p:nvPr/>
        </p:nvSpPr>
        <p:spPr>
          <a:xfrm>
            <a:off x="550332" y="1369219"/>
            <a:ext cx="7336367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just">
              <a:buNone/>
            </a:pPr>
            <a:r>
              <a:rPr lang="fr-FR" sz="1800" dirty="0"/>
              <a:t>Sur le site du réseau </a:t>
            </a:r>
            <a:r>
              <a:rPr lang="fr-FR" sz="1800" dirty="0" err="1"/>
              <a:t>Certa</a:t>
            </a:r>
            <a:r>
              <a:rPr lang="fr-FR" sz="1800" dirty="0"/>
              <a:t>, rubrique </a:t>
            </a:r>
            <a:r>
              <a:rPr lang="fr-FR" sz="1800" dirty="0">
                <a:hlinkClick r:id="rId2"/>
              </a:rPr>
              <a:t>Partenaires – Cisco </a:t>
            </a:r>
            <a:r>
              <a:rPr lang="fr-FR" sz="1800" dirty="0" err="1">
                <a:hlinkClick r:id="rId2"/>
              </a:rPr>
              <a:t>NetAcad</a:t>
            </a:r>
            <a:endParaRPr lang="fr-FR" sz="1800" dirty="0"/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Présentation de la </a:t>
            </a:r>
            <a:r>
              <a:rPr lang="fr-FR" sz="1800" dirty="0">
                <a:hlinkClick r:id="rId3"/>
              </a:rPr>
              <a:t>formation </a:t>
            </a:r>
            <a:r>
              <a:rPr lang="fr-FR" sz="1800" dirty="0" err="1">
                <a:hlinkClick r:id="rId3"/>
              </a:rPr>
              <a:t>CyberOps</a:t>
            </a:r>
            <a:r>
              <a:rPr lang="fr-FR" sz="1800" dirty="0"/>
              <a:t>, du planning, liens vers les diaporamas et les enregistrements des webinaires 2020 et 2021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Une page </a:t>
            </a:r>
            <a:r>
              <a:rPr lang="fr-FR" sz="1800" dirty="0">
                <a:hlinkClick r:id="rId4"/>
              </a:rPr>
              <a:t>FAQ</a:t>
            </a:r>
            <a:r>
              <a:rPr lang="fr-FR" sz="1800" dirty="0"/>
              <a:t> dédiée aux réponses aux questions les plus fréquentes est disponible, elle sera enrichie par vos contributions sur la liste de diffusion et sur le chat des webinaires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dirty="0"/>
              <a:t>Un </a:t>
            </a:r>
            <a:r>
              <a:rPr lang="fr-FR" sz="1800" dirty="0">
                <a:hlinkClick r:id="rId5"/>
              </a:rPr>
              <a:t>Mode opératoire</a:t>
            </a:r>
            <a:r>
              <a:rPr lang="fr-FR" sz="1800" dirty="0"/>
              <a:t> dédié à l'assistance à la connexion : comment regénérer le lien d'activation quand on n'avait pas de compte </a:t>
            </a:r>
            <a:r>
              <a:rPr lang="fr-FR" sz="1800" dirty="0" err="1"/>
              <a:t>NetAcad</a:t>
            </a:r>
            <a:r>
              <a:rPr lang="fr-FR" sz="1800" dirty="0"/>
              <a:t>, récupérer son mot de passe ...</a:t>
            </a:r>
          </a:p>
          <a:p>
            <a:pPr marL="628650" lvl="1" indent="-285750" algn="just">
              <a:buFont typeface="Wingdings" panose="05000000000000000000" pitchFamily="2" charset="2"/>
              <a:buChar char="Ø"/>
            </a:pPr>
            <a:r>
              <a:rPr lang="fr-FR" sz="1800" b="1" dirty="0"/>
              <a:t>Devenir </a:t>
            </a:r>
            <a:r>
              <a:rPr lang="fr-FR" sz="1800" b="1" dirty="0">
                <a:hlinkClick r:id="rId6"/>
              </a:rPr>
              <a:t>Académie locale Cisco</a:t>
            </a:r>
            <a:r>
              <a:rPr lang="fr-FR" sz="1800" b="1" dirty="0"/>
              <a:t> dans le cadre du partenariat </a:t>
            </a:r>
            <a:r>
              <a:rPr lang="fr-FR" sz="1800" b="1" dirty="0" err="1"/>
              <a:t>Certa</a:t>
            </a:r>
            <a:r>
              <a:rPr lang="fr-FR" sz="1800" b="1" dirty="0"/>
              <a:t>-Cisco  </a:t>
            </a:r>
            <a:r>
              <a:rPr lang="fr-FR" sz="1800" dirty="0"/>
              <a:t>:</a:t>
            </a:r>
            <a:r>
              <a:rPr lang="fr-FR" sz="1800" b="1" dirty="0"/>
              <a:t> </a:t>
            </a:r>
            <a:r>
              <a:rPr lang="fr-FR" sz="1800" dirty="0"/>
              <a:t>un lycée public ou privé sous-contrat, peut obtenir le statut d'académie locale du programme </a:t>
            </a:r>
            <a:r>
              <a:rPr lang="fr-FR" sz="1800" dirty="0" err="1"/>
              <a:t>NetAcad</a:t>
            </a:r>
            <a:r>
              <a:rPr lang="fr-FR" sz="1800" dirty="0"/>
              <a:t> (Cisco Networking </a:t>
            </a:r>
            <a:r>
              <a:rPr lang="fr-FR" sz="1800" dirty="0" err="1"/>
              <a:t>Academy</a:t>
            </a:r>
            <a:r>
              <a:rPr lang="fr-FR" sz="1800" dirty="0"/>
              <a:t>). </a:t>
            </a:r>
          </a:p>
          <a:p>
            <a:pPr marL="342900" lvl="1" indent="0" algn="just">
              <a:buNone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11420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544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A98730B-66D0-4C1A-854C-FE5EBFFCF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 algn="just"/>
            <a:r>
              <a:rPr lang="fr-FR" b="1" dirty="0"/>
              <a:t>Examens</a:t>
            </a:r>
            <a:r>
              <a:rPr lang="fr-FR" dirty="0"/>
              <a:t> : l’onglet </a:t>
            </a:r>
            <a:r>
              <a:rPr lang="fr-FR" b="1" dirty="0"/>
              <a:t>Tâches</a:t>
            </a:r>
            <a:r>
              <a:rPr lang="fr-FR" dirty="0"/>
              <a:t> : vous permet d’accéder directement aux </a:t>
            </a:r>
            <a:r>
              <a:rPr lang="fr-FR" b="1" dirty="0"/>
              <a:t>examens de fin de chapitre, examen final, </a:t>
            </a:r>
            <a:r>
              <a:rPr lang="fr-FR" dirty="0"/>
              <a:t>aux examens complémentaires (examen blancs), au </a:t>
            </a:r>
            <a:r>
              <a:rPr lang="fr-FR" b="1" dirty="0"/>
              <a:t>commentaire sur le cours</a:t>
            </a:r>
            <a:r>
              <a:rPr lang="fr-FR" dirty="0"/>
              <a:t> (test </a:t>
            </a:r>
            <a:r>
              <a:rPr lang="fr-FR" b="1" dirty="0">
                <a:solidFill>
                  <a:schemeClr val="accent6"/>
                </a:solidFill>
              </a:rPr>
              <a:t>obligatoire</a:t>
            </a:r>
            <a:r>
              <a:rPr lang="fr-FR" dirty="0"/>
              <a:t> pour débloquer l’accès à l’examen final)</a:t>
            </a:r>
          </a:p>
          <a:p>
            <a:pPr lvl="1" algn="just"/>
            <a:r>
              <a:rPr lang="fr-FR" b="1" dirty="0"/>
              <a:t>Des ouvertures des examens finaux pour </a:t>
            </a:r>
            <a:r>
              <a:rPr lang="fr-FR" b="1" dirty="0" err="1"/>
              <a:t>CyberOps</a:t>
            </a:r>
            <a:r>
              <a:rPr lang="fr-FR" b="1" dirty="0"/>
              <a:t> tous les 15 jours</a:t>
            </a:r>
          </a:p>
          <a:p>
            <a:pPr lvl="1" algn="just"/>
            <a:r>
              <a:rPr lang="fr-FR" dirty="0"/>
              <a:t>Statistiques : 309 inscrits, une trentaine de participants actifs, 4 tests chapitre 1</a:t>
            </a:r>
          </a:p>
          <a:p>
            <a:pPr lvl="1" algn="just"/>
            <a:r>
              <a:rPr lang="fr-FR" dirty="0"/>
              <a:t>Fin de la formation : </a:t>
            </a:r>
            <a:r>
              <a:rPr lang="fr-FR" b="1" dirty="0"/>
              <a:t>31 juillet 2021</a:t>
            </a:r>
          </a:p>
          <a:p>
            <a:pPr lvl="1" algn="just"/>
            <a:endParaRPr lang="fr-FR" b="1" dirty="0"/>
          </a:p>
          <a:p>
            <a:pPr lvl="1" algn="just"/>
            <a:endParaRPr lang="fr-FR" dirty="0"/>
          </a:p>
          <a:p>
            <a:pPr algn="just"/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E0BEE5F8-CE57-45E3-8CB8-7C0EC82A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formation</a:t>
            </a:r>
          </a:p>
        </p:txBody>
      </p:sp>
    </p:spTree>
    <p:extLst>
      <p:ext uri="{BB962C8B-B14F-4D97-AF65-F5344CB8AC3E}">
        <p14:creationId xmlns:p14="http://schemas.microsoft.com/office/powerpoint/2010/main" val="215680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0540A71B-70A8-40E0-AF21-2D85DB67B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Christophe </a:t>
            </a:r>
            <a:r>
              <a:rPr lang="fr-FR" b="1" dirty="0" err="1"/>
              <a:t>Dolinsek</a:t>
            </a:r>
            <a:r>
              <a:rPr lang="fr-FR" b="1" dirty="0"/>
              <a:t> </a:t>
            </a:r>
            <a:r>
              <a:rPr lang="fr-FR" dirty="0"/>
              <a:t>	Directeur du programme Cisco Networking </a:t>
            </a:r>
            <a:r>
              <a:rPr lang="fr-FR" dirty="0" err="1"/>
              <a:t>Academy</a:t>
            </a:r>
            <a:r>
              <a:rPr lang="fr-FR" dirty="0"/>
              <a:t> France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BD446F-8ACC-4618-ABA2-B06EFCAF7D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b="1" dirty="0"/>
              <a:t>Pascal Moussier		</a:t>
            </a:r>
            <a:r>
              <a:rPr lang="fr-FR" i="1" dirty="0"/>
              <a:t>Instructeurs ITC </a:t>
            </a:r>
            <a:r>
              <a:rPr lang="fr-FR" i="1" dirty="0" err="1"/>
              <a:t>Certa</a:t>
            </a:r>
            <a:br>
              <a:rPr lang="fr-FR" b="1" dirty="0"/>
            </a:br>
            <a:r>
              <a:rPr lang="fr-FR" b="1" dirty="0"/>
              <a:t>Valérie Martinez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8E71BF1-6E6D-4EC9-A68C-EA643261E0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CCNA </a:t>
            </a:r>
            <a:r>
              <a:rPr lang="en-US" dirty="0" err="1"/>
              <a:t>CyberOps</a:t>
            </a:r>
            <a:r>
              <a:rPr lang="en-US" dirty="0"/>
              <a:t> </a:t>
            </a:r>
            <a:r>
              <a:rPr lang="en-US" dirty="0" err="1"/>
              <a:t>Certa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9488C77-5D70-46EA-BBDF-BAD981717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99" y="395712"/>
            <a:ext cx="1877131" cy="658642"/>
          </a:xfrm>
          <a:prstGeom prst="rect">
            <a:avLst/>
          </a:prstGeom>
        </p:spPr>
      </p:pic>
      <p:sp>
        <p:nvSpPr>
          <p:cNvPr id="11" name="Subtitle 1">
            <a:extLst>
              <a:ext uri="{FF2B5EF4-FFF2-40B4-BE49-F238E27FC236}">
                <a16:creationId xmlns:a16="http://schemas.microsoft.com/office/drawing/2014/main" id="{E614F362-B3B9-40AA-B58F-DEB6DA2B9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50" y="3211513"/>
            <a:ext cx="8302625" cy="298450"/>
          </a:xfrm>
        </p:spPr>
        <p:txBody>
          <a:bodyPr/>
          <a:lstStyle/>
          <a:p>
            <a:r>
              <a:rPr lang="fr-FR" sz="1800" dirty="0"/>
              <a:t>19 mars 2021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D9C84BE-52E4-4480-889F-DB6530729C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3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76AFA34-6A27-A140-A1FF-83AD0E98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74" y="109098"/>
            <a:ext cx="8345488" cy="731837"/>
          </a:xfrm>
        </p:spPr>
        <p:txBody>
          <a:bodyPr/>
          <a:lstStyle/>
          <a:p>
            <a:r>
              <a:rPr lang="fr-FR" dirty="0"/>
              <a:t>La nouvelle organisation des cours</a:t>
            </a:r>
            <a:endParaRPr lang="fr-FR" sz="1800" dirty="0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F6EB4531-D62B-C94A-882E-564828021DF5}"/>
              </a:ext>
            </a:extLst>
          </p:cNvPr>
          <p:cNvSpPr/>
          <p:nvPr/>
        </p:nvSpPr>
        <p:spPr>
          <a:xfrm>
            <a:off x="2064061" y="722184"/>
            <a:ext cx="3374838" cy="46543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8585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aux compétences numériques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8C2EE236-4372-834B-97DE-08FC7B37BCB1}"/>
              </a:ext>
            </a:extLst>
          </p:cNvPr>
          <p:cNvSpPr/>
          <p:nvPr/>
        </p:nvSpPr>
        <p:spPr>
          <a:xfrm>
            <a:off x="2064061" y="1187619"/>
            <a:ext cx="3374838" cy="34259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EBA2C7DA-4818-6A48-A8AE-24A3E458DD5E}"/>
              </a:ext>
            </a:extLst>
          </p:cNvPr>
          <p:cNvSpPr/>
          <p:nvPr/>
        </p:nvSpPr>
        <p:spPr>
          <a:xfrm>
            <a:off x="5529167" y="726755"/>
            <a:ext cx="3374838" cy="46543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Carrières technologiques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2DBA81E6-F84E-6B4F-99D4-6B2F1D35F370}"/>
              </a:ext>
            </a:extLst>
          </p:cNvPr>
          <p:cNvSpPr/>
          <p:nvPr/>
        </p:nvSpPr>
        <p:spPr>
          <a:xfrm>
            <a:off x="5529167" y="1192190"/>
            <a:ext cx="3374838" cy="342596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04469C-A626-AF4F-B2AC-F4466DE5C0E4}"/>
              </a:ext>
            </a:extLst>
          </p:cNvPr>
          <p:cNvSpPr/>
          <p:nvPr/>
        </p:nvSpPr>
        <p:spPr>
          <a:xfrm>
            <a:off x="446100" y="1187619"/>
            <a:ext cx="8457905" cy="46543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0" name="TextBox 343">
            <a:extLst>
              <a:ext uri="{FF2B5EF4-FFF2-40B4-BE49-F238E27FC236}">
                <a16:creationId xmlns:a16="http://schemas.microsoft.com/office/drawing/2014/main" id="{AE7C1E2A-E984-AD4C-A141-8BB1DB3047D9}"/>
              </a:ext>
            </a:extLst>
          </p:cNvPr>
          <p:cNvSpPr txBox="1"/>
          <p:nvPr/>
        </p:nvSpPr>
        <p:spPr>
          <a:xfrm>
            <a:off x="481725" y="1296283"/>
            <a:ext cx="1584400" cy="230812"/>
          </a:xfrm>
          <a:prstGeom prst="rect">
            <a:avLst/>
          </a:prstGeom>
          <a:noFill/>
        </p:spPr>
        <p:txBody>
          <a:bodyPr wrap="square" lIns="0" tIns="34280" rIns="0" bIns="34280">
            <a:spAutoFit/>
          </a:bodyPr>
          <a:lstStyle/>
          <a:p>
            <a:pPr marL="0" marR="0" lvl="0" indent="0" algn="l" defTabSz="6856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58585B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Bases de la technologie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4B4E1801-D60D-2441-8AB7-02159D9D557E}"/>
              </a:ext>
            </a:extLst>
          </p:cNvPr>
          <p:cNvSpPr/>
          <p:nvPr/>
        </p:nvSpPr>
        <p:spPr bwMode="auto">
          <a:xfrm>
            <a:off x="5732531" y="1219875"/>
            <a:ext cx="2478484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NDG Linux Essentials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8B3505D7-4269-0F4E-ABD4-578BE3258CBE}"/>
              </a:ext>
            </a:extLst>
          </p:cNvPr>
          <p:cNvSpPr/>
          <p:nvPr/>
        </p:nvSpPr>
        <p:spPr bwMode="auto">
          <a:xfrm>
            <a:off x="5732531" y="1350461"/>
            <a:ext cx="2478484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 Essentials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BAE58A4-6AD0-C74E-9F7F-8206BE3EBF6F}"/>
              </a:ext>
            </a:extLst>
          </p:cNvPr>
          <p:cNvSpPr/>
          <p:nvPr/>
        </p:nvSpPr>
        <p:spPr bwMode="auto">
          <a:xfrm>
            <a:off x="5732531" y="1459791"/>
            <a:ext cx="2317809" cy="2334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PCAP: Programming Essentials in Python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33392F-F51B-1343-9F1E-FB89340CF644}"/>
              </a:ext>
            </a:extLst>
          </p:cNvPr>
          <p:cNvSpPr/>
          <p:nvPr/>
        </p:nvSpPr>
        <p:spPr>
          <a:xfrm>
            <a:off x="446100" y="1711077"/>
            <a:ext cx="8457905" cy="611362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8" name="TextBox 289">
            <a:extLst>
              <a:ext uri="{FF2B5EF4-FFF2-40B4-BE49-F238E27FC236}">
                <a16:creationId xmlns:a16="http://schemas.microsoft.com/office/drawing/2014/main" id="{42398B06-1430-0244-AC9E-047B101A8247}"/>
              </a:ext>
            </a:extLst>
          </p:cNvPr>
          <p:cNvSpPr txBox="1"/>
          <p:nvPr/>
        </p:nvSpPr>
        <p:spPr>
          <a:xfrm>
            <a:off x="844189" y="1904100"/>
            <a:ext cx="767979" cy="238507"/>
          </a:xfrm>
          <a:prstGeom prst="rect">
            <a:avLst/>
          </a:prstGeom>
          <a:noFill/>
        </p:spPr>
        <p:txBody>
          <a:bodyPr wrap="square" lIns="0" tIns="34280" rIns="0" bIns="34280">
            <a:spAutoFit/>
          </a:bodyPr>
          <a:lstStyle/>
          <a:p>
            <a:pPr marL="0" marR="0" lvl="0" indent="0" algn="l" defTabSz="6856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58585B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Réseau</a:t>
            </a:r>
          </a:p>
        </p:txBody>
      </p:sp>
      <p:grpSp>
        <p:nvGrpSpPr>
          <p:cNvPr id="259" name="Group 290">
            <a:extLst>
              <a:ext uri="{FF2B5EF4-FFF2-40B4-BE49-F238E27FC236}">
                <a16:creationId xmlns:a16="http://schemas.microsoft.com/office/drawing/2014/main" id="{B379213F-E7A9-A04D-88E2-A608BAA43566}"/>
              </a:ext>
            </a:extLst>
          </p:cNvPr>
          <p:cNvGrpSpPr/>
          <p:nvPr/>
        </p:nvGrpSpPr>
        <p:grpSpPr>
          <a:xfrm>
            <a:off x="543861" y="1930266"/>
            <a:ext cx="228600" cy="231877"/>
            <a:chOff x="339157" y="2588348"/>
            <a:chExt cx="228600" cy="231877"/>
          </a:xfrm>
        </p:grpSpPr>
        <p:grpSp>
          <p:nvGrpSpPr>
            <p:cNvPr id="260" name="Group 291">
              <a:extLst>
                <a:ext uri="{FF2B5EF4-FFF2-40B4-BE49-F238E27FC236}">
                  <a16:creationId xmlns:a16="http://schemas.microsoft.com/office/drawing/2014/main" id="{9071ABB3-1DCA-614A-AA4E-33ECA3DABD2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9157" y="2588348"/>
              <a:ext cx="228600" cy="231877"/>
              <a:chOff x="2632787" y="1629410"/>
              <a:chExt cx="1817884" cy="1795938"/>
            </a:xfrm>
          </p:grpSpPr>
          <p:sp>
            <p:nvSpPr>
              <p:cNvPr id="270" name="Chord 306">
                <a:extLst>
                  <a:ext uri="{FF2B5EF4-FFF2-40B4-BE49-F238E27FC236}">
                    <a16:creationId xmlns:a16="http://schemas.microsoft.com/office/drawing/2014/main" id="{C92654C5-7D85-A14C-B541-F68F2A862752}"/>
                  </a:ext>
                </a:extLst>
              </p:cNvPr>
              <p:cNvSpPr/>
              <p:nvPr/>
            </p:nvSpPr>
            <p:spPr>
              <a:xfrm>
                <a:off x="2656794" y="1631471"/>
                <a:ext cx="1793877" cy="1793877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1" name="Chord 307">
                <a:extLst>
                  <a:ext uri="{FF2B5EF4-FFF2-40B4-BE49-F238E27FC236}">
                    <a16:creationId xmlns:a16="http://schemas.microsoft.com/office/drawing/2014/main" id="{448BC35F-977F-0B40-BCBC-AF927AF76205}"/>
                  </a:ext>
                </a:extLst>
              </p:cNvPr>
              <p:cNvSpPr/>
              <p:nvPr/>
            </p:nvSpPr>
            <p:spPr>
              <a:xfrm rot="10800000">
                <a:off x="2632787" y="1629410"/>
                <a:ext cx="1793877" cy="1793877"/>
              </a:xfrm>
              <a:prstGeom prst="chord">
                <a:avLst>
                  <a:gd name="adj1" fmla="val 5403900"/>
                  <a:gd name="adj2" fmla="val 16200000"/>
                </a:avLst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61" name="Group 292">
              <a:extLst>
                <a:ext uri="{FF2B5EF4-FFF2-40B4-BE49-F238E27FC236}">
                  <a16:creationId xmlns:a16="http://schemas.microsoft.com/office/drawing/2014/main" id="{C2B9E53A-F28A-604D-8C3E-4C81244498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7190" y="2631340"/>
              <a:ext cx="184995" cy="148798"/>
              <a:chOff x="-752475" y="1824038"/>
              <a:chExt cx="439737" cy="344488"/>
            </a:xfrm>
          </p:grpSpPr>
          <p:sp>
            <p:nvSpPr>
              <p:cNvPr id="262" name="Oval 298">
                <a:extLst>
                  <a:ext uri="{FF2B5EF4-FFF2-40B4-BE49-F238E27FC236}">
                    <a16:creationId xmlns:a16="http://schemas.microsoft.com/office/drawing/2014/main" id="{E2E756CD-9D03-FC45-A7E7-10F39E5B4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2450" y="2122488"/>
                <a:ext cx="42862" cy="4603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3" name="Freeform 299">
                <a:extLst>
                  <a:ext uri="{FF2B5EF4-FFF2-40B4-BE49-F238E27FC236}">
                    <a16:creationId xmlns:a16="http://schemas.microsoft.com/office/drawing/2014/main" id="{69D8E695-9625-CD4B-A70A-12011BFB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475" y="1824038"/>
                <a:ext cx="439737" cy="112713"/>
              </a:xfrm>
              <a:custGeom>
                <a:avLst/>
                <a:gdLst>
                  <a:gd name="T0" fmla="*/ 112 w 114"/>
                  <a:gd name="T1" fmla="*/ 20 h 29"/>
                  <a:gd name="T2" fmla="*/ 57 w 114"/>
                  <a:gd name="T3" fmla="*/ 0 h 29"/>
                  <a:gd name="T4" fmla="*/ 3 w 114"/>
                  <a:gd name="T5" fmla="*/ 20 h 29"/>
                  <a:gd name="T6" fmla="*/ 2 w 114"/>
                  <a:gd name="T7" fmla="*/ 26 h 29"/>
                  <a:gd name="T8" fmla="*/ 8 w 114"/>
                  <a:gd name="T9" fmla="*/ 27 h 29"/>
                  <a:gd name="T10" fmla="*/ 57 w 114"/>
                  <a:gd name="T11" fmla="*/ 9 h 29"/>
                  <a:gd name="T12" fmla="*/ 106 w 114"/>
                  <a:gd name="T13" fmla="*/ 27 h 29"/>
                  <a:gd name="T14" fmla="*/ 109 w 114"/>
                  <a:gd name="T15" fmla="*/ 28 h 29"/>
                  <a:gd name="T16" fmla="*/ 112 w 114"/>
                  <a:gd name="T17" fmla="*/ 26 h 29"/>
                  <a:gd name="T18" fmla="*/ 112 w 114"/>
                  <a:gd name="T19" fmla="*/ 2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29">
                    <a:moveTo>
                      <a:pt x="112" y="20"/>
                    </a:moveTo>
                    <a:cubicBezTo>
                      <a:pt x="96" y="6"/>
                      <a:pt x="78" y="0"/>
                      <a:pt x="57" y="0"/>
                    </a:cubicBezTo>
                    <a:cubicBezTo>
                      <a:pt x="37" y="0"/>
                      <a:pt x="18" y="6"/>
                      <a:pt x="3" y="20"/>
                    </a:cubicBezTo>
                    <a:cubicBezTo>
                      <a:pt x="0" y="21"/>
                      <a:pt x="0" y="24"/>
                      <a:pt x="2" y="26"/>
                    </a:cubicBezTo>
                    <a:cubicBezTo>
                      <a:pt x="4" y="28"/>
                      <a:pt x="7" y="29"/>
                      <a:pt x="8" y="27"/>
                    </a:cubicBezTo>
                    <a:cubicBezTo>
                      <a:pt x="22" y="15"/>
                      <a:pt x="39" y="9"/>
                      <a:pt x="57" y="9"/>
                    </a:cubicBezTo>
                    <a:cubicBezTo>
                      <a:pt x="75" y="9"/>
                      <a:pt x="92" y="15"/>
                      <a:pt x="106" y="27"/>
                    </a:cubicBezTo>
                    <a:cubicBezTo>
                      <a:pt x="106" y="27"/>
                      <a:pt x="107" y="28"/>
                      <a:pt x="109" y="28"/>
                    </a:cubicBezTo>
                    <a:cubicBezTo>
                      <a:pt x="110" y="28"/>
                      <a:pt x="111" y="27"/>
                      <a:pt x="112" y="26"/>
                    </a:cubicBezTo>
                    <a:cubicBezTo>
                      <a:pt x="114" y="24"/>
                      <a:pt x="114" y="21"/>
                      <a:pt x="112" y="2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4" name="Freeform 300">
                <a:extLst>
                  <a:ext uri="{FF2B5EF4-FFF2-40B4-BE49-F238E27FC236}">
                    <a16:creationId xmlns:a16="http://schemas.microsoft.com/office/drawing/2014/main" id="{F18CBD96-578A-D948-9912-AEF695EDB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9450" y="1925638"/>
                <a:ext cx="293687" cy="80963"/>
              </a:xfrm>
              <a:custGeom>
                <a:avLst/>
                <a:gdLst>
                  <a:gd name="T0" fmla="*/ 74 w 76"/>
                  <a:gd name="T1" fmla="*/ 12 h 21"/>
                  <a:gd name="T2" fmla="*/ 38 w 76"/>
                  <a:gd name="T3" fmla="*/ 0 h 21"/>
                  <a:gd name="T4" fmla="*/ 3 w 76"/>
                  <a:gd name="T5" fmla="*/ 12 h 21"/>
                  <a:gd name="T6" fmla="*/ 2 w 76"/>
                  <a:gd name="T7" fmla="*/ 19 h 21"/>
                  <a:gd name="T8" fmla="*/ 9 w 76"/>
                  <a:gd name="T9" fmla="*/ 19 h 21"/>
                  <a:gd name="T10" fmla="*/ 38 w 76"/>
                  <a:gd name="T11" fmla="*/ 9 h 21"/>
                  <a:gd name="T12" fmla="*/ 68 w 76"/>
                  <a:gd name="T13" fmla="*/ 19 h 21"/>
                  <a:gd name="T14" fmla="*/ 71 w 76"/>
                  <a:gd name="T15" fmla="*/ 21 h 21"/>
                  <a:gd name="T16" fmla="*/ 74 w 76"/>
                  <a:gd name="T17" fmla="*/ 19 h 21"/>
                  <a:gd name="T18" fmla="*/ 74 w 76"/>
                  <a:gd name="T1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21">
                    <a:moveTo>
                      <a:pt x="74" y="12"/>
                    </a:moveTo>
                    <a:cubicBezTo>
                      <a:pt x="63" y="4"/>
                      <a:pt x="51" y="0"/>
                      <a:pt x="38" y="0"/>
                    </a:cubicBezTo>
                    <a:cubicBezTo>
                      <a:pt x="25" y="0"/>
                      <a:pt x="13" y="4"/>
                      <a:pt x="3" y="12"/>
                    </a:cubicBezTo>
                    <a:cubicBezTo>
                      <a:pt x="1" y="14"/>
                      <a:pt x="0" y="17"/>
                      <a:pt x="2" y="19"/>
                    </a:cubicBezTo>
                    <a:cubicBezTo>
                      <a:pt x="3" y="21"/>
                      <a:pt x="6" y="21"/>
                      <a:pt x="9" y="19"/>
                    </a:cubicBezTo>
                    <a:cubicBezTo>
                      <a:pt x="17" y="12"/>
                      <a:pt x="28" y="9"/>
                      <a:pt x="38" y="9"/>
                    </a:cubicBezTo>
                    <a:cubicBezTo>
                      <a:pt x="49" y="9"/>
                      <a:pt x="59" y="12"/>
                      <a:pt x="68" y="19"/>
                    </a:cubicBezTo>
                    <a:cubicBezTo>
                      <a:pt x="69" y="20"/>
                      <a:pt x="70" y="21"/>
                      <a:pt x="71" y="21"/>
                    </a:cubicBezTo>
                    <a:cubicBezTo>
                      <a:pt x="72" y="21"/>
                      <a:pt x="74" y="20"/>
                      <a:pt x="74" y="19"/>
                    </a:cubicBezTo>
                    <a:cubicBezTo>
                      <a:pt x="76" y="17"/>
                      <a:pt x="76" y="14"/>
                      <a:pt x="74" y="1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5" name="Freeform 301">
                <a:extLst>
                  <a:ext uri="{FF2B5EF4-FFF2-40B4-BE49-F238E27FC236}">
                    <a16:creationId xmlns:a16="http://schemas.microsoft.com/office/drawing/2014/main" id="{4CF3684F-F5AC-CD4E-BE9B-B9833F9E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9600" y="2022476"/>
                <a:ext cx="153987" cy="57150"/>
              </a:xfrm>
              <a:custGeom>
                <a:avLst/>
                <a:gdLst>
                  <a:gd name="T0" fmla="*/ 38 w 40"/>
                  <a:gd name="T1" fmla="*/ 5 h 15"/>
                  <a:gd name="T2" fmla="*/ 20 w 40"/>
                  <a:gd name="T3" fmla="*/ 0 h 15"/>
                  <a:gd name="T4" fmla="*/ 3 w 40"/>
                  <a:gd name="T5" fmla="*/ 5 h 15"/>
                  <a:gd name="T6" fmla="*/ 1 w 40"/>
                  <a:gd name="T7" fmla="*/ 12 h 15"/>
                  <a:gd name="T8" fmla="*/ 8 w 40"/>
                  <a:gd name="T9" fmla="*/ 13 h 15"/>
                  <a:gd name="T10" fmla="*/ 32 w 40"/>
                  <a:gd name="T11" fmla="*/ 13 h 15"/>
                  <a:gd name="T12" fmla="*/ 35 w 40"/>
                  <a:gd name="T13" fmla="*/ 14 h 15"/>
                  <a:gd name="T14" fmla="*/ 39 w 40"/>
                  <a:gd name="T15" fmla="*/ 12 h 15"/>
                  <a:gd name="T16" fmla="*/ 38 w 40"/>
                  <a:gd name="T1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15">
                    <a:moveTo>
                      <a:pt x="38" y="5"/>
                    </a:moveTo>
                    <a:cubicBezTo>
                      <a:pt x="32" y="2"/>
                      <a:pt x="26" y="0"/>
                      <a:pt x="20" y="0"/>
                    </a:cubicBezTo>
                    <a:cubicBezTo>
                      <a:pt x="14" y="0"/>
                      <a:pt x="8" y="2"/>
                      <a:pt x="3" y="5"/>
                    </a:cubicBezTo>
                    <a:cubicBezTo>
                      <a:pt x="0" y="7"/>
                      <a:pt x="0" y="10"/>
                      <a:pt x="1" y="12"/>
                    </a:cubicBezTo>
                    <a:cubicBezTo>
                      <a:pt x="3" y="14"/>
                      <a:pt x="5" y="15"/>
                      <a:pt x="8" y="13"/>
                    </a:cubicBezTo>
                    <a:cubicBezTo>
                      <a:pt x="15" y="8"/>
                      <a:pt x="25" y="8"/>
                      <a:pt x="32" y="13"/>
                    </a:cubicBezTo>
                    <a:cubicBezTo>
                      <a:pt x="33" y="14"/>
                      <a:pt x="34" y="14"/>
                      <a:pt x="35" y="14"/>
                    </a:cubicBezTo>
                    <a:cubicBezTo>
                      <a:pt x="36" y="14"/>
                      <a:pt x="38" y="13"/>
                      <a:pt x="39" y="12"/>
                    </a:cubicBezTo>
                    <a:cubicBezTo>
                      <a:pt x="40" y="10"/>
                      <a:pt x="40" y="7"/>
                      <a:pt x="38" y="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6" name="Freeform 302">
                <a:extLst>
                  <a:ext uri="{FF2B5EF4-FFF2-40B4-BE49-F238E27FC236}">
                    <a16:creationId xmlns:a16="http://schemas.microsoft.com/office/drawing/2014/main" id="{E5182C6F-6705-4A40-A5F1-31612FBF5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55625" y="2122488"/>
                <a:ext cx="23812" cy="46038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6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2"/>
                      <a:pt x="6" y="1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7" name="Freeform 303">
                <a:extLst>
                  <a:ext uri="{FF2B5EF4-FFF2-40B4-BE49-F238E27FC236}">
                    <a16:creationId xmlns:a16="http://schemas.microsoft.com/office/drawing/2014/main" id="{BCE76128-65C8-D641-8516-E12F204D5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52475" y="1824038"/>
                <a:ext cx="220662" cy="112713"/>
              </a:xfrm>
              <a:custGeom>
                <a:avLst/>
                <a:gdLst>
                  <a:gd name="T0" fmla="*/ 57 w 57"/>
                  <a:gd name="T1" fmla="*/ 0 h 29"/>
                  <a:gd name="T2" fmla="*/ 57 w 57"/>
                  <a:gd name="T3" fmla="*/ 0 h 29"/>
                  <a:gd name="T4" fmla="*/ 2 w 57"/>
                  <a:gd name="T5" fmla="*/ 20 h 29"/>
                  <a:gd name="T6" fmla="*/ 2 w 57"/>
                  <a:gd name="T7" fmla="*/ 26 h 29"/>
                  <a:gd name="T8" fmla="*/ 8 w 57"/>
                  <a:gd name="T9" fmla="*/ 27 h 29"/>
                  <a:gd name="T10" fmla="*/ 57 w 57"/>
                  <a:gd name="T11" fmla="*/ 9 h 29"/>
                  <a:gd name="T12" fmla="*/ 57 w 57"/>
                  <a:gd name="T13" fmla="*/ 9 h 29"/>
                  <a:gd name="T14" fmla="*/ 57 w 5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29">
                    <a:moveTo>
                      <a:pt x="57" y="0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36" y="0"/>
                      <a:pt x="18" y="6"/>
                      <a:pt x="2" y="20"/>
                    </a:cubicBezTo>
                    <a:cubicBezTo>
                      <a:pt x="0" y="21"/>
                      <a:pt x="0" y="24"/>
                      <a:pt x="2" y="26"/>
                    </a:cubicBezTo>
                    <a:cubicBezTo>
                      <a:pt x="4" y="28"/>
                      <a:pt x="7" y="29"/>
                      <a:pt x="8" y="27"/>
                    </a:cubicBezTo>
                    <a:cubicBezTo>
                      <a:pt x="22" y="15"/>
                      <a:pt x="39" y="9"/>
                      <a:pt x="57" y="9"/>
                    </a:cubicBezTo>
                    <a:cubicBezTo>
                      <a:pt x="57" y="9"/>
                      <a:pt x="57" y="9"/>
                      <a:pt x="57" y="9"/>
                    </a:cubicBez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8" name="Freeform 304">
                <a:extLst>
                  <a:ext uri="{FF2B5EF4-FFF2-40B4-BE49-F238E27FC236}">
                    <a16:creationId xmlns:a16="http://schemas.microsoft.com/office/drawing/2014/main" id="{7C063C96-4330-0C43-B4EE-4B6E6C6D2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79450" y="1925638"/>
                <a:ext cx="147637" cy="80963"/>
              </a:xfrm>
              <a:custGeom>
                <a:avLst/>
                <a:gdLst>
                  <a:gd name="T0" fmla="*/ 38 w 38"/>
                  <a:gd name="T1" fmla="*/ 0 h 21"/>
                  <a:gd name="T2" fmla="*/ 3 w 38"/>
                  <a:gd name="T3" fmla="*/ 12 h 21"/>
                  <a:gd name="T4" fmla="*/ 2 w 38"/>
                  <a:gd name="T5" fmla="*/ 19 h 21"/>
                  <a:gd name="T6" fmla="*/ 8 w 38"/>
                  <a:gd name="T7" fmla="*/ 19 h 21"/>
                  <a:gd name="T8" fmla="*/ 38 w 38"/>
                  <a:gd name="T9" fmla="*/ 9 h 21"/>
                  <a:gd name="T10" fmla="*/ 38 w 38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1">
                    <a:moveTo>
                      <a:pt x="38" y="0"/>
                    </a:moveTo>
                    <a:cubicBezTo>
                      <a:pt x="26" y="0"/>
                      <a:pt x="13" y="4"/>
                      <a:pt x="3" y="12"/>
                    </a:cubicBezTo>
                    <a:cubicBezTo>
                      <a:pt x="1" y="14"/>
                      <a:pt x="0" y="17"/>
                      <a:pt x="2" y="19"/>
                    </a:cubicBezTo>
                    <a:cubicBezTo>
                      <a:pt x="3" y="21"/>
                      <a:pt x="6" y="21"/>
                      <a:pt x="8" y="19"/>
                    </a:cubicBezTo>
                    <a:cubicBezTo>
                      <a:pt x="17" y="12"/>
                      <a:pt x="26" y="9"/>
                      <a:pt x="38" y="9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69" name="Freeform 305">
                <a:extLst>
                  <a:ext uri="{FF2B5EF4-FFF2-40B4-BE49-F238E27FC236}">
                    <a16:creationId xmlns:a16="http://schemas.microsoft.com/office/drawing/2014/main" id="{BAC5ACBE-609B-F74D-A144-E6DC05E63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09600" y="2022476"/>
                <a:ext cx="77787" cy="57150"/>
              </a:xfrm>
              <a:custGeom>
                <a:avLst/>
                <a:gdLst>
                  <a:gd name="T0" fmla="*/ 20 w 20"/>
                  <a:gd name="T1" fmla="*/ 0 h 15"/>
                  <a:gd name="T2" fmla="*/ 20 w 20"/>
                  <a:gd name="T3" fmla="*/ 0 h 15"/>
                  <a:gd name="T4" fmla="*/ 3 w 20"/>
                  <a:gd name="T5" fmla="*/ 5 h 15"/>
                  <a:gd name="T6" fmla="*/ 1 w 20"/>
                  <a:gd name="T7" fmla="*/ 12 h 15"/>
                  <a:gd name="T8" fmla="*/ 8 w 20"/>
                  <a:gd name="T9" fmla="*/ 13 h 15"/>
                  <a:gd name="T10" fmla="*/ 20 w 20"/>
                  <a:gd name="T11" fmla="*/ 10 h 15"/>
                  <a:gd name="T12" fmla="*/ 20 w 20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5"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4" y="0"/>
                      <a:pt x="8" y="2"/>
                      <a:pt x="3" y="5"/>
                    </a:cubicBezTo>
                    <a:cubicBezTo>
                      <a:pt x="0" y="7"/>
                      <a:pt x="0" y="10"/>
                      <a:pt x="1" y="12"/>
                    </a:cubicBezTo>
                    <a:cubicBezTo>
                      <a:pt x="3" y="14"/>
                      <a:pt x="5" y="15"/>
                      <a:pt x="8" y="13"/>
                    </a:cubicBezTo>
                    <a:cubicBezTo>
                      <a:pt x="11" y="11"/>
                      <a:pt x="16" y="10"/>
                      <a:pt x="20" y="10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273" name="Rectangle 272">
            <a:extLst>
              <a:ext uri="{FF2B5EF4-FFF2-40B4-BE49-F238E27FC236}">
                <a16:creationId xmlns:a16="http://schemas.microsoft.com/office/drawing/2014/main" id="{1B8C39C7-3D9E-E347-8DA8-B71AFF3F21A0}"/>
              </a:ext>
            </a:extLst>
          </p:cNvPr>
          <p:cNvSpPr/>
          <p:nvPr/>
        </p:nvSpPr>
        <p:spPr bwMode="auto">
          <a:xfrm>
            <a:off x="2592462" y="1787605"/>
            <a:ext cx="1275564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Networking Essentials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D0978F8-8686-AE47-91D3-C7DCE3288972}"/>
              </a:ext>
            </a:extLst>
          </p:cNvPr>
          <p:cNvSpPr/>
          <p:nvPr/>
        </p:nvSpPr>
        <p:spPr bwMode="auto">
          <a:xfrm>
            <a:off x="2592462" y="2007807"/>
            <a:ext cx="1888323" cy="2924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Packet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Tracer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20676C2C-BBAA-874E-B577-B4A7BEF2BD03}"/>
              </a:ext>
            </a:extLst>
          </p:cNvPr>
          <p:cNvSpPr/>
          <p:nvPr/>
        </p:nvSpPr>
        <p:spPr bwMode="auto">
          <a:xfrm>
            <a:off x="5727333" y="1731855"/>
            <a:ext cx="2187906" cy="41981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CCNA R&amp;S : Introduction to Networks, R&amp;S Essentials, Scaling Networks, Connecting Networks 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DF07494A-66B6-9B41-B5EE-370D18A1EE4A}"/>
              </a:ext>
            </a:extLst>
          </p:cNvPr>
          <p:cNvSpPr/>
          <p:nvPr/>
        </p:nvSpPr>
        <p:spPr bwMode="auto">
          <a:xfrm>
            <a:off x="5731808" y="2108270"/>
            <a:ext cx="2019975" cy="1569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CCNP R&amp;S : Switch, Route, TShoot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F31B7F-0449-E34B-A7BA-541E04256B3C}"/>
              </a:ext>
            </a:extLst>
          </p:cNvPr>
          <p:cNvSpPr/>
          <p:nvPr/>
        </p:nvSpPr>
        <p:spPr>
          <a:xfrm>
            <a:off x="448139" y="2383605"/>
            <a:ext cx="8455866" cy="689213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7" name="TextBox 312">
            <a:extLst>
              <a:ext uri="{FF2B5EF4-FFF2-40B4-BE49-F238E27FC236}">
                <a16:creationId xmlns:a16="http://schemas.microsoft.com/office/drawing/2014/main" id="{06842B13-545B-F54A-8412-CB62EB3DB1B4}"/>
              </a:ext>
            </a:extLst>
          </p:cNvPr>
          <p:cNvSpPr txBox="1"/>
          <p:nvPr/>
        </p:nvSpPr>
        <p:spPr>
          <a:xfrm>
            <a:off x="844189" y="2647072"/>
            <a:ext cx="615680" cy="238507"/>
          </a:xfrm>
          <a:prstGeom prst="rect">
            <a:avLst/>
          </a:prstGeom>
          <a:noFill/>
        </p:spPr>
        <p:txBody>
          <a:bodyPr wrap="square" lIns="0" tIns="34280" rIns="0" bIns="34280">
            <a:spAutoFit/>
          </a:bodyPr>
          <a:lstStyle/>
          <a:p>
            <a:pPr marL="0" marR="0" lvl="0" indent="0" algn="l" defTabSz="6856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58585B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Sécurité</a:t>
            </a:r>
          </a:p>
        </p:txBody>
      </p:sp>
      <p:grpSp>
        <p:nvGrpSpPr>
          <p:cNvPr id="288" name="Group 314">
            <a:extLst>
              <a:ext uri="{FF2B5EF4-FFF2-40B4-BE49-F238E27FC236}">
                <a16:creationId xmlns:a16="http://schemas.microsoft.com/office/drawing/2014/main" id="{E7FD2C05-0E34-D740-BB6D-B771E5EACDCF}"/>
              </a:ext>
            </a:extLst>
          </p:cNvPr>
          <p:cNvGrpSpPr>
            <a:grpSpLocks noChangeAspect="1"/>
          </p:cNvGrpSpPr>
          <p:nvPr/>
        </p:nvGrpSpPr>
        <p:grpSpPr>
          <a:xfrm>
            <a:off x="543861" y="2638947"/>
            <a:ext cx="228600" cy="231877"/>
            <a:chOff x="186757" y="2435948"/>
            <a:chExt cx="288472" cy="284989"/>
          </a:xfrm>
        </p:grpSpPr>
        <p:grpSp>
          <p:nvGrpSpPr>
            <p:cNvPr id="289" name="Group 315">
              <a:extLst>
                <a:ext uri="{FF2B5EF4-FFF2-40B4-BE49-F238E27FC236}">
                  <a16:creationId xmlns:a16="http://schemas.microsoft.com/office/drawing/2014/main" id="{20553B2F-0EA5-0A4C-911A-43029492A7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6757" y="2435948"/>
              <a:ext cx="288472" cy="284989"/>
              <a:chOff x="2632787" y="1629410"/>
              <a:chExt cx="1817884" cy="1795938"/>
            </a:xfrm>
          </p:grpSpPr>
          <p:sp>
            <p:nvSpPr>
              <p:cNvPr id="295" name="Chord 323">
                <a:extLst>
                  <a:ext uri="{FF2B5EF4-FFF2-40B4-BE49-F238E27FC236}">
                    <a16:creationId xmlns:a16="http://schemas.microsoft.com/office/drawing/2014/main" id="{934AB9E3-A11E-6648-BCD2-8A03045C434B}"/>
                  </a:ext>
                </a:extLst>
              </p:cNvPr>
              <p:cNvSpPr/>
              <p:nvPr/>
            </p:nvSpPr>
            <p:spPr>
              <a:xfrm>
                <a:off x="2656794" y="1631471"/>
                <a:ext cx="1793877" cy="1793877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Chord 324">
                <a:extLst>
                  <a:ext uri="{FF2B5EF4-FFF2-40B4-BE49-F238E27FC236}">
                    <a16:creationId xmlns:a16="http://schemas.microsoft.com/office/drawing/2014/main" id="{095DE03F-8176-8E43-B51B-F61960F1CA40}"/>
                  </a:ext>
                </a:extLst>
              </p:cNvPr>
              <p:cNvSpPr/>
              <p:nvPr/>
            </p:nvSpPr>
            <p:spPr>
              <a:xfrm rot="10800000">
                <a:off x="2632787" y="1629410"/>
                <a:ext cx="1793877" cy="1793877"/>
              </a:xfrm>
              <a:prstGeom prst="chord">
                <a:avLst>
                  <a:gd name="adj1" fmla="val 5403900"/>
                  <a:gd name="adj2" fmla="val 16200000"/>
                </a:avLst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0" name="Group 317">
              <a:extLst>
                <a:ext uri="{FF2B5EF4-FFF2-40B4-BE49-F238E27FC236}">
                  <a16:creationId xmlns:a16="http://schemas.microsoft.com/office/drawing/2014/main" id="{81042716-C038-D444-B557-A47C93F814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637" y="2488918"/>
              <a:ext cx="127454" cy="182880"/>
              <a:chOff x="-1050925" y="628650"/>
              <a:chExt cx="609600" cy="874712"/>
            </a:xfrm>
          </p:grpSpPr>
          <p:sp>
            <p:nvSpPr>
              <p:cNvPr id="291" name="Freeform 24">
                <a:extLst>
                  <a:ext uri="{FF2B5EF4-FFF2-40B4-BE49-F238E27FC236}">
                    <a16:creationId xmlns:a16="http://schemas.microsoft.com/office/drawing/2014/main" id="{7188C06A-13CD-9043-AA2F-E8712AB40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7713" y="628650"/>
                <a:ext cx="306388" cy="874712"/>
              </a:xfrm>
              <a:custGeom>
                <a:avLst/>
                <a:gdLst>
                  <a:gd name="T0" fmla="*/ 149 w 212"/>
                  <a:gd name="T1" fmla="*/ 220 h 609"/>
                  <a:gd name="T2" fmla="*/ 149 w 212"/>
                  <a:gd name="T3" fmla="*/ 149 h 609"/>
                  <a:gd name="T4" fmla="*/ 1 w 212"/>
                  <a:gd name="T5" fmla="*/ 0 h 609"/>
                  <a:gd name="T6" fmla="*/ 0 w 212"/>
                  <a:gd name="T7" fmla="*/ 0 h 609"/>
                  <a:gd name="T8" fmla="*/ 0 w 212"/>
                  <a:gd name="T9" fmla="*/ 47 h 609"/>
                  <a:gd name="T10" fmla="*/ 1 w 212"/>
                  <a:gd name="T11" fmla="*/ 47 h 609"/>
                  <a:gd name="T12" fmla="*/ 103 w 212"/>
                  <a:gd name="T13" fmla="*/ 149 h 609"/>
                  <a:gd name="T14" fmla="*/ 103 w 212"/>
                  <a:gd name="T15" fmla="*/ 220 h 609"/>
                  <a:gd name="T16" fmla="*/ 0 w 212"/>
                  <a:gd name="T17" fmla="*/ 220 h 609"/>
                  <a:gd name="T18" fmla="*/ 0 w 212"/>
                  <a:gd name="T19" fmla="*/ 609 h 609"/>
                  <a:gd name="T20" fmla="*/ 181 w 212"/>
                  <a:gd name="T21" fmla="*/ 609 h 609"/>
                  <a:gd name="T22" fmla="*/ 212 w 212"/>
                  <a:gd name="T23" fmla="*/ 576 h 609"/>
                  <a:gd name="T24" fmla="*/ 212 w 212"/>
                  <a:gd name="T25" fmla="*/ 220 h 609"/>
                  <a:gd name="T26" fmla="*/ 149 w 212"/>
                  <a:gd name="T27" fmla="*/ 22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2" h="609">
                    <a:moveTo>
                      <a:pt x="149" y="220"/>
                    </a:moveTo>
                    <a:cubicBezTo>
                      <a:pt x="149" y="149"/>
                      <a:pt x="149" y="149"/>
                      <a:pt x="149" y="149"/>
                    </a:cubicBezTo>
                    <a:cubicBezTo>
                      <a:pt x="149" y="67"/>
                      <a:pt x="83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1" y="47"/>
                      <a:pt x="1" y="47"/>
                    </a:cubicBezTo>
                    <a:cubicBezTo>
                      <a:pt x="58" y="47"/>
                      <a:pt x="103" y="93"/>
                      <a:pt x="103" y="149"/>
                    </a:cubicBezTo>
                    <a:cubicBezTo>
                      <a:pt x="103" y="220"/>
                      <a:pt x="103" y="220"/>
                      <a:pt x="103" y="22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609"/>
                      <a:pt x="0" y="609"/>
                      <a:pt x="0" y="609"/>
                    </a:cubicBezTo>
                    <a:cubicBezTo>
                      <a:pt x="181" y="609"/>
                      <a:pt x="181" y="609"/>
                      <a:pt x="181" y="609"/>
                    </a:cubicBezTo>
                    <a:cubicBezTo>
                      <a:pt x="199" y="609"/>
                      <a:pt x="212" y="594"/>
                      <a:pt x="212" y="576"/>
                    </a:cubicBezTo>
                    <a:cubicBezTo>
                      <a:pt x="212" y="220"/>
                      <a:pt x="212" y="220"/>
                      <a:pt x="212" y="220"/>
                    </a:cubicBezTo>
                    <a:cubicBezTo>
                      <a:pt x="149" y="220"/>
                      <a:pt x="149" y="220"/>
                      <a:pt x="149" y="220"/>
                    </a:cubicBezTo>
                  </a:path>
                </a:pathLst>
              </a:custGeom>
              <a:solidFill>
                <a:srgbClr val="008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92" name="Freeform 25">
                <a:extLst>
                  <a:ext uri="{FF2B5EF4-FFF2-40B4-BE49-F238E27FC236}">
                    <a16:creationId xmlns:a16="http://schemas.microsoft.com/office/drawing/2014/main" id="{411C2B07-5971-6448-836A-B4F46138F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050925" y="628650"/>
                <a:ext cx="303213" cy="874712"/>
              </a:xfrm>
              <a:custGeom>
                <a:avLst/>
                <a:gdLst>
                  <a:gd name="T0" fmla="*/ 109 w 210"/>
                  <a:gd name="T1" fmla="*/ 220 h 609"/>
                  <a:gd name="T2" fmla="*/ 109 w 210"/>
                  <a:gd name="T3" fmla="*/ 149 h 609"/>
                  <a:gd name="T4" fmla="*/ 210 w 210"/>
                  <a:gd name="T5" fmla="*/ 47 h 609"/>
                  <a:gd name="T6" fmla="*/ 210 w 210"/>
                  <a:gd name="T7" fmla="*/ 0 h 609"/>
                  <a:gd name="T8" fmla="*/ 63 w 210"/>
                  <a:gd name="T9" fmla="*/ 149 h 609"/>
                  <a:gd name="T10" fmla="*/ 63 w 210"/>
                  <a:gd name="T11" fmla="*/ 220 h 609"/>
                  <a:gd name="T12" fmla="*/ 0 w 210"/>
                  <a:gd name="T13" fmla="*/ 220 h 609"/>
                  <a:gd name="T14" fmla="*/ 0 w 210"/>
                  <a:gd name="T15" fmla="*/ 576 h 609"/>
                  <a:gd name="T16" fmla="*/ 32 w 210"/>
                  <a:gd name="T17" fmla="*/ 609 h 609"/>
                  <a:gd name="T18" fmla="*/ 210 w 210"/>
                  <a:gd name="T19" fmla="*/ 609 h 609"/>
                  <a:gd name="T20" fmla="*/ 210 w 210"/>
                  <a:gd name="T21" fmla="*/ 220 h 609"/>
                  <a:gd name="T22" fmla="*/ 109 w 210"/>
                  <a:gd name="T23" fmla="*/ 220 h 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0" h="609">
                    <a:moveTo>
                      <a:pt x="109" y="220"/>
                    </a:moveTo>
                    <a:cubicBezTo>
                      <a:pt x="109" y="149"/>
                      <a:pt x="109" y="149"/>
                      <a:pt x="109" y="149"/>
                    </a:cubicBezTo>
                    <a:cubicBezTo>
                      <a:pt x="109" y="93"/>
                      <a:pt x="154" y="47"/>
                      <a:pt x="210" y="47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129" y="1"/>
                      <a:pt x="63" y="67"/>
                      <a:pt x="63" y="149"/>
                    </a:cubicBezTo>
                    <a:cubicBezTo>
                      <a:pt x="63" y="220"/>
                      <a:pt x="63" y="220"/>
                      <a:pt x="63" y="220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0" y="594"/>
                      <a:pt x="15" y="609"/>
                      <a:pt x="32" y="609"/>
                    </a:cubicBezTo>
                    <a:cubicBezTo>
                      <a:pt x="210" y="609"/>
                      <a:pt x="210" y="609"/>
                      <a:pt x="210" y="609"/>
                    </a:cubicBezTo>
                    <a:cubicBezTo>
                      <a:pt x="210" y="220"/>
                      <a:pt x="210" y="220"/>
                      <a:pt x="210" y="220"/>
                    </a:cubicBezTo>
                    <a:cubicBezTo>
                      <a:pt x="109" y="220"/>
                      <a:pt x="109" y="220"/>
                      <a:pt x="109" y="220"/>
                    </a:cubicBezTo>
                  </a:path>
                </a:pathLst>
              </a:custGeom>
              <a:solidFill>
                <a:srgbClr val="00B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93" name="Freeform 26">
                <a:extLst>
                  <a:ext uri="{FF2B5EF4-FFF2-40B4-BE49-F238E27FC236}">
                    <a16:creationId xmlns:a16="http://schemas.microsoft.com/office/drawing/2014/main" id="{B65E07D7-AC67-FB4F-A3D7-558D4EF2C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747713" y="1074738"/>
                <a:ext cx="84138" cy="298450"/>
              </a:xfrm>
              <a:custGeom>
                <a:avLst/>
                <a:gdLst>
                  <a:gd name="T0" fmla="*/ 2 w 58"/>
                  <a:gd name="T1" fmla="*/ 0 h 207"/>
                  <a:gd name="T2" fmla="*/ 0 w 58"/>
                  <a:gd name="T3" fmla="*/ 0 h 207"/>
                  <a:gd name="T4" fmla="*/ 0 w 58"/>
                  <a:gd name="T5" fmla="*/ 207 h 207"/>
                  <a:gd name="T6" fmla="*/ 2 w 58"/>
                  <a:gd name="T7" fmla="*/ 207 h 207"/>
                  <a:gd name="T8" fmla="*/ 58 w 58"/>
                  <a:gd name="T9" fmla="*/ 207 h 207"/>
                  <a:gd name="T10" fmla="*/ 30 w 58"/>
                  <a:gd name="T11" fmla="*/ 111 h 207"/>
                  <a:gd name="T12" fmla="*/ 28 w 58"/>
                  <a:gd name="T13" fmla="*/ 105 h 207"/>
                  <a:gd name="T14" fmla="*/ 57 w 58"/>
                  <a:gd name="T15" fmla="*/ 56 h 207"/>
                  <a:gd name="T16" fmla="*/ 2 w 58"/>
                  <a:gd name="T1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207">
                    <a:moveTo>
                      <a:pt x="2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2" y="207"/>
                      <a:pt x="2" y="207"/>
                      <a:pt x="2" y="207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30" y="111"/>
                      <a:pt x="30" y="111"/>
                      <a:pt x="30" y="111"/>
                    </a:cubicBezTo>
                    <a:cubicBezTo>
                      <a:pt x="28" y="105"/>
                      <a:pt x="28" y="105"/>
                      <a:pt x="28" y="105"/>
                    </a:cubicBezTo>
                    <a:cubicBezTo>
                      <a:pt x="46" y="95"/>
                      <a:pt x="57" y="77"/>
                      <a:pt x="57" y="56"/>
                    </a:cubicBezTo>
                    <a:cubicBezTo>
                      <a:pt x="57" y="25"/>
                      <a:pt x="32" y="0"/>
                      <a:pt x="2" y="0"/>
                    </a:cubicBezTo>
                  </a:path>
                </a:pathLst>
              </a:custGeom>
              <a:solidFill>
                <a:srgbClr val="0044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94" name="Freeform 27">
                <a:extLst>
                  <a:ext uri="{FF2B5EF4-FFF2-40B4-BE49-F238E27FC236}">
                    <a16:creationId xmlns:a16="http://schemas.microsoft.com/office/drawing/2014/main" id="{C1D8BAD9-F33A-C44F-BBE9-871F3F583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827088" y="1074738"/>
                <a:ext cx="79375" cy="298450"/>
              </a:xfrm>
              <a:custGeom>
                <a:avLst/>
                <a:gdLst>
                  <a:gd name="T0" fmla="*/ 55 w 55"/>
                  <a:gd name="T1" fmla="*/ 0 h 207"/>
                  <a:gd name="T2" fmla="*/ 1 w 55"/>
                  <a:gd name="T3" fmla="*/ 56 h 207"/>
                  <a:gd name="T4" fmla="*/ 30 w 55"/>
                  <a:gd name="T5" fmla="*/ 105 h 207"/>
                  <a:gd name="T6" fmla="*/ 28 w 55"/>
                  <a:gd name="T7" fmla="*/ 111 h 207"/>
                  <a:gd name="T8" fmla="*/ 0 w 55"/>
                  <a:gd name="T9" fmla="*/ 207 h 207"/>
                  <a:gd name="T10" fmla="*/ 55 w 55"/>
                  <a:gd name="T11" fmla="*/ 207 h 207"/>
                  <a:gd name="T12" fmla="*/ 55 w 55"/>
                  <a:gd name="T13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207">
                    <a:moveTo>
                      <a:pt x="55" y="0"/>
                    </a:moveTo>
                    <a:cubicBezTo>
                      <a:pt x="25" y="1"/>
                      <a:pt x="1" y="26"/>
                      <a:pt x="1" y="56"/>
                    </a:cubicBezTo>
                    <a:cubicBezTo>
                      <a:pt x="1" y="77"/>
                      <a:pt x="13" y="95"/>
                      <a:pt x="30" y="105"/>
                    </a:cubicBezTo>
                    <a:cubicBezTo>
                      <a:pt x="28" y="111"/>
                      <a:pt x="28" y="111"/>
                      <a:pt x="28" y="111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55" y="207"/>
                      <a:pt x="55" y="207"/>
                      <a:pt x="55" y="207"/>
                    </a:cubicBezTo>
                    <a:cubicBezTo>
                      <a:pt x="55" y="0"/>
                      <a:pt x="55" y="0"/>
                      <a:pt x="55" y="0"/>
                    </a:cubicBezTo>
                  </a:path>
                </a:pathLst>
              </a:custGeom>
              <a:solidFill>
                <a:srgbClr val="008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297" name="Rectangle 296">
            <a:extLst>
              <a:ext uri="{FF2B5EF4-FFF2-40B4-BE49-F238E27FC236}">
                <a16:creationId xmlns:a16="http://schemas.microsoft.com/office/drawing/2014/main" id="{577DB754-B36D-CA46-8FD0-F5F92501469B}"/>
              </a:ext>
            </a:extLst>
          </p:cNvPr>
          <p:cNvSpPr/>
          <p:nvPr/>
        </p:nvSpPr>
        <p:spPr bwMode="auto">
          <a:xfrm>
            <a:off x="2592462" y="2525800"/>
            <a:ext cx="1828800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to Cybersecurity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9600BBFC-C2EC-1A49-B665-7C03BEDB9D4C}"/>
              </a:ext>
            </a:extLst>
          </p:cNvPr>
          <p:cNvSpPr/>
          <p:nvPr/>
        </p:nvSpPr>
        <p:spPr bwMode="auto">
          <a:xfrm>
            <a:off x="2592462" y="2707493"/>
            <a:ext cx="2478484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Cybersecurity Essentials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C3DC52CE-22EE-2C4F-AF1C-A93A06EA3C13}"/>
              </a:ext>
            </a:extLst>
          </p:cNvPr>
          <p:cNvSpPr/>
          <p:nvPr/>
        </p:nvSpPr>
        <p:spPr bwMode="auto">
          <a:xfrm>
            <a:off x="5730492" y="2621365"/>
            <a:ext cx="2478484" cy="1615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CCNA Security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964C50D6-3251-884A-9425-4C3DBFDB734A}"/>
              </a:ext>
            </a:extLst>
          </p:cNvPr>
          <p:cNvSpPr/>
          <p:nvPr/>
        </p:nvSpPr>
        <p:spPr bwMode="auto">
          <a:xfrm>
            <a:off x="5730492" y="2450298"/>
            <a:ext cx="2478484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CCNA Cyber Ops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9B9E227-A938-E04C-9EDD-99250A84A5EB}"/>
              </a:ext>
            </a:extLst>
          </p:cNvPr>
          <p:cNvSpPr/>
          <p:nvPr/>
        </p:nvSpPr>
        <p:spPr>
          <a:xfrm>
            <a:off x="439309" y="3198777"/>
            <a:ext cx="8455866" cy="4795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1" name="TextBox 343">
            <a:extLst>
              <a:ext uri="{FF2B5EF4-FFF2-40B4-BE49-F238E27FC236}">
                <a16:creationId xmlns:a16="http://schemas.microsoft.com/office/drawing/2014/main" id="{DE987B22-65B4-D945-9E25-9B3FEF7AE308}"/>
              </a:ext>
            </a:extLst>
          </p:cNvPr>
          <p:cNvSpPr txBox="1"/>
          <p:nvPr/>
        </p:nvSpPr>
        <p:spPr>
          <a:xfrm>
            <a:off x="844189" y="3318301"/>
            <a:ext cx="1195496" cy="238507"/>
          </a:xfrm>
          <a:prstGeom prst="rect">
            <a:avLst/>
          </a:prstGeom>
          <a:noFill/>
        </p:spPr>
        <p:txBody>
          <a:bodyPr wrap="square" lIns="0" tIns="34280" rIns="0" bIns="34280">
            <a:spAutoFit/>
          </a:bodyPr>
          <a:lstStyle/>
          <a:p>
            <a:pPr marL="0" marR="0" lvl="0" indent="0" algn="l" defTabSz="6856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58585B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IoT &amp; Analytics</a:t>
            </a:r>
          </a:p>
        </p:txBody>
      </p:sp>
      <p:grpSp>
        <p:nvGrpSpPr>
          <p:cNvPr id="302" name="Group 344">
            <a:extLst>
              <a:ext uri="{FF2B5EF4-FFF2-40B4-BE49-F238E27FC236}">
                <a16:creationId xmlns:a16="http://schemas.microsoft.com/office/drawing/2014/main" id="{08826D29-5C57-4D47-85F9-719DD329D1EF}"/>
              </a:ext>
            </a:extLst>
          </p:cNvPr>
          <p:cNvGrpSpPr>
            <a:grpSpLocks noChangeAspect="1"/>
          </p:cNvGrpSpPr>
          <p:nvPr/>
        </p:nvGrpSpPr>
        <p:grpSpPr>
          <a:xfrm>
            <a:off x="543861" y="3332306"/>
            <a:ext cx="228600" cy="231877"/>
            <a:chOff x="192015" y="2882636"/>
            <a:chExt cx="288472" cy="284989"/>
          </a:xfrm>
        </p:grpSpPr>
        <p:grpSp>
          <p:nvGrpSpPr>
            <p:cNvPr id="303" name="Group 346">
              <a:extLst>
                <a:ext uri="{FF2B5EF4-FFF2-40B4-BE49-F238E27FC236}">
                  <a16:creationId xmlns:a16="http://schemas.microsoft.com/office/drawing/2014/main" id="{E629E02A-6D7C-3A45-B6EF-A3A28E5952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2015" y="2882636"/>
              <a:ext cx="288472" cy="284989"/>
              <a:chOff x="2632787" y="1629410"/>
              <a:chExt cx="1817884" cy="1795938"/>
            </a:xfrm>
          </p:grpSpPr>
          <p:sp>
            <p:nvSpPr>
              <p:cNvPr id="315" name="Chord 366">
                <a:extLst>
                  <a:ext uri="{FF2B5EF4-FFF2-40B4-BE49-F238E27FC236}">
                    <a16:creationId xmlns:a16="http://schemas.microsoft.com/office/drawing/2014/main" id="{0869D24C-F8F1-A243-9125-8532CF7607D0}"/>
                  </a:ext>
                </a:extLst>
              </p:cNvPr>
              <p:cNvSpPr/>
              <p:nvPr/>
            </p:nvSpPr>
            <p:spPr>
              <a:xfrm>
                <a:off x="2656794" y="1631471"/>
                <a:ext cx="1793877" cy="1793877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Chord 367">
                <a:extLst>
                  <a:ext uri="{FF2B5EF4-FFF2-40B4-BE49-F238E27FC236}">
                    <a16:creationId xmlns:a16="http://schemas.microsoft.com/office/drawing/2014/main" id="{DF529347-A6A7-484D-865D-DD073451412E}"/>
                  </a:ext>
                </a:extLst>
              </p:cNvPr>
              <p:cNvSpPr/>
              <p:nvPr/>
            </p:nvSpPr>
            <p:spPr>
              <a:xfrm rot="10800000">
                <a:off x="2632787" y="1629410"/>
                <a:ext cx="1793877" cy="1793877"/>
              </a:xfrm>
              <a:prstGeom prst="chord">
                <a:avLst>
                  <a:gd name="adj1" fmla="val 5403900"/>
                  <a:gd name="adj2" fmla="val 16200000"/>
                </a:avLst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4" name="Group 347">
              <a:extLst>
                <a:ext uri="{FF2B5EF4-FFF2-40B4-BE49-F238E27FC236}">
                  <a16:creationId xmlns:a16="http://schemas.microsoft.com/office/drawing/2014/main" id="{DF28553F-B0C0-1846-B296-24A600BB7B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3311" y="2946745"/>
              <a:ext cx="166074" cy="182880"/>
              <a:chOff x="6067426" y="5260975"/>
              <a:chExt cx="533399" cy="587376"/>
            </a:xfrm>
          </p:grpSpPr>
          <p:sp>
            <p:nvSpPr>
              <p:cNvPr id="305" name="Freeform 27">
                <a:extLst>
                  <a:ext uri="{FF2B5EF4-FFF2-40B4-BE49-F238E27FC236}">
                    <a16:creationId xmlns:a16="http://schemas.microsoft.com/office/drawing/2014/main" id="{EB90F59B-C441-CF4B-ADBC-DB4209058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038" y="5478463"/>
                <a:ext cx="458787" cy="369888"/>
              </a:xfrm>
              <a:custGeom>
                <a:avLst/>
                <a:gdLst>
                  <a:gd name="T0" fmla="*/ 0 w 1659"/>
                  <a:gd name="T1" fmla="*/ 799 h 1337"/>
                  <a:gd name="T2" fmla="*/ 1469 w 1659"/>
                  <a:gd name="T3" fmla="*/ 392 h 1337"/>
                  <a:gd name="T4" fmla="*/ 1659 w 1659"/>
                  <a:gd name="T5" fmla="*/ 494 h 1337"/>
                  <a:gd name="T6" fmla="*/ 1469 w 1659"/>
                  <a:gd name="T7" fmla="*/ 0 h 1337"/>
                  <a:gd name="T8" fmla="*/ 955 w 1659"/>
                  <a:gd name="T9" fmla="*/ 145 h 1337"/>
                  <a:gd name="T10" fmla="*/ 1175 w 1659"/>
                  <a:gd name="T11" fmla="*/ 247 h 1337"/>
                  <a:gd name="T12" fmla="*/ 0 w 1659"/>
                  <a:gd name="T13" fmla="*/ 799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1337">
                    <a:moveTo>
                      <a:pt x="0" y="799"/>
                    </a:moveTo>
                    <a:cubicBezTo>
                      <a:pt x="734" y="1337"/>
                      <a:pt x="1366" y="785"/>
                      <a:pt x="1469" y="392"/>
                    </a:cubicBezTo>
                    <a:cubicBezTo>
                      <a:pt x="1527" y="421"/>
                      <a:pt x="1659" y="494"/>
                      <a:pt x="1659" y="494"/>
                    </a:cubicBezTo>
                    <a:cubicBezTo>
                      <a:pt x="1469" y="0"/>
                      <a:pt x="1469" y="0"/>
                      <a:pt x="1469" y="0"/>
                    </a:cubicBezTo>
                    <a:cubicBezTo>
                      <a:pt x="955" y="145"/>
                      <a:pt x="955" y="145"/>
                      <a:pt x="955" y="145"/>
                    </a:cubicBezTo>
                    <a:cubicBezTo>
                      <a:pt x="1175" y="247"/>
                      <a:pt x="1175" y="247"/>
                      <a:pt x="1175" y="247"/>
                    </a:cubicBezTo>
                    <a:cubicBezTo>
                      <a:pt x="1175" y="247"/>
                      <a:pt x="999" y="1075"/>
                      <a:pt x="0" y="799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grpSp>
            <p:nvGrpSpPr>
              <p:cNvPr id="306" name="Group 349">
                <a:extLst>
                  <a:ext uri="{FF2B5EF4-FFF2-40B4-BE49-F238E27FC236}">
                    <a16:creationId xmlns:a16="http://schemas.microsoft.com/office/drawing/2014/main" id="{EF6F749D-EF01-4E48-A944-7131FD830034}"/>
                  </a:ext>
                </a:extLst>
              </p:cNvPr>
              <p:cNvGrpSpPr/>
              <p:nvPr/>
            </p:nvGrpSpPr>
            <p:grpSpPr>
              <a:xfrm>
                <a:off x="6067426" y="5260975"/>
                <a:ext cx="493712" cy="430213"/>
                <a:chOff x="6067426" y="5260975"/>
                <a:chExt cx="493712" cy="430213"/>
              </a:xfrm>
            </p:grpSpPr>
            <p:sp>
              <p:nvSpPr>
                <p:cNvPr id="307" name="Freeform 26">
                  <a:extLst>
                    <a:ext uri="{FF2B5EF4-FFF2-40B4-BE49-F238E27FC236}">
                      <a16:creationId xmlns:a16="http://schemas.microsoft.com/office/drawing/2014/main" id="{7EEADA4D-8341-0C45-82C0-022DB40A59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067426" y="5260975"/>
                  <a:ext cx="493712" cy="430213"/>
                </a:xfrm>
                <a:custGeom>
                  <a:avLst/>
                  <a:gdLst>
                    <a:gd name="T0" fmla="*/ 1361 w 1786"/>
                    <a:gd name="T1" fmla="*/ 437 h 1557"/>
                    <a:gd name="T2" fmla="*/ 1376 w 1786"/>
                    <a:gd name="T3" fmla="*/ 800 h 1557"/>
                    <a:gd name="T4" fmla="*/ 1713 w 1786"/>
                    <a:gd name="T5" fmla="*/ 495 h 1557"/>
                    <a:gd name="T6" fmla="*/ 747 w 1786"/>
                    <a:gd name="T7" fmla="*/ 509 h 1557"/>
                    <a:gd name="T8" fmla="*/ 1186 w 1786"/>
                    <a:gd name="T9" fmla="*/ 335 h 1557"/>
                    <a:gd name="T10" fmla="*/ 717 w 1786"/>
                    <a:gd name="T11" fmla="*/ 466 h 1557"/>
                    <a:gd name="T12" fmla="*/ 1332 w 1786"/>
                    <a:gd name="T13" fmla="*/ 800 h 1557"/>
                    <a:gd name="T14" fmla="*/ 1244 w 1786"/>
                    <a:gd name="T15" fmla="*/ 539 h 1557"/>
                    <a:gd name="T16" fmla="*/ 761 w 1786"/>
                    <a:gd name="T17" fmla="*/ 553 h 1557"/>
                    <a:gd name="T18" fmla="*/ 659 w 1786"/>
                    <a:gd name="T19" fmla="*/ 684 h 1557"/>
                    <a:gd name="T20" fmla="*/ 630 w 1786"/>
                    <a:gd name="T21" fmla="*/ 1106 h 1557"/>
                    <a:gd name="T22" fmla="*/ 732 w 1786"/>
                    <a:gd name="T23" fmla="*/ 1222 h 1557"/>
                    <a:gd name="T24" fmla="*/ 1215 w 1786"/>
                    <a:gd name="T25" fmla="*/ 1295 h 1557"/>
                    <a:gd name="T26" fmla="*/ 981 w 1786"/>
                    <a:gd name="T27" fmla="*/ 902 h 1557"/>
                    <a:gd name="T28" fmla="*/ 1332 w 1786"/>
                    <a:gd name="T29" fmla="*/ 800 h 1557"/>
                    <a:gd name="T30" fmla="*/ 761 w 1786"/>
                    <a:gd name="T31" fmla="*/ 1542 h 1557"/>
                    <a:gd name="T32" fmla="*/ 717 w 1786"/>
                    <a:gd name="T33" fmla="*/ 1266 h 1557"/>
                    <a:gd name="T34" fmla="*/ 586 w 1786"/>
                    <a:gd name="T35" fmla="*/ 640 h 1557"/>
                    <a:gd name="T36" fmla="*/ 293 w 1786"/>
                    <a:gd name="T37" fmla="*/ 931 h 1557"/>
                    <a:gd name="T38" fmla="*/ 542 w 1786"/>
                    <a:gd name="T39" fmla="*/ 1150 h 1557"/>
                    <a:gd name="T40" fmla="*/ 615 w 1786"/>
                    <a:gd name="T41" fmla="*/ 670 h 1557"/>
                    <a:gd name="T42" fmla="*/ 88 w 1786"/>
                    <a:gd name="T43" fmla="*/ 931 h 1557"/>
                    <a:gd name="T44" fmla="*/ 15 w 1786"/>
                    <a:gd name="T45" fmla="*/ 786 h 1557"/>
                    <a:gd name="T46" fmla="*/ 102 w 1786"/>
                    <a:gd name="T47" fmla="*/ 1004 h 1557"/>
                    <a:gd name="T48" fmla="*/ 1244 w 1786"/>
                    <a:gd name="T49" fmla="*/ 306 h 1557"/>
                    <a:gd name="T50" fmla="*/ 1684 w 1786"/>
                    <a:gd name="T51" fmla="*/ 437 h 1557"/>
                    <a:gd name="T52" fmla="*/ 1025 w 1786"/>
                    <a:gd name="T53" fmla="*/ 15 h 1557"/>
                    <a:gd name="T54" fmla="*/ 1244 w 1786"/>
                    <a:gd name="T55" fmla="*/ 306 h 1557"/>
                    <a:gd name="T56" fmla="*/ 512 w 1786"/>
                    <a:gd name="T57" fmla="*/ 1208 h 1557"/>
                    <a:gd name="T58" fmla="*/ 249 w 1786"/>
                    <a:gd name="T59" fmla="*/ 1019 h 1557"/>
                    <a:gd name="T60" fmla="*/ 132 w 1786"/>
                    <a:gd name="T61" fmla="*/ 1033 h 1557"/>
                    <a:gd name="T62" fmla="*/ 190 w 1786"/>
                    <a:gd name="T63" fmla="*/ 1441 h 1557"/>
                    <a:gd name="T64" fmla="*/ 717 w 1786"/>
                    <a:gd name="T65" fmla="*/ 1557 h 1557"/>
                    <a:gd name="T66" fmla="*/ 630 w 1786"/>
                    <a:gd name="T67" fmla="*/ 1310 h 1557"/>
                    <a:gd name="T68" fmla="*/ 249 w 1786"/>
                    <a:gd name="T69" fmla="*/ 844 h 1557"/>
                    <a:gd name="T70" fmla="*/ 556 w 1786"/>
                    <a:gd name="T71" fmla="*/ 568 h 1557"/>
                    <a:gd name="T72" fmla="*/ 673 w 1786"/>
                    <a:gd name="T73" fmla="*/ 466 h 1557"/>
                    <a:gd name="T74" fmla="*/ 922 w 1786"/>
                    <a:gd name="T75" fmla="*/ 0 h 1557"/>
                    <a:gd name="T76" fmla="*/ 29 w 1786"/>
                    <a:gd name="T77" fmla="*/ 728 h 1557"/>
                    <a:gd name="T78" fmla="*/ 190 w 1786"/>
                    <a:gd name="T79" fmla="*/ 830 h 1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786" h="1557">
                      <a:moveTo>
                        <a:pt x="1713" y="495"/>
                      </a:moveTo>
                      <a:cubicBezTo>
                        <a:pt x="1596" y="466"/>
                        <a:pt x="1479" y="451"/>
                        <a:pt x="1361" y="437"/>
                      </a:cubicBezTo>
                      <a:cubicBezTo>
                        <a:pt x="1347" y="480"/>
                        <a:pt x="1332" y="495"/>
                        <a:pt x="1303" y="509"/>
                      </a:cubicBezTo>
                      <a:cubicBezTo>
                        <a:pt x="1332" y="611"/>
                        <a:pt x="1361" y="699"/>
                        <a:pt x="1376" y="800"/>
                      </a:cubicBezTo>
                      <a:cubicBezTo>
                        <a:pt x="1786" y="684"/>
                        <a:pt x="1786" y="684"/>
                        <a:pt x="1786" y="684"/>
                      </a:cubicBezTo>
                      <a:cubicBezTo>
                        <a:pt x="1771" y="611"/>
                        <a:pt x="1742" y="553"/>
                        <a:pt x="1713" y="495"/>
                      </a:cubicBezTo>
                      <a:moveTo>
                        <a:pt x="717" y="480"/>
                      </a:moveTo>
                      <a:cubicBezTo>
                        <a:pt x="732" y="480"/>
                        <a:pt x="747" y="495"/>
                        <a:pt x="747" y="509"/>
                      </a:cubicBezTo>
                      <a:cubicBezTo>
                        <a:pt x="878" y="466"/>
                        <a:pt x="996" y="422"/>
                        <a:pt x="1127" y="408"/>
                      </a:cubicBezTo>
                      <a:cubicBezTo>
                        <a:pt x="1142" y="379"/>
                        <a:pt x="1157" y="349"/>
                        <a:pt x="1186" y="335"/>
                      </a:cubicBezTo>
                      <a:cubicBezTo>
                        <a:pt x="1127" y="219"/>
                        <a:pt x="1054" y="117"/>
                        <a:pt x="966" y="15"/>
                      </a:cubicBezTo>
                      <a:cubicBezTo>
                        <a:pt x="864" y="146"/>
                        <a:pt x="776" y="306"/>
                        <a:pt x="717" y="466"/>
                      </a:cubicBezTo>
                      <a:cubicBezTo>
                        <a:pt x="717" y="466"/>
                        <a:pt x="717" y="466"/>
                        <a:pt x="717" y="480"/>
                      </a:cubicBezTo>
                      <a:moveTo>
                        <a:pt x="1332" y="800"/>
                      </a:moveTo>
                      <a:cubicBezTo>
                        <a:pt x="1318" y="713"/>
                        <a:pt x="1303" y="626"/>
                        <a:pt x="1274" y="539"/>
                      </a:cubicBezTo>
                      <a:cubicBezTo>
                        <a:pt x="1259" y="539"/>
                        <a:pt x="1259" y="539"/>
                        <a:pt x="1244" y="539"/>
                      </a:cubicBezTo>
                      <a:cubicBezTo>
                        <a:pt x="1200" y="539"/>
                        <a:pt x="1157" y="495"/>
                        <a:pt x="1142" y="451"/>
                      </a:cubicBezTo>
                      <a:cubicBezTo>
                        <a:pt x="1010" y="466"/>
                        <a:pt x="893" y="509"/>
                        <a:pt x="761" y="553"/>
                      </a:cubicBezTo>
                      <a:cubicBezTo>
                        <a:pt x="776" y="553"/>
                        <a:pt x="776" y="568"/>
                        <a:pt x="776" y="568"/>
                      </a:cubicBezTo>
                      <a:cubicBezTo>
                        <a:pt x="776" y="626"/>
                        <a:pt x="717" y="684"/>
                        <a:pt x="659" y="684"/>
                      </a:cubicBezTo>
                      <a:cubicBezTo>
                        <a:pt x="659" y="684"/>
                        <a:pt x="659" y="684"/>
                        <a:pt x="659" y="684"/>
                      </a:cubicBezTo>
                      <a:cubicBezTo>
                        <a:pt x="630" y="815"/>
                        <a:pt x="630" y="960"/>
                        <a:pt x="630" y="1106"/>
                      </a:cubicBezTo>
                      <a:cubicBezTo>
                        <a:pt x="688" y="1106"/>
                        <a:pt x="732" y="1150"/>
                        <a:pt x="732" y="1208"/>
                      </a:cubicBezTo>
                      <a:cubicBezTo>
                        <a:pt x="732" y="1222"/>
                        <a:pt x="732" y="1222"/>
                        <a:pt x="732" y="1222"/>
                      </a:cubicBezTo>
                      <a:cubicBezTo>
                        <a:pt x="878" y="1266"/>
                        <a:pt x="1039" y="1295"/>
                        <a:pt x="1200" y="1295"/>
                      </a:cubicBezTo>
                      <a:cubicBezTo>
                        <a:pt x="1215" y="1295"/>
                        <a:pt x="1215" y="1295"/>
                        <a:pt x="1215" y="1295"/>
                      </a:cubicBezTo>
                      <a:cubicBezTo>
                        <a:pt x="1288" y="1222"/>
                        <a:pt x="1318" y="1135"/>
                        <a:pt x="1347" y="1077"/>
                      </a:cubicBezTo>
                      <a:cubicBezTo>
                        <a:pt x="981" y="902"/>
                        <a:pt x="981" y="902"/>
                        <a:pt x="981" y="902"/>
                      </a:cubicBezTo>
                      <a:cubicBezTo>
                        <a:pt x="1332" y="800"/>
                        <a:pt x="1332" y="800"/>
                        <a:pt x="1332" y="800"/>
                      </a:cubicBezTo>
                      <a:cubicBezTo>
                        <a:pt x="1332" y="800"/>
                        <a:pt x="1332" y="800"/>
                        <a:pt x="1332" y="800"/>
                      </a:cubicBezTo>
                      <a:close/>
                      <a:moveTo>
                        <a:pt x="673" y="1295"/>
                      </a:moveTo>
                      <a:cubicBezTo>
                        <a:pt x="703" y="1397"/>
                        <a:pt x="732" y="1484"/>
                        <a:pt x="761" y="1542"/>
                      </a:cubicBezTo>
                      <a:cubicBezTo>
                        <a:pt x="966" y="1528"/>
                        <a:pt x="1098" y="1441"/>
                        <a:pt x="1186" y="1339"/>
                      </a:cubicBezTo>
                      <a:cubicBezTo>
                        <a:pt x="966" y="1339"/>
                        <a:pt x="805" y="1295"/>
                        <a:pt x="717" y="1266"/>
                      </a:cubicBezTo>
                      <a:cubicBezTo>
                        <a:pt x="703" y="1281"/>
                        <a:pt x="688" y="1295"/>
                        <a:pt x="673" y="1295"/>
                      </a:cubicBezTo>
                      <a:moveTo>
                        <a:pt x="586" y="640"/>
                      </a:moveTo>
                      <a:cubicBezTo>
                        <a:pt x="468" y="699"/>
                        <a:pt x="366" y="786"/>
                        <a:pt x="278" y="873"/>
                      </a:cubicBezTo>
                      <a:cubicBezTo>
                        <a:pt x="293" y="888"/>
                        <a:pt x="293" y="917"/>
                        <a:pt x="293" y="931"/>
                      </a:cubicBezTo>
                      <a:cubicBezTo>
                        <a:pt x="293" y="960"/>
                        <a:pt x="293" y="975"/>
                        <a:pt x="278" y="990"/>
                      </a:cubicBezTo>
                      <a:cubicBezTo>
                        <a:pt x="366" y="1048"/>
                        <a:pt x="454" y="1106"/>
                        <a:pt x="542" y="1150"/>
                      </a:cubicBezTo>
                      <a:cubicBezTo>
                        <a:pt x="556" y="1121"/>
                        <a:pt x="571" y="1106"/>
                        <a:pt x="586" y="1106"/>
                      </a:cubicBezTo>
                      <a:cubicBezTo>
                        <a:pt x="571" y="960"/>
                        <a:pt x="586" y="815"/>
                        <a:pt x="615" y="670"/>
                      </a:cubicBezTo>
                      <a:cubicBezTo>
                        <a:pt x="600" y="655"/>
                        <a:pt x="586" y="655"/>
                        <a:pt x="586" y="640"/>
                      </a:cubicBezTo>
                      <a:moveTo>
                        <a:pt x="88" y="931"/>
                      </a:moveTo>
                      <a:cubicBezTo>
                        <a:pt x="88" y="917"/>
                        <a:pt x="88" y="902"/>
                        <a:pt x="102" y="888"/>
                      </a:cubicBezTo>
                      <a:cubicBezTo>
                        <a:pt x="73" y="859"/>
                        <a:pt x="44" y="830"/>
                        <a:pt x="15" y="786"/>
                      </a:cubicBezTo>
                      <a:cubicBezTo>
                        <a:pt x="0" y="902"/>
                        <a:pt x="0" y="1004"/>
                        <a:pt x="29" y="1106"/>
                      </a:cubicBezTo>
                      <a:cubicBezTo>
                        <a:pt x="59" y="1062"/>
                        <a:pt x="73" y="1033"/>
                        <a:pt x="102" y="1004"/>
                      </a:cubicBezTo>
                      <a:cubicBezTo>
                        <a:pt x="88" y="975"/>
                        <a:pt x="88" y="960"/>
                        <a:pt x="88" y="931"/>
                      </a:cubicBezTo>
                      <a:moveTo>
                        <a:pt x="1244" y="306"/>
                      </a:moveTo>
                      <a:cubicBezTo>
                        <a:pt x="1303" y="306"/>
                        <a:pt x="1347" y="349"/>
                        <a:pt x="1347" y="393"/>
                      </a:cubicBezTo>
                      <a:cubicBezTo>
                        <a:pt x="1464" y="408"/>
                        <a:pt x="1581" y="422"/>
                        <a:pt x="1684" y="437"/>
                      </a:cubicBezTo>
                      <a:cubicBezTo>
                        <a:pt x="1581" y="262"/>
                        <a:pt x="1420" y="131"/>
                        <a:pt x="1215" y="58"/>
                      </a:cubicBezTo>
                      <a:cubicBezTo>
                        <a:pt x="1142" y="29"/>
                        <a:pt x="1083" y="15"/>
                        <a:pt x="1025" y="15"/>
                      </a:cubicBezTo>
                      <a:cubicBezTo>
                        <a:pt x="1098" y="102"/>
                        <a:pt x="1171" y="204"/>
                        <a:pt x="1230" y="320"/>
                      </a:cubicBezTo>
                      <a:cubicBezTo>
                        <a:pt x="1244" y="306"/>
                        <a:pt x="1244" y="306"/>
                        <a:pt x="1244" y="306"/>
                      </a:cubicBezTo>
                      <a:moveTo>
                        <a:pt x="630" y="1310"/>
                      </a:moveTo>
                      <a:cubicBezTo>
                        <a:pt x="571" y="1310"/>
                        <a:pt x="512" y="1266"/>
                        <a:pt x="512" y="1208"/>
                      </a:cubicBezTo>
                      <a:cubicBezTo>
                        <a:pt x="512" y="1193"/>
                        <a:pt x="527" y="1193"/>
                        <a:pt x="527" y="1179"/>
                      </a:cubicBezTo>
                      <a:cubicBezTo>
                        <a:pt x="425" y="1135"/>
                        <a:pt x="337" y="1091"/>
                        <a:pt x="249" y="1019"/>
                      </a:cubicBezTo>
                      <a:cubicBezTo>
                        <a:pt x="234" y="1033"/>
                        <a:pt x="220" y="1048"/>
                        <a:pt x="190" y="1048"/>
                      </a:cubicBezTo>
                      <a:cubicBezTo>
                        <a:pt x="176" y="1048"/>
                        <a:pt x="146" y="1033"/>
                        <a:pt x="132" y="1033"/>
                      </a:cubicBezTo>
                      <a:cubicBezTo>
                        <a:pt x="102" y="1062"/>
                        <a:pt x="73" y="1106"/>
                        <a:pt x="44" y="1164"/>
                      </a:cubicBezTo>
                      <a:cubicBezTo>
                        <a:pt x="73" y="1251"/>
                        <a:pt x="117" y="1353"/>
                        <a:pt x="190" y="1441"/>
                      </a:cubicBezTo>
                      <a:cubicBezTo>
                        <a:pt x="366" y="1528"/>
                        <a:pt x="556" y="1557"/>
                        <a:pt x="644" y="1557"/>
                      </a:cubicBezTo>
                      <a:cubicBezTo>
                        <a:pt x="673" y="1557"/>
                        <a:pt x="703" y="1557"/>
                        <a:pt x="717" y="1557"/>
                      </a:cubicBezTo>
                      <a:cubicBezTo>
                        <a:pt x="688" y="1470"/>
                        <a:pt x="659" y="1382"/>
                        <a:pt x="630" y="1310"/>
                      </a:cubicBezTo>
                      <a:cubicBezTo>
                        <a:pt x="630" y="1310"/>
                        <a:pt x="630" y="1310"/>
                        <a:pt x="630" y="1310"/>
                      </a:cubicBezTo>
                      <a:moveTo>
                        <a:pt x="190" y="830"/>
                      </a:moveTo>
                      <a:cubicBezTo>
                        <a:pt x="205" y="830"/>
                        <a:pt x="234" y="830"/>
                        <a:pt x="249" y="844"/>
                      </a:cubicBezTo>
                      <a:cubicBezTo>
                        <a:pt x="337" y="742"/>
                        <a:pt x="439" y="670"/>
                        <a:pt x="556" y="597"/>
                      </a:cubicBezTo>
                      <a:cubicBezTo>
                        <a:pt x="556" y="597"/>
                        <a:pt x="556" y="582"/>
                        <a:pt x="556" y="568"/>
                      </a:cubicBezTo>
                      <a:cubicBezTo>
                        <a:pt x="556" y="509"/>
                        <a:pt x="600" y="466"/>
                        <a:pt x="659" y="466"/>
                      </a:cubicBezTo>
                      <a:cubicBezTo>
                        <a:pt x="673" y="466"/>
                        <a:pt x="673" y="466"/>
                        <a:pt x="673" y="466"/>
                      </a:cubicBezTo>
                      <a:cubicBezTo>
                        <a:pt x="673" y="451"/>
                        <a:pt x="673" y="451"/>
                        <a:pt x="673" y="451"/>
                      </a:cubicBezTo>
                      <a:cubicBezTo>
                        <a:pt x="732" y="291"/>
                        <a:pt x="820" y="131"/>
                        <a:pt x="922" y="0"/>
                      </a:cubicBezTo>
                      <a:cubicBezTo>
                        <a:pt x="542" y="0"/>
                        <a:pt x="190" y="233"/>
                        <a:pt x="59" y="597"/>
                      </a:cubicBezTo>
                      <a:cubicBezTo>
                        <a:pt x="44" y="640"/>
                        <a:pt x="29" y="684"/>
                        <a:pt x="29" y="728"/>
                      </a:cubicBezTo>
                      <a:cubicBezTo>
                        <a:pt x="59" y="771"/>
                        <a:pt x="88" y="815"/>
                        <a:pt x="132" y="844"/>
                      </a:cubicBezTo>
                      <a:cubicBezTo>
                        <a:pt x="146" y="830"/>
                        <a:pt x="161" y="830"/>
                        <a:pt x="190" y="830"/>
                      </a:cubicBez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B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08" name="Freeform 28">
                  <a:extLst>
                    <a:ext uri="{FF2B5EF4-FFF2-40B4-BE49-F238E27FC236}">
                      <a16:creationId xmlns:a16="http://schemas.microsoft.com/office/drawing/2014/main" id="{62FD585F-13EE-DF4A-BAC0-930BEB085E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43625" y="5437188"/>
                  <a:ext cx="93662" cy="141288"/>
                </a:xfrm>
                <a:custGeom>
                  <a:avLst/>
                  <a:gdLst>
                    <a:gd name="T0" fmla="*/ 308 w 337"/>
                    <a:gd name="T1" fmla="*/ 0 h 510"/>
                    <a:gd name="T2" fmla="*/ 0 w 337"/>
                    <a:gd name="T3" fmla="*/ 233 h 510"/>
                    <a:gd name="T4" fmla="*/ 15 w 337"/>
                    <a:gd name="T5" fmla="*/ 291 h 510"/>
                    <a:gd name="T6" fmla="*/ 0 w 337"/>
                    <a:gd name="T7" fmla="*/ 350 h 510"/>
                    <a:gd name="T8" fmla="*/ 264 w 337"/>
                    <a:gd name="T9" fmla="*/ 510 h 510"/>
                    <a:gd name="T10" fmla="*/ 308 w 337"/>
                    <a:gd name="T11" fmla="*/ 466 h 510"/>
                    <a:gd name="T12" fmla="*/ 337 w 337"/>
                    <a:gd name="T13" fmla="*/ 30 h 510"/>
                    <a:gd name="T14" fmla="*/ 308 w 337"/>
                    <a:gd name="T15" fmla="*/ 0 h 5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37" h="510">
                      <a:moveTo>
                        <a:pt x="308" y="0"/>
                      </a:moveTo>
                      <a:cubicBezTo>
                        <a:pt x="190" y="59"/>
                        <a:pt x="88" y="146"/>
                        <a:pt x="0" y="233"/>
                      </a:cubicBezTo>
                      <a:cubicBezTo>
                        <a:pt x="15" y="248"/>
                        <a:pt x="15" y="277"/>
                        <a:pt x="15" y="291"/>
                      </a:cubicBezTo>
                      <a:cubicBezTo>
                        <a:pt x="15" y="320"/>
                        <a:pt x="15" y="335"/>
                        <a:pt x="0" y="350"/>
                      </a:cubicBezTo>
                      <a:cubicBezTo>
                        <a:pt x="88" y="408"/>
                        <a:pt x="176" y="466"/>
                        <a:pt x="264" y="510"/>
                      </a:cubicBezTo>
                      <a:cubicBezTo>
                        <a:pt x="278" y="481"/>
                        <a:pt x="293" y="466"/>
                        <a:pt x="308" y="466"/>
                      </a:cubicBezTo>
                      <a:cubicBezTo>
                        <a:pt x="293" y="320"/>
                        <a:pt x="308" y="175"/>
                        <a:pt x="337" y="30"/>
                      </a:cubicBezTo>
                      <a:cubicBezTo>
                        <a:pt x="322" y="15"/>
                        <a:pt x="308" y="15"/>
                        <a:pt x="3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B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09" name="Freeform 29">
                  <a:extLst>
                    <a:ext uri="{FF2B5EF4-FFF2-40B4-BE49-F238E27FC236}">
                      <a16:creationId xmlns:a16="http://schemas.microsoft.com/office/drawing/2014/main" id="{3B8D77B9-3D9A-CA42-BE97-07CCD2E8DF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75363" y="5260975"/>
                  <a:ext cx="244475" cy="233363"/>
                </a:xfrm>
                <a:custGeom>
                  <a:avLst/>
                  <a:gdLst>
                    <a:gd name="T0" fmla="*/ 102 w 885"/>
                    <a:gd name="T1" fmla="*/ 844 h 844"/>
                    <a:gd name="T2" fmla="*/ 160 w 885"/>
                    <a:gd name="T3" fmla="*/ 830 h 844"/>
                    <a:gd name="T4" fmla="*/ 218 w 885"/>
                    <a:gd name="T5" fmla="*/ 844 h 844"/>
                    <a:gd name="T6" fmla="*/ 525 w 885"/>
                    <a:gd name="T7" fmla="*/ 597 h 844"/>
                    <a:gd name="T8" fmla="*/ 525 w 885"/>
                    <a:gd name="T9" fmla="*/ 568 h 844"/>
                    <a:gd name="T10" fmla="*/ 629 w 885"/>
                    <a:gd name="T11" fmla="*/ 466 h 844"/>
                    <a:gd name="T12" fmla="*/ 645 w 885"/>
                    <a:gd name="T13" fmla="*/ 466 h 844"/>
                    <a:gd name="T14" fmla="*/ 645 w 885"/>
                    <a:gd name="T15" fmla="*/ 451 h 844"/>
                    <a:gd name="T16" fmla="*/ 885 w 885"/>
                    <a:gd name="T17" fmla="*/ 12 h 844"/>
                    <a:gd name="T18" fmla="*/ 885 w 885"/>
                    <a:gd name="T19" fmla="*/ 0 h 844"/>
                    <a:gd name="T20" fmla="*/ 29 w 885"/>
                    <a:gd name="T21" fmla="*/ 597 h 844"/>
                    <a:gd name="T22" fmla="*/ 0 w 885"/>
                    <a:gd name="T23" fmla="*/ 728 h 844"/>
                    <a:gd name="T24" fmla="*/ 102 w 885"/>
                    <a:gd name="T25" fmla="*/ 844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5" h="844">
                      <a:moveTo>
                        <a:pt x="102" y="844"/>
                      </a:moveTo>
                      <a:cubicBezTo>
                        <a:pt x="116" y="830"/>
                        <a:pt x="131" y="830"/>
                        <a:pt x="160" y="830"/>
                      </a:cubicBezTo>
                      <a:cubicBezTo>
                        <a:pt x="175" y="830"/>
                        <a:pt x="204" y="830"/>
                        <a:pt x="218" y="844"/>
                      </a:cubicBezTo>
                      <a:cubicBezTo>
                        <a:pt x="306" y="742"/>
                        <a:pt x="409" y="670"/>
                        <a:pt x="525" y="597"/>
                      </a:cubicBezTo>
                      <a:cubicBezTo>
                        <a:pt x="525" y="597"/>
                        <a:pt x="525" y="582"/>
                        <a:pt x="525" y="568"/>
                      </a:cubicBezTo>
                      <a:cubicBezTo>
                        <a:pt x="525" y="509"/>
                        <a:pt x="570" y="466"/>
                        <a:pt x="629" y="466"/>
                      </a:cubicBezTo>
                      <a:cubicBezTo>
                        <a:pt x="645" y="466"/>
                        <a:pt x="645" y="466"/>
                        <a:pt x="645" y="466"/>
                      </a:cubicBezTo>
                      <a:cubicBezTo>
                        <a:pt x="645" y="451"/>
                        <a:pt x="645" y="451"/>
                        <a:pt x="645" y="451"/>
                      </a:cubicBezTo>
                      <a:cubicBezTo>
                        <a:pt x="701" y="296"/>
                        <a:pt x="785" y="141"/>
                        <a:pt x="885" y="12"/>
                      </a:cubicBezTo>
                      <a:cubicBezTo>
                        <a:pt x="885" y="0"/>
                        <a:pt x="885" y="0"/>
                        <a:pt x="885" y="0"/>
                      </a:cubicBezTo>
                      <a:cubicBezTo>
                        <a:pt x="505" y="4"/>
                        <a:pt x="160" y="236"/>
                        <a:pt x="29" y="597"/>
                      </a:cubicBezTo>
                      <a:cubicBezTo>
                        <a:pt x="15" y="640"/>
                        <a:pt x="0" y="684"/>
                        <a:pt x="0" y="728"/>
                      </a:cubicBezTo>
                      <a:cubicBezTo>
                        <a:pt x="29" y="771"/>
                        <a:pt x="58" y="815"/>
                        <a:pt x="102" y="84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B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">
                  <a:extLst>
                    <a:ext uri="{FF2B5EF4-FFF2-40B4-BE49-F238E27FC236}">
                      <a16:creationId xmlns:a16="http://schemas.microsoft.com/office/drawing/2014/main" id="{45C9FE08-D625-BC4B-B8AD-4A8439BBDF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5863" y="5284788"/>
                  <a:ext cx="53975" cy="117475"/>
                </a:xfrm>
                <a:custGeom>
                  <a:avLst/>
                  <a:gdLst>
                    <a:gd name="T0" fmla="*/ 0 w 196"/>
                    <a:gd name="T1" fmla="*/ 393 h 422"/>
                    <a:gd name="T2" fmla="*/ 29 w 196"/>
                    <a:gd name="T3" fmla="*/ 422 h 422"/>
                    <a:gd name="T4" fmla="*/ 196 w 196"/>
                    <a:gd name="T5" fmla="*/ 368 h 422"/>
                    <a:gd name="T6" fmla="*/ 196 w 196"/>
                    <a:gd name="T7" fmla="*/ 0 h 422"/>
                    <a:gd name="T8" fmla="*/ 0 w 196"/>
                    <a:gd name="T9" fmla="*/ 379 h 422"/>
                    <a:gd name="T10" fmla="*/ 0 w 196"/>
                    <a:gd name="T11" fmla="*/ 393 h 4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6" h="422">
                      <a:moveTo>
                        <a:pt x="0" y="393"/>
                      </a:moveTo>
                      <a:cubicBezTo>
                        <a:pt x="12" y="393"/>
                        <a:pt x="29" y="408"/>
                        <a:pt x="29" y="422"/>
                      </a:cubicBezTo>
                      <a:cubicBezTo>
                        <a:pt x="87" y="403"/>
                        <a:pt x="140" y="384"/>
                        <a:pt x="196" y="368"/>
                      </a:cubicBezTo>
                      <a:cubicBezTo>
                        <a:pt x="196" y="0"/>
                        <a:pt x="196" y="0"/>
                        <a:pt x="196" y="0"/>
                      </a:cubicBezTo>
                      <a:cubicBezTo>
                        <a:pt x="116" y="115"/>
                        <a:pt x="48" y="247"/>
                        <a:pt x="0" y="379"/>
                      </a:cubicBezTo>
                      <a:cubicBezTo>
                        <a:pt x="0" y="379"/>
                        <a:pt x="0" y="379"/>
                        <a:pt x="0" y="39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B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11" name="Freeform 31">
                  <a:extLst>
                    <a:ext uri="{FF2B5EF4-FFF2-40B4-BE49-F238E27FC236}">
                      <a16:creationId xmlns:a16="http://schemas.microsoft.com/office/drawing/2014/main" id="{477BDA1B-DE2B-4E4F-BADE-18035D37E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0463" y="5400675"/>
                  <a:ext cx="79375" cy="211138"/>
                </a:xfrm>
                <a:custGeom>
                  <a:avLst/>
                  <a:gdLst>
                    <a:gd name="T0" fmla="*/ 286 w 286"/>
                    <a:gd name="T1" fmla="*/ 764 h 764"/>
                    <a:gd name="T2" fmla="*/ 286 w 286"/>
                    <a:gd name="T3" fmla="*/ 0 h 764"/>
                    <a:gd name="T4" fmla="*/ 133 w 286"/>
                    <a:gd name="T5" fmla="*/ 50 h 764"/>
                    <a:gd name="T6" fmla="*/ 147 w 286"/>
                    <a:gd name="T7" fmla="*/ 65 h 764"/>
                    <a:gd name="T8" fmla="*/ 30 w 286"/>
                    <a:gd name="T9" fmla="*/ 181 h 764"/>
                    <a:gd name="T10" fmla="*/ 0 w 286"/>
                    <a:gd name="T11" fmla="*/ 603 h 764"/>
                    <a:gd name="T12" fmla="*/ 102 w 286"/>
                    <a:gd name="T13" fmla="*/ 705 h 764"/>
                    <a:gd name="T14" fmla="*/ 102 w 286"/>
                    <a:gd name="T15" fmla="*/ 719 h 764"/>
                    <a:gd name="T16" fmla="*/ 286 w 286"/>
                    <a:gd name="T17" fmla="*/ 764 h 7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86" h="764">
                      <a:moveTo>
                        <a:pt x="286" y="764"/>
                      </a:moveTo>
                      <a:cubicBezTo>
                        <a:pt x="286" y="0"/>
                        <a:pt x="286" y="0"/>
                        <a:pt x="286" y="0"/>
                      </a:cubicBezTo>
                      <a:cubicBezTo>
                        <a:pt x="234" y="15"/>
                        <a:pt x="185" y="33"/>
                        <a:pt x="133" y="50"/>
                      </a:cubicBezTo>
                      <a:cubicBezTo>
                        <a:pt x="148" y="50"/>
                        <a:pt x="147" y="65"/>
                        <a:pt x="147" y="65"/>
                      </a:cubicBezTo>
                      <a:cubicBezTo>
                        <a:pt x="147" y="123"/>
                        <a:pt x="89" y="181"/>
                        <a:pt x="30" y="181"/>
                      </a:cubicBezTo>
                      <a:cubicBezTo>
                        <a:pt x="1" y="312"/>
                        <a:pt x="0" y="457"/>
                        <a:pt x="0" y="603"/>
                      </a:cubicBezTo>
                      <a:cubicBezTo>
                        <a:pt x="59" y="603"/>
                        <a:pt x="102" y="647"/>
                        <a:pt x="102" y="705"/>
                      </a:cubicBezTo>
                      <a:cubicBezTo>
                        <a:pt x="102" y="719"/>
                        <a:pt x="102" y="719"/>
                        <a:pt x="102" y="719"/>
                      </a:cubicBezTo>
                      <a:cubicBezTo>
                        <a:pt x="162" y="737"/>
                        <a:pt x="222" y="752"/>
                        <a:pt x="286" y="7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B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12" name="Freeform 32">
                  <a:extLst>
                    <a:ext uri="{FF2B5EF4-FFF2-40B4-BE49-F238E27FC236}">
                      <a16:creationId xmlns:a16="http://schemas.microsoft.com/office/drawing/2014/main" id="{D0321E5C-8249-7F4F-B1BA-8E9A13B392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67426" y="5478463"/>
                  <a:ext cx="28575" cy="88900"/>
                </a:xfrm>
                <a:custGeom>
                  <a:avLst/>
                  <a:gdLst>
                    <a:gd name="T0" fmla="*/ 88 w 102"/>
                    <a:gd name="T1" fmla="*/ 145 h 320"/>
                    <a:gd name="T2" fmla="*/ 102 w 102"/>
                    <a:gd name="T3" fmla="*/ 102 h 320"/>
                    <a:gd name="T4" fmla="*/ 15 w 102"/>
                    <a:gd name="T5" fmla="*/ 0 h 320"/>
                    <a:gd name="T6" fmla="*/ 29 w 102"/>
                    <a:gd name="T7" fmla="*/ 320 h 320"/>
                    <a:gd name="T8" fmla="*/ 102 w 102"/>
                    <a:gd name="T9" fmla="*/ 218 h 320"/>
                    <a:gd name="T10" fmla="*/ 88 w 102"/>
                    <a:gd name="T11" fmla="*/ 145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2" h="320">
                      <a:moveTo>
                        <a:pt x="88" y="145"/>
                      </a:moveTo>
                      <a:cubicBezTo>
                        <a:pt x="88" y="131"/>
                        <a:pt x="88" y="116"/>
                        <a:pt x="102" y="102"/>
                      </a:cubicBezTo>
                      <a:cubicBezTo>
                        <a:pt x="73" y="73"/>
                        <a:pt x="44" y="44"/>
                        <a:pt x="15" y="0"/>
                      </a:cubicBezTo>
                      <a:cubicBezTo>
                        <a:pt x="0" y="116"/>
                        <a:pt x="0" y="218"/>
                        <a:pt x="29" y="320"/>
                      </a:cubicBezTo>
                      <a:cubicBezTo>
                        <a:pt x="59" y="276"/>
                        <a:pt x="73" y="247"/>
                        <a:pt x="102" y="218"/>
                      </a:cubicBezTo>
                      <a:cubicBezTo>
                        <a:pt x="88" y="189"/>
                        <a:pt x="88" y="174"/>
                        <a:pt x="88" y="14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B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13" name="Freeform 33">
                  <a:extLst>
                    <a:ext uri="{FF2B5EF4-FFF2-40B4-BE49-F238E27FC236}">
                      <a16:creationId xmlns:a16="http://schemas.microsoft.com/office/drawing/2014/main" id="{EC53209E-3B35-D142-9E3E-60BB78622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53163" y="5610225"/>
                  <a:ext cx="66675" cy="76200"/>
                </a:xfrm>
                <a:custGeom>
                  <a:avLst/>
                  <a:gdLst>
                    <a:gd name="T0" fmla="*/ 241 w 241"/>
                    <a:gd name="T1" fmla="*/ 49 h 276"/>
                    <a:gd name="T2" fmla="*/ 44 w 241"/>
                    <a:gd name="T3" fmla="*/ 0 h 276"/>
                    <a:gd name="T4" fmla="*/ 0 w 241"/>
                    <a:gd name="T5" fmla="*/ 29 h 276"/>
                    <a:gd name="T6" fmla="*/ 88 w 241"/>
                    <a:gd name="T7" fmla="*/ 276 h 276"/>
                    <a:gd name="T8" fmla="*/ 241 w 241"/>
                    <a:gd name="T9" fmla="*/ 249 h 276"/>
                    <a:gd name="T10" fmla="*/ 241 w 241"/>
                    <a:gd name="T11" fmla="*/ 49 h 2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1" h="276">
                      <a:moveTo>
                        <a:pt x="241" y="49"/>
                      </a:moveTo>
                      <a:cubicBezTo>
                        <a:pt x="157" y="34"/>
                        <a:pt x="90" y="15"/>
                        <a:pt x="44" y="0"/>
                      </a:cubicBezTo>
                      <a:cubicBezTo>
                        <a:pt x="29" y="15"/>
                        <a:pt x="14" y="29"/>
                        <a:pt x="0" y="29"/>
                      </a:cubicBezTo>
                      <a:cubicBezTo>
                        <a:pt x="29" y="131"/>
                        <a:pt x="59" y="218"/>
                        <a:pt x="88" y="276"/>
                      </a:cubicBezTo>
                      <a:cubicBezTo>
                        <a:pt x="144" y="272"/>
                        <a:pt x="193" y="263"/>
                        <a:pt x="241" y="249"/>
                      </a:cubicBezTo>
                      <a:lnTo>
                        <a:pt x="241" y="4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B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314" name="Freeform 34">
                  <a:extLst>
                    <a:ext uri="{FF2B5EF4-FFF2-40B4-BE49-F238E27FC236}">
                      <a16:creationId xmlns:a16="http://schemas.microsoft.com/office/drawing/2014/main" id="{35FF7AC3-99F8-524F-9D65-C9DB9CEEC2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80125" y="5541963"/>
                  <a:ext cx="185737" cy="149225"/>
                </a:xfrm>
                <a:custGeom>
                  <a:avLst/>
                  <a:gdLst>
                    <a:gd name="T0" fmla="*/ 468 w 673"/>
                    <a:gd name="T1" fmla="*/ 189 h 539"/>
                    <a:gd name="T2" fmla="*/ 483 w 673"/>
                    <a:gd name="T3" fmla="*/ 160 h 539"/>
                    <a:gd name="T4" fmla="*/ 205 w 673"/>
                    <a:gd name="T5" fmla="*/ 0 h 539"/>
                    <a:gd name="T6" fmla="*/ 146 w 673"/>
                    <a:gd name="T7" fmla="*/ 29 h 539"/>
                    <a:gd name="T8" fmla="*/ 88 w 673"/>
                    <a:gd name="T9" fmla="*/ 14 h 539"/>
                    <a:gd name="T10" fmla="*/ 0 w 673"/>
                    <a:gd name="T11" fmla="*/ 145 h 539"/>
                    <a:gd name="T12" fmla="*/ 146 w 673"/>
                    <a:gd name="T13" fmla="*/ 422 h 539"/>
                    <a:gd name="T14" fmla="*/ 600 w 673"/>
                    <a:gd name="T15" fmla="*/ 539 h 539"/>
                    <a:gd name="T16" fmla="*/ 673 w 673"/>
                    <a:gd name="T17" fmla="*/ 539 h 539"/>
                    <a:gd name="T18" fmla="*/ 586 w 673"/>
                    <a:gd name="T19" fmla="*/ 291 h 539"/>
                    <a:gd name="T20" fmla="*/ 468 w 673"/>
                    <a:gd name="T21" fmla="*/ 189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73" h="539">
                      <a:moveTo>
                        <a:pt x="468" y="189"/>
                      </a:moveTo>
                      <a:cubicBezTo>
                        <a:pt x="468" y="174"/>
                        <a:pt x="483" y="174"/>
                        <a:pt x="483" y="160"/>
                      </a:cubicBezTo>
                      <a:cubicBezTo>
                        <a:pt x="381" y="116"/>
                        <a:pt x="293" y="72"/>
                        <a:pt x="205" y="0"/>
                      </a:cubicBezTo>
                      <a:cubicBezTo>
                        <a:pt x="190" y="14"/>
                        <a:pt x="176" y="29"/>
                        <a:pt x="146" y="29"/>
                      </a:cubicBezTo>
                      <a:cubicBezTo>
                        <a:pt x="132" y="29"/>
                        <a:pt x="102" y="14"/>
                        <a:pt x="88" y="14"/>
                      </a:cubicBezTo>
                      <a:cubicBezTo>
                        <a:pt x="58" y="43"/>
                        <a:pt x="29" y="87"/>
                        <a:pt x="0" y="145"/>
                      </a:cubicBezTo>
                      <a:cubicBezTo>
                        <a:pt x="29" y="232"/>
                        <a:pt x="73" y="335"/>
                        <a:pt x="146" y="422"/>
                      </a:cubicBezTo>
                      <a:cubicBezTo>
                        <a:pt x="322" y="509"/>
                        <a:pt x="512" y="539"/>
                        <a:pt x="600" y="539"/>
                      </a:cubicBezTo>
                      <a:cubicBezTo>
                        <a:pt x="629" y="539"/>
                        <a:pt x="659" y="539"/>
                        <a:pt x="673" y="539"/>
                      </a:cubicBezTo>
                      <a:cubicBezTo>
                        <a:pt x="644" y="451"/>
                        <a:pt x="615" y="364"/>
                        <a:pt x="586" y="291"/>
                      </a:cubicBezTo>
                      <a:cubicBezTo>
                        <a:pt x="527" y="291"/>
                        <a:pt x="468" y="247"/>
                        <a:pt x="468" y="1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8585B">
                        <a:lumMod val="50000"/>
                      </a:srgbClr>
                    </a:solidFill>
                    <a:effectLst/>
                    <a:uLnTx/>
                    <a:uFillTx/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</p:grpSp>
      </p:grpSp>
      <p:sp>
        <p:nvSpPr>
          <p:cNvPr id="317" name="Rectangle 316">
            <a:extLst>
              <a:ext uri="{FF2B5EF4-FFF2-40B4-BE49-F238E27FC236}">
                <a16:creationId xmlns:a16="http://schemas.microsoft.com/office/drawing/2014/main" id="{B9EBA196-FCA7-7046-9008-A4A532DCD885}"/>
              </a:ext>
            </a:extLst>
          </p:cNvPr>
          <p:cNvSpPr/>
          <p:nvPr/>
        </p:nvSpPr>
        <p:spPr bwMode="auto">
          <a:xfrm>
            <a:off x="2580587" y="3389644"/>
            <a:ext cx="1828800" cy="1433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Introduction to IoT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B71C343F-D4B5-284C-8D2A-E3E0D3BB263C}"/>
              </a:ext>
            </a:extLst>
          </p:cNvPr>
          <p:cNvSpPr/>
          <p:nvPr/>
        </p:nvSpPr>
        <p:spPr bwMode="auto">
          <a:xfrm>
            <a:off x="5721211" y="3278536"/>
            <a:ext cx="2194028" cy="29984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Principes fondamentaux de l'IoT : </a:t>
            </a:r>
          </a:p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Connecting Things, Big Data &amp; </a:t>
            </a:r>
            <a:r>
              <a:rPr kumimoji="0" lang="fr-FR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Analytics</a:t>
            </a:r>
            <a:endParaRPr kumimoji="0" lang="fr-FR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Hackathon Playbook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82FAF0-4F3F-D54F-AEC7-F327BD442B8A}"/>
              </a:ext>
            </a:extLst>
          </p:cNvPr>
          <p:cNvSpPr/>
          <p:nvPr/>
        </p:nvSpPr>
        <p:spPr>
          <a:xfrm>
            <a:off x="439013" y="3761918"/>
            <a:ext cx="8455866" cy="858526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9" name="Group 16">
            <a:extLst>
              <a:ext uri="{FF2B5EF4-FFF2-40B4-BE49-F238E27FC236}">
                <a16:creationId xmlns:a16="http://schemas.microsoft.com/office/drawing/2014/main" id="{9C856114-C6EA-314A-A882-70F18C530667}"/>
              </a:ext>
            </a:extLst>
          </p:cNvPr>
          <p:cNvGrpSpPr>
            <a:grpSpLocks noChangeAspect="1"/>
          </p:cNvGrpSpPr>
          <p:nvPr/>
        </p:nvGrpSpPr>
        <p:grpSpPr>
          <a:xfrm>
            <a:off x="543861" y="4086579"/>
            <a:ext cx="228600" cy="231877"/>
            <a:chOff x="200347" y="3780388"/>
            <a:chExt cx="288472" cy="284989"/>
          </a:xfrm>
        </p:grpSpPr>
        <p:grpSp>
          <p:nvGrpSpPr>
            <p:cNvPr id="320" name="Group 263">
              <a:extLst>
                <a:ext uri="{FF2B5EF4-FFF2-40B4-BE49-F238E27FC236}">
                  <a16:creationId xmlns:a16="http://schemas.microsoft.com/office/drawing/2014/main" id="{DC5FBC0D-E48F-444E-BA46-A997AD4EC60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00347" y="3780388"/>
              <a:ext cx="288472" cy="284989"/>
              <a:chOff x="2632787" y="1629410"/>
              <a:chExt cx="1817884" cy="1795938"/>
            </a:xfrm>
          </p:grpSpPr>
          <p:sp>
            <p:nvSpPr>
              <p:cNvPr id="329" name="Chord 265">
                <a:extLst>
                  <a:ext uri="{FF2B5EF4-FFF2-40B4-BE49-F238E27FC236}">
                    <a16:creationId xmlns:a16="http://schemas.microsoft.com/office/drawing/2014/main" id="{1021F2C0-F2CB-A04D-A65E-A4B70DF0BAFC}"/>
                  </a:ext>
                </a:extLst>
              </p:cNvPr>
              <p:cNvSpPr/>
              <p:nvPr/>
            </p:nvSpPr>
            <p:spPr>
              <a:xfrm>
                <a:off x="2656794" y="1631471"/>
                <a:ext cx="1793877" cy="1793877"/>
              </a:xfrm>
              <a:prstGeom prst="chord">
                <a:avLst>
                  <a:gd name="adj1" fmla="val 5467745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Chord 266">
                <a:extLst>
                  <a:ext uri="{FF2B5EF4-FFF2-40B4-BE49-F238E27FC236}">
                    <a16:creationId xmlns:a16="http://schemas.microsoft.com/office/drawing/2014/main" id="{9FFACF03-6F45-7F4C-8FB4-4B088951C338}"/>
                  </a:ext>
                </a:extLst>
              </p:cNvPr>
              <p:cNvSpPr/>
              <p:nvPr/>
            </p:nvSpPr>
            <p:spPr>
              <a:xfrm rot="10800000">
                <a:off x="2632787" y="1629410"/>
                <a:ext cx="1793877" cy="1793877"/>
              </a:xfrm>
              <a:prstGeom prst="chord">
                <a:avLst>
                  <a:gd name="adj1" fmla="val 5403900"/>
                  <a:gd name="adj2" fmla="val 16200000"/>
                </a:avLst>
              </a:prstGeom>
              <a:solidFill>
                <a:srgbClr val="D9D9D9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21" name="Group 174">
              <a:extLst>
                <a:ext uri="{FF2B5EF4-FFF2-40B4-BE49-F238E27FC236}">
                  <a16:creationId xmlns:a16="http://schemas.microsoft.com/office/drawing/2014/main" id="{C999C642-75A9-CF48-B032-44F001E6AE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9801" y="3872427"/>
              <a:ext cx="184469" cy="124097"/>
              <a:chOff x="1011238" y="5345113"/>
              <a:chExt cx="611188" cy="411163"/>
            </a:xfrm>
          </p:grpSpPr>
          <p:sp>
            <p:nvSpPr>
              <p:cNvPr id="322" name="Freeform 16">
                <a:extLst>
                  <a:ext uri="{FF2B5EF4-FFF2-40B4-BE49-F238E27FC236}">
                    <a16:creationId xmlns:a16="http://schemas.microsoft.com/office/drawing/2014/main" id="{C2454A34-C42E-C346-AAF0-2A81FF73FA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1238" y="5345113"/>
                <a:ext cx="611188" cy="411163"/>
              </a:xfrm>
              <a:custGeom>
                <a:avLst/>
                <a:gdLst>
                  <a:gd name="T0" fmla="*/ 351 w 364"/>
                  <a:gd name="T1" fmla="*/ 0 h 244"/>
                  <a:gd name="T2" fmla="*/ 16 w 364"/>
                  <a:gd name="T3" fmla="*/ 0 h 244"/>
                  <a:gd name="T4" fmla="*/ 0 w 364"/>
                  <a:gd name="T5" fmla="*/ 16 h 244"/>
                  <a:gd name="T6" fmla="*/ 0 w 364"/>
                  <a:gd name="T7" fmla="*/ 228 h 244"/>
                  <a:gd name="T8" fmla="*/ 16 w 364"/>
                  <a:gd name="T9" fmla="*/ 244 h 244"/>
                  <a:gd name="T10" fmla="*/ 351 w 364"/>
                  <a:gd name="T11" fmla="*/ 244 h 244"/>
                  <a:gd name="T12" fmla="*/ 364 w 364"/>
                  <a:gd name="T13" fmla="*/ 228 h 244"/>
                  <a:gd name="T14" fmla="*/ 364 w 364"/>
                  <a:gd name="T15" fmla="*/ 16 h 244"/>
                  <a:gd name="T16" fmla="*/ 351 w 364"/>
                  <a:gd name="T17" fmla="*/ 0 h 244"/>
                  <a:gd name="T18" fmla="*/ 324 w 364"/>
                  <a:gd name="T19" fmla="*/ 16 h 244"/>
                  <a:gd name="T20" fmla="*/ 335 w 364"/>
                  <a:gd name="T21" fmla="*/ 28 h 244"/>
                  <a:gd name="T22" fmla="*/ 324 w 364"/>
                  <a:gd name="T23" fmla="*/ 39 h 244"/>
                  <a:gd name="T24" fmla="*/ 312 w 364"/>
                  <a:gd name="T25" fmla="*/ 28 h 244"/>
                  <a:gd name="T26" fmla="*/ 324 w 364"/>
                  <a:gd name="T27" fmla="*/ 16 h 244"/>
                  <a:gd name="T28" fmla="*/ 286 w 364"/>
                  <a:gd name="T29" fmla="*/ 16 h 244"/>
                  <a:gd name="T30" fmla="*/ 297 w 364"/>
                  <a:gd name="T31" fmla="*/ 28 h 244"/>
                  <a:gd name="T32" fmla="*/ 286 w 364"/>
                  <a:gd name="T33" fmla="*/ 39 h 244"/>
                  <a:gd name="T34" fmla="*/ 274 w 364"/>
                  <a:gd name="T35" fmla="*/ 28 h 244"/>
                  <a:gd name="T36" fmla="*/ 286 w 364"/>
                  <a:gd name="T37" fmla="*/ 16 h 244"/>
                  <a:gd name="T38" fmla="*/ 248 w 364"/>
                  <a:gd name="T39" fmla="*/ 16 h 244"/>
                  <a:gd name="T40" fmla="*/ 259 w 364"/>
                  <a:gd name="T41" fmla="*/ 28 h 244"/>
                  <a:gd name="T42" fmla="*/ 248 w 364"/>
                  <a:gd name="T43" fmla="*/ 39 h 244"/>
                  <a:gd name="T44" fmla="*/ 236 w 364"/>
                  <a:gd name="T45" fmla="*/ 28 h 244"/>
                  <a:gd name="T46" fmla="*/ 248 w 364"/>
                  <a:gd name="T47" fmla="*/ 16 h 244"/>
                  <a:gd name="T48" fmla="*/ 336 w 364"/>
                  <a:gd name="T49" fmla="*/ 212 h 244"/>
                  <a:gd name="T50" fmla="*/ 32 w 364"/>
                  <a:gd name="T51" fmla="*/ 212 h 244"/>
                  <a:gd name="T52" fmla="*/ 32 w 364"/>
                  <a:gd name="T53" fmla="*/ 52 h 244"/>
                  <a:gd name="T54" fmla="*/ 336 w 364"/>
                  <a:gd name="T55" fmla="*/ 52 h 244"/>
                  <a:gd name="T56" fmla="*/ 336 w 364"/>
                  <a:gd name="T57" fmla="*/ 21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4" h="244">
                    <a:moveTo>
                      <a:pt x="351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8"/>
                      <a:pt x="0" y="1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7"/>
                      <a:pt x="8" y="244"/>
                      <a:pt x="16" y="244"/>
                    </a:cubicBezTo>
                    <a:cubicBezTo>
                      <a:pt x="351" y="244"/>
                      <a:pt x="351" y="244"/>
                      <a:pt x="351" y="244"/>
                    </a:cubicBezTo>
                    <a:cubicBezTo>
                      <a:pt x="359" y="244"/>
                      <a:pt x="364" y="237"/>
                      <a:pt x="364" y="228"/>
                    </a:cubicBezTo>
                    <a:cubicBezTo>
                      <a:pt x="364" y="16"/>
                      <a:pt x="364" y="16"/>
                      <a:pt x="364" y="16"/>
                    </a:cubicBezTo>
                    <a:cubicBezTo>
                      <a:pt x="364" y="8"/>
                      <a:pt x="359" y="0"/>
                      <a:pt x="351" y="0"/>
                    </a:cubicBezTo>
                    <a:close/>
                    <a:moveTo>
                      <a:pt x="324" y="16"/>
                    </a:moveTo>
                    <a:cubicBezTo>
                      <a:pt x="330" y="16"/>
                      <a:pt x="335" y="21"/>
                      <a:pt x="335" y="28"/>
                    </a:cubicBezTo>
                    <a:cubicBezTo>
                      <a:pt x="335" y="34"/>
                      <a:pt x="330" y="39"/>
                      <a:pt x="324" y="39"/>
                    </a:cubicBezTo>
                    <a:cubicBezTo>
                      <a:pt x="317" y="39"/>
                      <a:pt x="312" y="34"/>
                      <a:pt x="312" y="28"/>
                    </a:cubicBezTo>
                    <a:cubicBezTo>
                      <a:pt x="312" y="21"/>
                      <a:pt x="317" y="16"/>
                      <a:pt x="324" y="16"/>
                    </a:cubicBezTo>
                    <a:close/>
                    <a:moveTo>
                      <a:pt x="286" y="16"/>
                    </a:moveTo>
                    <a:cubicBezTo>
                      <a:pt x="292" y="16"/>
                      <a:pt x="297" y="21"/>
                      <a:pt x="297" y="28"/>
                    </a:cubicBezTo>
                    <a:cubicBezTo>
                      <a:pt x="297" y="34"/>
                      <a:pt x="292" y="39"/>
                      <a:pt x="286" y="39"/>
                    </a:cubicBezTo>
                    <a:cubicBezTo>
                      <a:pt x="280" y="39"/>
                      <a:pt x="274" y="34"/>
                      <a:pt x="274" y="28"/>
                    </a:cubicBezTo>
                    <a:cubicBezTo>
                      <a:pt x="274" y="21"/>
                      <a:pt x="280" y="16"/>
                      <a:pt x="286" y="16"/>
                    </a:cubicBezTo>
                    <a:close/>
                    <a:moveTo>
                      <a:pt x="248" y="16"/>
                    </a:moveTo>
                    <a:cubicBezTo>
                      <a:pt x="254" y="16"/>
                      <a:pt x="259" y="21"/>
                      <a:pt x="259" y="28"/>
                    </a:cubicBezTo>
                    <a:cubicBezTo>
                      <a:pt x="259" y="34"/>
                      <a:pt x="254" y="39"/>
                      <a:pt x="248" y="39"/>
                    </a:cubicBezTo>
                    <a:cubicBezTo>
                      <a:pt x="242" y="39"/>
                      <a:pt x="236" y="34"/>
                      <a:pt x="236" y="28"/>
                    </a:cubicBezTo>
                    <a:cubicBezTo>
                      <a:pt x="236" y="21"/>
                      <a:pt x="242" y="16"/>
                      <a:pt x="248" y="16"/>
                    </a:cubicBezTo>
                    <a:close/>
                    <a:moveTo>
                      <a:pt x="336" y="212"/>
                    </a:moveTo>
                    <a:cubicBezTo>
                      <a:pt x="32" y="212"/>
                      <a:pt x="32" y="212"/>
                      <a:pt x="32" y="21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36" y="52"/>
                      <a:pt x="336" y="52"/>
                      <a:pt x="336" y="52"/>
                    </a:cubicBezTo>
                    <a:lnTo>
                      <a:pt x="336" y="2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23" name="Freeform 17">
                <a:extLst>
                  <a:ext uri="{FF2B5EF4-FFF2-40B4-BE49-F238E27FC236}">
                    <a16:creationId xmlns:a16="http://schemas.microsoft.com/office/drawing/2014/main" id="{ABE82D2F-41C6-F14F-88DA-CEAF52DE2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176" y="5507038"/>
                <a:ext cx="114300" cy="131763"/>
              </a:xfrm>
              <a:custGeom>
                <a:avLst/>
                <a:gdLst>
                  <a:gd name="T0" fmla="*/ 72 w 72"/>
                  <a:gd name="T1" fmla="*/ 61 h 83"/>
                  <a:gd name="T2" fmla="*/ 20 w 72"/>
                  <a:gd name="T3" fmla="*/ 41 h 83"/>
                  <a:gd name="T4" fmla="*/ 72 w 72"/>
                  <a:gd name="T5" fmla="*/ 21 h 83"/>
                  <a:gd name="T6" fmla="*/ 72 w 72"/>
                  <a:gd name="T7" fmla="*/ 0 h 83"/>
                  <a:gd name="T8" fmla="*/ 0 w 72"/>
                  <a:gd name="T9" fmla="*/ 32 h 83"/>
                  <a:gd name="T10" fmla="*/ 0 w 72"/>
                  <a:gd name="T11" fmla="*/ 50 h 83"/>
                  <a:gd name="T12" fmla="*/ 72 w 72"/>
                  <a:gd name="T13" fmla="*/ 83 h 83"/>
                  <a:gd name="T14" fmla="*/ 72 w 72"/>
                  <a:gd name="T15" fmla="*/ 6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3">
                    <a:moveTo>
                      <a:pt x="72" y="61"/>
                    </a:moveTo>
                    <a:lnTo>
                      <a:pt x="20" y="41"/>
                    </a:lnTo>
                    <a:lnTo>
                      <a:pt x="72" y="21"/>
                    </a:lnTo>
                    <a:lnTo>
                      <a:pt x="72" y="0"/>
                    </a:lnTo>
                    <a:lnTo>
                      <a:pt x="0" y="32"/>
                    </a:lnTo>
                    <a:lnTo>
                      <a:pt x="0" y="50"/>
                    </a:lnTo>
                    <a:lnTo>
                      <a:pt x="72" y="83"/>
                    </a:lnTo>
                    <a:lnTo>
                      <a:pt x="72" y="61"/>
                    </a:lnTo>
                    <a:close/>
                  </a:path>
                </a:pathLst>
              </a:custGeom>
              <a:solidFill>
                <a:srgbClr val="4E4E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24" name="Freeform 18">
                <a:extLst>
                  <a:ext uri="{FF2B5EF4-FFF2-40B4-BE49-F238E27FC236}">
                    <a16:creationId xmlns:a16="http://schemas.microsoft.com/office/drawing/2014/main" id="{5EE5702A-7C47-6C42-8FEC-3ECD6F05E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176" y="5480050"/>
                <a:ext cx="68263" cy="182563"/>
              </a:xfrm>
              <a:custGeom>
                <a:avLst/>
                <a:gdLst>
                  <a:gd name="T0" fmla="*/ 43 w 43"/>
                  <a:gd name="T1" fmla="*/ 0 h 115"/>
                  <a:gd name="T2" fmla="*/ 28 w 43"/>
                  <a:gd name="T3" fmla="*/ 0 h 115"/>
                  <a:gd name="T4" fmla="*/ 0 w 43"/>
                  <a:gd name="T5" fmla="*/ 115 h 115"/>
                  <a:gd name="T6" fmla="*/ 16 w 43"/>
                  <a:gd name="T7" fmla="*/ 115 h 115"/>
                  <a:gd name="T8" fmla="*/ 43 w 43"/>
                  <a:gd name="T9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115">
                    <a:moveTo>
                      <a:pt x="43" y="0"/>
                    </a:moveTo>
                    <a:lnTo>
                      <a:pt x="28" y="0"/>
                    </a:lnTo>
                    <a:lnTo>
                      <a:pt x="0" y="115"/>
                    </a:lnTo>
                    <a:lnTo>
                      <a:pt x="16" y="11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25" name="Freeform 19">
                <a:extLst>
                  <a:ext uri="{FF2B5EF4-FFF2-40B4-BE49-F238E27FC236}">
                    <a16:creationId xmlns:a16="http://schemas.microsoft.com/office/drawing/2014/main" id="{4A5EC7F0-6D11-3E4C-A572-6063B8CDE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4138" y="5507038"/>
                <a:ext cx="114300" cy="131763"/>
              </a:xfrm>
              <a:custGeom>
                <a:avLst/>
                <a:gdLst>
                  <a:gd name="T0" fmla="*/ 72 w 72"/>
                  <a:gd name="T1" fmla="*/ 32 h 83"/>
                  <a:gd name="T2" fmla="*/ 0 w 72"/>
                  <a:gd name="T3" fmla="*/ 0 h 83"/>
                  <a:gd name="T4" fmla="*/ 0 w 72"/>
                  <a:gd name="T5" fmla="*/ 21 h 83"/>
                  <a:gd name="T6" fmla="*/ 52 w 72"/>
                  <a:gd name="T7" fmla="*/ 41 h 83"/>
                  <a:gd name="T8" fmla="*/ 0 w 72"/>
                  <a:gd name="T9" fmla="*/ 61 h 83"/>
                  <a:gd name="T10" fmla="*/ 0 w 72"/>
                  <a:gd name="T11" fmla="*/ 83 h 83"/>
                  <a:gd name="T12" fmla="*/ 72 w 72"/>
                  <a:gd name="T13" fmla="*/ 50 h 83"/>
                  <a:gd name="T14" fmla="*/ 72 w 72"/>
                  <a:gd name="T15" fmla="*/ 3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3">
                    <a:moveTo>
                      <a:pt x="72" y="32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52" y="41"/>
                    </a:lnTo>
                    <a:lnTo>
                      <a:pt x="0" y="61"/>
                    </a:lnTo>
                    <a:lnTo>
                      <a:pt x="0" y="83"/>
                    </a:lnTo>
                    <a:lnTo>
                      <a:pt x="72" y="50"/>
                    </a:lnTo>
                    <a:lnTo>
                      <a:pt x="72" y="32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26" name="Freeform 20">
                <a:extLst>
                  <a:ext uri="{FF2B5EF4-FFF2-40B4-BE49-F238E27FC236}">
                    <a16:creationId xmlns:a16="http://schemas.microsoft.com/office/drawing/2014/main" id="{DDC0A7A3-4810-D442-A1D7-F1E5804AA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8" y="5345113"/>
                <a:ext cx="301625" cy="411163"/>
              </a:xfrm>
              <a:custGeom>
                <a:avLst/>
                <a:gdLst>
                  <a:gd name="T0" fmla="*/ 180 w 180"/>
                  <a:gd name="T1" fmla="*/ 212 h 244"/>
                  <a:gd name="T2" fmla="*/ 32 w 180"/>
                  <a:gd name="T3" fmla="*/ 212 h 244"/>
                  <a:gd name="T4" fmla="*/ 32 w 180"/>
                  <a:gd name="T5" fmla="*/ 52 h 244"/>
                  <a:gd name="T6" fmla="*/ 180 w 180"/>
                  <a:gd name="T7" fmla="*/ 52 h 244"/>
                  <a:gd name="T8" fmla="*/ 180 w 180"/>
                  <a:gd name="T9" fmla="*/ 0 h 244"/>
                  <a:gd name="T10" fmla="*/ 16 w 180"/>
                  <a:gd name="T11" fmla="*/ 0 h 244"/>
                  <a:gd name="T12" fmla="*/ 0 w 180"/>
                  <a:gd name="T13" fmla="*/ 16 h 244"/>
                  <a:gd name="T14" fmla="*/ 0 w 180"/>
                  <a:gd name="T15" fmla="*/ 228 h 244"/>
                  <a:gd name="T16" fmla="*/ 16 w 180"/>
                  <a:gd name="T17" fmla="*/ 244 h 244"/>
                  <a:gd name="T18" fmla="*/ 180 w 180"/>
                  <a:gd name="T19" fmla="*/ 244 h 244"/>
                  <a:gd name="T20" fmla="*/ 180 w 180"/>
                  <a:gd name="T21" fmla="*/ 212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0" h="244">
                    <a:moveTo>
                      <a:pt x="180" y="212"/>
                    </a:moveTo>
                    <a:cubicBezTo>
                      <a:pt x="32" y="212"/>
                      <a:pt x="32" y="212"/>
                      <a:pt x="32" y="21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180" y="52"/>
                      <a:pt x="180" y="52"/>
                      <a:pt x="180" y="52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8"/>
                      <a:pt x="0" y="16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237"/>
                      <a:pt x="8" y="244"/>
                      <a:pt x="16" y="244"/>
                    </a:cubicBezTo>
                    <a:cubicBezTo>
                      <a:pt x="180" y="244"/>
                      <a:pt x="180" y="244"/>
                      <a:pt x="180" y="244"/>
                    </a:cubicBezTo>
                    <a:lnTo>
                      <a:pt x="180" y="212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27" name="Freeform 21">
                <a:extLst>
                  <a:ext uri="{FF2B5EF4-FFF2-40B4-BE49-F238E27FC236}">
                    <a16:creationId xmlns:a16="http://schemas.microsoft.com/office/drawing/2014/main" id="{084130C4-4D33-8B42-AD70-9DCAF5F00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176" y="5507038"/>
                <a:ext cx="114300" cy="131763"/>
              </a:xfrm>
              <a:custGeom>
                <a:avLst/>
                <a:gdLst>
                  <a:gd name="T0" fmla="*/ 72 w 72"/>
                  <a:gd name="T1" fmla="*/ 61 h 83"/>
                  <a:gd name="T2" fmla="*/ 20 w 72"/>
                  <a:gd name="T3" fmla="*/ 41 h 83"/>
                  <a:gd name="T4" fmla="*/ 72 w 72"/>
                  <a:gd name="T5" fmla="*/ 21 h 83"/>
                  <a:gd name="T6" fmla="*/ 72 w 72"/>
                  <a:gd name="T7" fmla="*/ 0 h 83"/>
                  <a:gd name="T8" fmla="*/ 0 w 72"/>
                  <a:gd name="T9" fmla="*/ 32 h 83"/>
                  <a:gd name="T10" fmla="*/ 0 w 72"/>
                  <a:gd name="T11" fmla="*/ 50 h 83"/>
                  <a:gd name="T12" fmla="*/ 72 w 72"/>
                  <a:gd name="T13" fmla="*/ 83 h 83"/>
                  <a:gd name="T14" fmla="*/ 72 w 72"/>
                  <a:gd name="T15" fmla="*/ 6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83">
                    <a:moveTo>
                      <a:pt x="72" y="61"/>
                    </a:moveTo>
                    <a:lnTo>
                      <a:pt x="20" y="41"/>
                    </a:lnTo>
                    <a:lnTo>
                      <a:pt x="72" y="21"/>
                    </a:lnTo>
                    <a:lnTo>
                      <a:pt x="72" y="0"/>
                    </a:lnTo>
                    <a:lnTo>
                      <a:pt x="0" y="32"/>
                    </a:lnTo>
                    <a:lnTo>
                      <a:pt x="0" y="50"/>
                    </a:lnTo>
                    <a:lnTo>
                      <a:pt x="72" y="83"/>
                    </a:lnTo>
                    <a:lnTo>
                      <a:pt x="72" y="6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28" name="Freeform 22">
                <a:extLst>
                  <a:ext uri="{FF2B5EF4-FFF2-40B4-BE49-F238E27FC236}">
                    <a16:creationId xmlns:a16="http://schemas.microsoft.com/office/drawing/2014/main" id="{62B4C64D-C46F-D044-8FEB-8F2A2D87B0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176" y="5480050"/>
                <a:ext cx="44450" cy="182563"/>
              </a:xfrm>
              <a:custGeom>
                <a:avLst/>
                <a:gdLst>
                  <a:gd name="T0" fmla="*/ 25 w 28"/>
                  <a:gd name="T1" fmla="*/ 0 h 115"/>
                  <a:gd name="T2" fmla="*/ 28 w 28"/>
                  <a:gd name="T3" fmla="*/ 0 h 115"/>
                  <a:gd name="T4" fmla="*/ 0 w 28"/>
                  <a:gd name="T5" fmla="*/ 115 h 115"/>
                  <a:gd name="T6" fmla="*/ 16 w 28"/>
                  <a:gd name="T7" fmla="*/ 115 h 115"/>
                  <a:gd name="T8" fmla="*/ 25 w 28"/>
                  <a:gd name="T9" fmla="*/ 65 h 115"/>
                  <a:gd name="T10" fmla="*/ 25 w 28"/>
                  <a:gd name="T11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115">
                    <a:moveTo>
                      <a:pt x="25" y="0"/>
                    </a:moveTo>
                    <a:lnTo>
                      <a:pt x="28" y="0"/>
                    </a:lnTo>
                    <a:lnTo>
                      <a:pt x="0" y="115"/>
                    </a:lnTo>
                    <a:lnTo>
                      <a:pt x="16" y="115"/>
                    </a:lnTo>
                    <a:lnTo>
                      <a:pt x="25" y="6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58585B">
                      <a:lumMod val="50000"/>
                    </a:srgbClr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</p:grpSp>
      </p:grpSp>
      <p:sp>
        <p:nvSpPr>
          <p:cNvPr id="331" name="TextBox 175">
            <a:extLst>
              <a:ext uri="{FF2B5EF4-FFF2-40B4-BE49-F238E27FC236}">
                <a16:creationId xmlns:a16="http://schemas.microsoft.com/office/drawing/2014/main" id="{924EA3CC-EE67-174C-9C17-8ADC346CD256}"/>
              </a:ext>
            </a:extLst>
          </p:cNvPr>
          <p:cNvSpPr txBox="1"/>
          <p:nvPr/>
        </p:nvSpPr>
        <p:spPr>
          <a:xfrm>
            <a:off x="844189" y="4083046"/>
            <a:ext cx="960882" cy="238507"/>
          </a:xfrm>
          <a:prstGeom prst="rect">
            <a:avLst/>
          </a:prstGeom>
          <a:noFill/>
        </p:spPr>
        <p:txBody>
          <a:bodyPr wrap="square" lIns="0" tIns="34280" rIns="0" bIns="34280">
            <a:spAutoFit/>
          </a:bodyPr>
          <a:lstStyle/>
          <a:p>
            <a:pPr marL="0" marR="0" lvl="0" indent="0" algn="l" defTabSz="68562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srgbClr val="58585B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rPr>
              <a:t>Autres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B797CF15-4B30-5141-897E-55BE27AA7227}"/>
              </a:ext>
            </a:extLst>
          </p:cNvPr>
          <p:cNvSpPr/>
          <p:nvPr/>
        </p:nvSpPr>
        <p:spPr bwMode="auto">
          <a:xfrm>
            <a:off x="2580587" y="3897193"/>
            <a:ext cx="2478484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NDG Linux Essentials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E7ED1CA8-854A-154E-BDE2-4935E7EF8C8A}"/>
              </a:ext>
            </a:extLst>
          </p:cNvPr>
          <p:cNvSpPr/>
          <p:nvPr/>
        </p:nvSpPr>
        <p:spPr bwMode="auto">
          <a:xfrm>
            <a:off x="2580587" y="4099604"/>
            <a:ext cx="1828800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4C6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Get Connected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8A2DCE76-47F7-3842-8BEA-2FFDDF4AD947}"/>
              </a:ext>
            </a:extLst>
          </p:cNvPr>
          <p:cNvSpPr/>
          <p:nvPr/>
        </p:nvSpPr>
        <p:spPr bwMode="auto">
          <a:xfrm>
            <a:off x="5789609" y="3892197"/>
            <a:ext cx="2478484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Entrepreneurship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E3DD7B2C-0FC9-DC41-B6EE-209A1C0C5AB4}"/>
              </a:ext>
            </a:extLst>
          </p:cNvPr>
          <p:cNvSpPr/>
          <p:nvPr/>
        </p:nvSpPr>
        <p:spPr bwMode="auto">
          <a:xfrm>
            <a:off x="6902072" y="4338018"/>
            <a:ext cx="2022149" cy="1398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CPP : Advanced Programming in C++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5852E153-3042-9D44-B21A-0067B1D85F1B}"/>
              </a:ext>
            </a:extLst>
          </p:cNvPr>
          <p:cNvSpPr/>
          <p:nvPr/>
        </p:nvSpPr>
        <p:spPr bwMode="auto">
          <a:xfrm>
            <a:off x="6902072" y="3998818"/>
            <a:ext cx="2478484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 : Programming Essentials in C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F4B7B552-859B-BA43-8C12-BE85A8CDCDA3}"/>
              </a:ext>
            </a:extLst>
          </p:cNvPr>
          <p:cNvSpPr/>
          <p:nvPr/>
        </p:nvSpPr>
        <p:spPr>
          <a:xfrm>
            <a:off x="6896031" y="4140024"/>
            <a:ext cx="2042547" cy="2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CPA : Programming Essentials in C++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F647CC43-2AF2-0C49-A1A7-D52336C823FE}"/>
              </a:ext>
            </a:extLst>
          </p:cNvPr>
          <p:cNvSpPr/>
          <p:nvPr/>
        </p:nvSpPr>
        <p:spPr bwMode="auto">
          <a:xfrm>
            <a:off x="5789609" y="4249885"/>
            <a:ext cx="1656915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NDG Linux II</a:t>
            </a: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Narrow" charset="0"/>
              <a:cs typeface="Arial Narrow" charset="0"/>
            </a:endParaRP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C722ED3B-130E-2E4E-90FF-41AE3662EEAB}"/>
              </a:ext>
            </a:extLst>
          </p:cNvPr>
          <p:cNvSpPr/>
          <p:nvPr/>
        </p:nvSpPr>
        <p:spPr bwMode="auto">
          <a:xfrm>
            <a:off x="5789609" y="4123681"/>
            <a:ext cx="1656915" cy="20241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marL="0" marR="0" lvl="0" indent="0" algn="l" defTabSz="457082" rtl="0" eaLnBrk="1" fontAlgn="base" latinLnBrk="0" hangingPunct="1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NDG Linux 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D0E6140-0E44-204F-84BE-9B6FDAA80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D4027F-5D40-45D1-9C7A-B339FBBB0701}"/>
              </a:ext>
            </a:extLst>
          </p:cNvPr>
          <p:cNvSpPr/>
          <p:nvPr/>
        </p:nvSpPr>
        <p:spPr>
          <a:xfrm>
            <a:off x="844189" y="2383605"/>
            <a:ext cx="1728057" cy="80362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7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90" y="82850"/>
            <a:ext cx="8345488" cy="731837"/>
          </a:xfrm>
        </p:spPr>
        <p:txBody>
          <a:bodyPr>
            <a:normAutofit fontScale="90000"/>
          </a:bodyPr>
          <a:lstStyle/>
          <a:p>
            <a:r>
              <a:rPr lang="fr-FR" dirty="0"/>
              <a:t>CCNA </a:t>
            </a:r>
            <a:r>
              <a:rPr lang="fr-FR" dirty="0" err="1"/>
              <a:t>Cybersecurity</a:t>
            </a:r>
            <a:r>
              <a:rPr lang="fr-FR" dirty="0"/>
              <a:t> Operations</a:t>
            </a:r>
            <a:br>
              <a:rPr lang="fr-FR" dirty="0"/>
            </a:br>
            <a:r>
              <a:rPr lang="fr-FR" dirty="0"/>
              <a:t>Les premiers chapitres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6662" y="984470"/>
            <a:ext cx="8232038" cy="1718686"/>
          </a:xfrm>
          <a:prstGeom prst="rect">
            <a:avLst/>
          </a:prstGeom>
          <a:noFill/>
        </p:spPr>
        <p:txBody>
          <a:bodyPr wrap="square" lIns="0" tIns="0" rIns="0" bIns="0" numCol="2" spcCol="182880" rtlCol="0">
            <a:no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1 - Présentation du cours / </a:t>
            </a:r>
            <a:r>
              <a:rPr lang="fr-FR" sz="1600" b="1" dirty="0"/>
              <a:t>Le Danger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2 - Les combattants de la guerre contre la cybercriminalité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3 - Le système d'exploitation Windows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4 - Présentation de Linux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5 - Protocoles réseau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6 - Ethernet et protocole IP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246FAC-68FC-4BA5-B400-A045441C4FF6}"/>
              </a:ext>
            </a:extLst>
          </p:cNvPr>
          <p:cNvSpPr txBox="1"/>
          <p:nvPr/>
        </p:nvSpPr>
        <p:spPr>
          <a:xfrm>
            <a:off x="4481894" y="919588"/>
            <a:ext cx="4572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7 - Principes de sécurité du réseau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8 - Protocole ARP (</a:t>
            </a:r>
            <a:r>
              <a:rPr lang="fr-FR" sz="1600" dirty="0" err="1"/>
              <a:t>Address</a:t>
            </a:r>
            <a:r>
              <a:rPr lang="fr-FR" sz="1600" dirty="0"/>
              <a:t> </a:t>
            </a:r>
            <a:r>
              <a:rPr lang="fr-FR" sz="1600" dirty="0" err="1"/>
              <a:t>Resolution</a:t>
            </a:r>
            <a:r>
              <a:rPr lang="fr-FR" sz="1600" dirty="0"/>
              <a:t> Protocol)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9 - La couche de transport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10 - Services réseau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11 - Les périphériques de communication réseau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600" dirty="0"/>
              <a:t>12 - L'infrastructure de sécurité du réseau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8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sz="1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6E079BA-B51A-4717-B9E0-751B3EBDB4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9" r="1394"/>
          <a:stretch/>
        </p:blipFill>
        <p:spPr>
          <a:xfrm>
            <a:off x="4794726" y="3071959"/>
            <a:ext cx="3528315" cy="18129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B5F7AB2-5AEB-4EBC-B403-965DCDBBB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9" y="2857189"/>
            <a:ext cx="3056540" cy="202769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90" y="82850"/>
            <a:ext cx="8345488" cy="73183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CCNA</a:t>
            </a:r>
            <a:r>
              <a:rPr lang="fr-FR" dirty="0"/>
              <a:t> </a:t>
            </a:r>
            <a:r>
              <a:rPr lang="fr-FR" dirty="0" err="1"/>
              <a:t>Cybersecurity</a:t>
            </a:r>
            <a:r>
              <a:rPr lang="fr-FR" dirty="0"/>
              <a:t> Operations</a:t>
            </a:r>
            <a:br>
              <a:rPr lang="fr-FR" dirty="0"/>
            </a:br>
            <a:r>
              <a:rPr lang="fr-FR" dirty="0"/>
              <a:t>Les chapitres suivants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6662" y="1258119"/>
            <a:ext cx="8232038" cy="1634968"/>
          </a:xfrm>
          <a:prstGeom prst="rect">
            <a:avLst/>
          </a:prstGeom>
          <a:noFill/>
        </p:spPr>
        <p:txBody>
          <a:bodyPr wrap="square" lIns="0" tIns="0" rIns="0" bIns="0" numCol="2" spcCol="182880" rtlCol="0">
            <a:noAutofit/>
          </a:bodyPr>
          <a:lstStyle/>
          <a:p>
            <a:r>
              <a:rPr lang="fr-FR" sz="1200" dirty="0"/>
              <a:t>13 - Les hackers et leurs outils </a:t>
            </a:r>
          </a:p>
          <a:p>
            <a:r>
              <a:rPr lang="fr-FR" sz="1200" dirty="0"/>
              <a:t>14 - Les attaques et les menaces fréquentes </a:t>
            </a:r>
          </a:p>
          <a:p>
            <a:r>
              <a:rPr lang="fr-FR" sz="1200" dirty="0"/>
              <a:t>15 - Observation du fonctionnement du réseau </a:t>
            </a:r>
          </a:p>
          <a:p>
            <a:r>
              <a:rPr lang="fr-FR" sz="1200" dirty="0"/>
              <a:t>16 - Attaques ciblant les fondements du réseau </a:t>
            </a:r>
          </a:p>
          <a:p>
            <a:r>
              <a:rPr lang="fr-FR" sz="1200" dirty="0"/>
              <a:t>17 - Attaques ciblant les activités </a:t>
            </a:r>
          </a:p>
          <a:p>
            <a:r>
              <a:rPr lang="fr-FR" sz="1200" dirty="0"/>
              <a:t>18 - Comprendre les mécanismes de défense </a:t>
            </a:r>
          </a:p>
          <a:p>
            <a:r>
              <a:rPr lang="fr-FR" sz="1200" dirty="0"/>
              <a:t>19 - Contrôle d'accès </a:t>
            </a:r>
          </a:p>
          <a:p>
            <a:r>
              <a:rPr lang="fr-FR" sz="1200" dirty="0"/>
              <a:t>20 - </a:t>
            </a:r>
            <a:r>
              <a:rPr lang="fr-FR" sz="1200" dirty="0" err="1"/>
              <a:t>Threat</a:t>
            </a:r>
            <a:r>
              <a:rPr lang="fr-FR" sz="1200" dirty="0"/>
              <a:t> Intelligence </a:t>
            </a:r>
          </a:p>
          <a:p>
            <a:endParaRPr lang="fr-FR" sz="1200" dirty="0"/>
          </a:p>
          <a:p>
            <a:endParaRPr lang="fr-FR" sz="1200" dirty="0"/>
          </a:p>
          <a:p>
            <a:endParaRPr lang="fr-FR" sz="1200" dirty="0"/>
          </a:p>
          <a:p>
            <a:r>
              <a:rPr lang="fr-FR" sz="1200" dirty="0"/>
              <a:t>21 - Cryptographie </a:t>
            </a:r>
          </a:p>
          <a:p>
            <a:r>
              <a:rPr lang="fr-FR" sz="1200" dirty="0"/>
              <a:t>22 - La protection des terminaux </a:t>
            </a:r>
          </a:p>
          <a:p>
            <a:r>
              <a:rPr lang="fr-FR" sz="1200" dirty="0"/>
              <a:t>23 - Évaluation des vulnérabilités des terminaux </a:t>
            </a:r>
          </a:p>
          <a:p>
            <a:r>
              <a:rPr lang="fr-FR" sz="1200" dirty="0"/>
              <a:t>24 - Les technologies et les protocoles </a:t>
            </a:r>
          </a:p>
          <a:p>
            <a:r>
              <a:rPr lang="fr-FR" sz="1200" dirty="0"/>
              <a:t>25 - Les données sur la sécurité du réseau </a:t>
            </a:r>
          </a:p>
          <a:p>
            <a:r>
              <a:rPr lang="fr-FR" sz="1200" dirty="0"/>
              <a:t>26 - L'évaluation des alertes </a:t>
            </a:r>
          </a:p>
          <a:p>
            <a:r>
              <a:rPr lang="fr-FR" sz="1200" dirty="0"/>
              <a:t>27 - L'utilisation des données sur la sécurité du réseau </a:t>
            </a:r>
          </a:p>
          <a:p>
            <a:r>
              <a:rPr lang="fr-FR" sz="1200" dirty="0"/>
              <a:t>28 - Analyse et réponse aux incidents numériques</a:t>
            </a:r>
          </a:p>
          <a:p>
            <a:endParaRPr lang="fr-FR" sz="1200" dirty="0"/>
          </a:p>
          <a:p>
            <a:endParaRPr lang="fr-FR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573979" y="860506"/>
            <a:ext cx="195598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fr-FR" sz="1400" dirty="0">
                <a:solidFill>
                  <a:srgbClr val="FFFFFF"/>
                </a:solidFill>
              </a:rPr>
              <a:t>Les chapitres suivants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C69B3F-705C-4D0D-9439-F9498A13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162" y="3109223"/>
            <a:ext cx="1973138" cy="4947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1F77D2-6679-4E5C-98FB-583CEF999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79" y="2974485"/>
            <a:ext cx="1425893" cy="6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4BE625-C28D-4871-B32D-5979FD6BDE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435F2B0-F03F-48AB-A292-ED44276E60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Présentation des Chapitres 13 à 28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ECB383F-10B8-4835-B0B5-A07EF96E6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5DF5FFAD-17DB-4FC1-A2D7-DCD6FF6DD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B15AEC6-B50D-4BC4-893C-FFFF8B002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B792314-8BA9-46BB-9EFC-A02CF60FF3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002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002&quot;&gt;&lt;/object&gt;&lt;object type=&quot;8&quot; unique_id=&quot;102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_16x9_Corporate template_default.pptx" id="{0E04B94C-278F-447A-92B3-E6BE93B5C268}" vid="{F9D9CDD3-DF35-40B1-B141-762F1BD1CBDE}"/>
    </a:ext>
  </a:extLst>
</a:theme>
</file>

<file path=ppt/theme/theme2.xml><?xml version="1.0" encoding="utf-8"?>
<a:theme xmlns:a="http://schemas.openxmlformats.org/drawingml/2006/main" name="1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3_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2191e9bd-1b52-498e-8f45-3ac4e646f261" xsi:nil="true"/>
    <Students xmlns="2191e9bd-1b52-498e-8f45-3ac4e646f261">
      <UserInfo>
        <DisplayName/>
        <AccountId xsi:nil="true"/>
        <AccountType/>
      </UserInfo>
    </Students>
    <Owner xmlns="2191e9bd-1b52-498e-8f45-3ac4e646f261">
      <UserInfo>
        <DisplayName/>
        <AccountId xsi:nil="true"/>
        <AccountType/>
      </UserInfo>
    </Owner>
    <Student_Groups xmlns="2191e9bd-1b52-498e-8f45-3ac4e646f261">
      <UserInfo>
        <DisplayName/>
        <AccountId xsi:nil="true"/>
        <AccountType/>
      </UserInfo>
    </Student_Groups>
    <AppVersion xmlns="2191e9bd-1b52-498e-8f45-3ac4e646f261" xsi:nil="true"/>
    <NotebookType xmlns="2191e9bd-1b52-498e-8f45-3ac4e646f261" xsi:nil="true"/>
    <Has_Teacher_Only_SectionGroup xmlns="2191e9bd-1b52-498e-8f45-3ac4e646f261" xsi:nil="true"/>
    <Teachers xmlns="2191e9bd-1b52-498e-8f45-3ac4e646f261">
      <UserInfo>
        <DisplayName/>
        <AccountId xsi:nil="true"/>
        <AccountType/>
      </UserInfo>
    </Teachers>
    <CultureName xmlns="2191e9bd-1b52-498e-8f45-3ac4e646f261" xsi:nil="true"/>
    <Self_Registration_Enabled xmlns="2191e9bd-1b52-498e-8f45-3ac4e646f261" xsi:nil="true"/>
    <DefaultSectionNames xmlns="2191e9bd-1b52-498e-8f45-3ac4e646f261" xsi:nil="true"/>
    <Invited_Teachers xmlns="2191e9bd-1b52-498e-8f45-3ac4e646f261" xsi:nil="true"/>
    <Invited_Students xmlns="2191e9bd-1b52-498e-8f45-3ac4e646f2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FEE14CCEEB44FB0DE3AF1C8E96D1E" ma:contentTypeVersion="24" ma:contentTypeDescription="Crée un document." ma:contentTypeScope="" ma:versionID="49a813d449bbe90e94e6254ffe9941c9">
  <xsd:schema xmlns:xsd="http://www.w3.org/2001/XMLSchema" xmlns:xs="http://www.w3.org/2001/XMLSchema" xmlns:p="http://schemas.microsoft.com/office/2006/metadata/properties" xmlns:ns3="2191e9bd-1b52-498e-8f45-3ac4e646f261" xmlns:ns4="24829cc3-97a5-4aea-a39f-e3b7b3f17b1c" targetNamespace="http://schemas.microsoft.com/office/2006/metadata/properties" ma:root="true" ma:fieldsID="1bbcd0a524b3f073799121c8df42325e" ns3:_="" ns4:_="">
    <xsd:import namespace="2191e9bd-1b52-498e-8f45-3ac4e646f261"/>
    <xsd:import namespace="24829cc3-97a5-4aea-a39f-e3b7b3f17b1c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1e9bd-1b52-498e-8f45-3ac4e646f26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chers" ma:index="1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9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0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7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8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29cc3-97a5-4aea-a39f-e3b7b3f17b1c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5FA986-D20F-4113-AB46-A8369D77DF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3760D-8C29-46CE-BB5A-BBBE498E5DDF}">
  <ds:schemaRefs>
    <ds:schemaRef ds:uri="http://schemas.microsoft.com/office/2006/metadata/properties"/>
    <ds:schemaRef ds:uri="http://schemas.microsoft.com/office/infopath/2007/PartnerControls"/>
    <ds:schemaRef ds:uri="2191e9bd-1b52-498e-8f45-3ac4e646f261"/>
  </ds:schemaRefs>
</ds:datastoreItem>
</file>

<file path=customXml/itemProps3.xml><?xml version="1.0" encoding="utf-8"?>
<ds:datastoreItem xmlns:ds="http://schemas.openxmlformats.org/officeDocument/2006/customXml" ds:itemID="{2D50532C-F644-49ED-8A19-4D3D721367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91e9bd-1b52-498e-8f45-3ac4e646f261"/>
    <ds:schemaRef ds:uri="24829cc3-97a5-4aea-a39f-e3b7b3f17b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Cisco Corporate Template 16x9 - May 2017</Template>
  <TotalTime>0</TotalTime>
  <Words>1981</Words>
  <Application>Microsoft Office PowerPoint</Application>
  <PresentationFormat>Affichage à l'écran (16:9)</PresentationFormat>
  <Paragraphs>402</Paragraphs>
  <Slides>31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CiscoSansTT ExtraLight</vt:lpstr>
      <vt:lpstr>Wingdings</vt:lpstr>
      <vt:lpstr>Blue theme 2015 16x9</vt:lpstr>
      <vt:lpstr>1_Blue theme 2015 16x9</vt:lpstr>
      <vt:lpstr>3_Blue theme 2015 16x9</vt:lpstr>
      <vt:lpstr>Formation Cybersecurity Operations CERTA-Cisco chapitres 13 à 28 </vt:lpstr>
      <vt:lpstr>Webinaire Formations Certa – Cisco CyberOPS  Vendredi 19 mars 2021- 10h00</vt:lpstr>
      <vt:lpstr>Une équipe pour vous accompagner</vt:lpstr>
      <vt:lpstr>Organisation de la formation</vt:lpstr>
      <vt:lpstr>Formation CCNA CyberOps Certa</vt:lpstr>
      <vt:lpstr>La nouvelle organisation des cours</vt:lpstr>
      <vt:lpstr>CCNA Cybersecurity Operations Les premiers chapitres</vt:lpstr>
      <vt:lpstr>CCNA Cybersecurity Operations Les chapitres suivants</vt:lpstr>
      <vt:lpstr>Présentation des Chapitres 13 à 28</vt:lpstr>
      <vt:lpstr>Chapitre 13 - Les hackers et leurs outils </vt:lpstr>
      <vt:lpstr>Chapitre 15 : Observation du fonctionnement du réseau </vt:lpstr>
      <vt:lpstr>Chapitre 16 - Attaques ciblant les fondements du réseau </vt:lpstr>
      <vt:lpstr>Chapitre 17 - Attaques ciblant les activités</vt:lpstr>
      <vt:lpstr>Chapitre 18 : Comprendre les mécanismes de défense</vt:lpstr>
      <vt:lpstr>Chapitre 19 : Contrôle d’accès </vt:lpstr>
      <vt:lpstr>Chapitre 21 : Cryptographie  et infrastructure à clé Publique (PKI)</vt:lpstr>
      <vt:lpstr>Chapitre 21 : Cryptographie  et infrastructure à clé Publique (PKI)</vt:lpstr>
      <vt:lpstr>Chapitre 22 : La protection des terminaux</vt:lpstr>
      <vt:lpstr>Chapitre 22 &amp; 23 : Analyse et sécurité des Terminaux</vt:lpstr>
      <vt:lpstr>Chapitre 24 : Les technologies et les protocoles</vt:lpstr>
      <vt:lpstr>Chapitre 25 : Les données sur la sécurité du réseau</vt:lpstr>
      <vt:lpstr>Chapitre 26 : L'évaluation des alertes</vt:lpstr>
      <vt:lpstr>Chapitre 27 : Utilisation des données de sécurité du réseau</vt:lpstr>
      <vt:lpstr>Chapitre 27 : Utilisation des données de sécurité du réseau</vt:lpstr>
      <vt:lpstr>Chapitre 28 : Analyse et réponse aux  incidents numériques</vt:lpstr>
      <vt:lpstr>Chapitre 28 : Analyse et réponse aux incidents numériques </vt:lpstr>
      <vt:lpstr>Présentation PowerPoint</vt:lpstr>
      <vt:lpstr>Agenda pour les semaines à venir</vt:lpstr>
      <vt:lpstr>Communication - Liste de diffusion - Webinaires</vt:lpstr>
      <vt:lpstr>Communication - Site réseau Certa - Webinaires - FAQ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SOCIETE GENERALE</dc:title>
  <dc:creator>Arnaud Pion (arpion)</dc:creator>
  <cp:lastModifiedBy>Valérie MARTINEZ</cp:lastModifiedBy>
  <cp:revision>252</cp:revision>
  <cp:lastPrinted>2016-04-29T20:31:14Z</cp:lastPrinted>
  <dcterms:created xsi:type="dcterms:W3CDTF">2019-06-13T14:30:42Z</dcterms:created>
  <dcterms:modified xsi:type="dcterms:W3CDTF">2021-03-19T14:10:47Z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0x010100E77FEE14CCEEB44FB0DE3AF1C8E96D1E</vt:lpwstr>
  </property>
</Properties>
</file>