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media/image9.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4015" r:id="rId2"/>
    <p:sldMasterId id="2147484041" r:id="rId3"/>
  </p:sldMasterIdLst>
  <p:notesMasterIdLst>
    <p:notesMasterId r:id="rId40"/>
  </p:notesMasterIdLst>
  <p:handoutMasterIdLst>
    <p:handoutMasterId r:id="rId41"/>
  </p:handoutMasterIdLst>
  <p:sldIdLst>
    <p:sldId id="256" r:id="rId4"/>
    <p:sldId id="1991016438" r:id="rId5"/>
    <p:sldId id="1991016410" r:id="rId6"/>
    <p:sldId id="1991016423" r:id="rId7"/>
    <p:sldId id="1991016428" r:id="rId8"/>
    <p:sldId id="1991016429" r:id="rId9"/>
    <p:sldId id="1991016427" r:id="rId10"/>
    <p:sldId id="1991016415" r:id="rId11"/>
    <p:sldId id="1991016417" r:id="rId12"/>
    <p:sldId id="1991016416" r:id="rId13"/>
    <p:sldId id="1872" r:id="rId14"/>
    <p:sldId id="1876" r:id="rId15"/>
    <p:sldId id="1991016432" r:id="rId16"/>
    <p:sldId id="1991016431" r:id="rId17"/>
    <p:sldId id="1878" r:id="rId18"/>
    <p:sldId id="1879" r:id="rId19"/>
    <p:sldId id="1880" r:id="rId20"/>
    <p:sldId id="1991016442" r:id="rId21"/>
    <p:sldId id="1991016443" r:id="rId22"/>
    <p:sldId id="1881" r:id="rId23"/>
    <p:sldId id="1882" r:id="rId24"/>
    <p:sldId id="1883" r:id="rId25"/>
    <p:sldId id="1884" r:id="rId26"/>
    <p:sldId id="1885" r:id="rId27"/>
    <p:sldId id="1991016434" r:id="rId28"/>
    <p:sldId id="1991016435" r:id="rId29"/>
    <p:sldId id="1991016433" r:id="rId30"/>
    <p:sldId id="1886" r:id="rId31"/>
    <p:sldId id="1991016436" r:id="rId32"/>
    <p:sldId id="1991016437" r:id="rId33"/>
    <p:sldId id="290" r:id="rId34"/>
    <p:sldId id="702" r:id="rId35"/>
    <p:sldId id="1991016426" r:id="rId36"/>
    <p:sldId id="1991016419" r:id="rId37"/>
    <p:sldId id="1991016420" r:id="rId38"/>
    <p:sldId id="1991016421" r:id="rId39"/>
  </p:sldIdLst>
  <p:sldSz cx="9144000" cy="5143500" type="screen16x9"/>
  <p:notesSz cx="6858000" cy="9144000"/>
  <p:custDataLst>
    <p:tags r:id="rId42"/>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pos="3144"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 id="1" name="Kate Ryan" initials="KR"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DBF2"/>
    <a:srgbClr val="049FD9"/>
    <a:srgbClr val="1FAED4"/>
    <a:srgbClr val="72C059"/>
    <a:srgbClr val="B2D171"/>
    <a:srgbClr val="B8E1D0"/>
    <a:srgbClr val="26194B"/>
    <a:srgbClr val="9891A0"/>
    <a:srgbClr val="113074"/>
    <a:srgbClr val="1675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1" autoAdjust="0"/>
    <p:restoredTop sz="96469" autoAdjust="0"/>
  </p:normalViewPr>
  <p:slideViewPr>
    <p:cSldViewPr snapToGrid="0" snapToObjects="1" showGuides="1">
      <p:cViewPr varScale="1">
        <p:scale>
          <a:sx n="151" d="100"/>
          <a:sy n="151" d="100"/>
        </p:scale>
        <p:origin x="510" y="138"/>
      </p:cViewPr>
      <p:guideLst>
        <p:guide pos="3144"/>
        <p:guide orient="horz" pos="1620"/>
      </p:guideLst>
    </p:cSldViewPr>
  </p:slideViewPr>
  <p:notesTextViewPr>
    <p:cViewPr>
      <p:scale>
        <a:sx n="100" d="100"/>
        <a:sy n="100" d="100"/>
      </p:scale>
      <p:origin x="0" y="0"/>
    </p:cViewPr>
  </p:notesTextViewPr>
  <p:sorterViewPr>
    <p:cViewPr>
      <p:scale>
        <a:sx n="100" d="100"/>
        <a:sy n="100" d="100"/>
      </p:scale>
      <p:origin x="0" y="12760"/>
    </p:cViewPr>
  </p:sorterViewPr>
  <p:notesViewPr>
    <p:cSldViewPr snapToGrid="0" snapToObjects="1" showGuides="1">
      <p:cViewPr varScale="1">
        <p:scale>
          <a:sx n="87" d="100"/>
          <a:sy n="87" d="100"/>
        </p:scale>
        <p:origin x="257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2/24/2021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‹N°›</a:t>
            </a:fld>
            <a:endParaRPr lang="en-US"/>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2/24/2021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‹N°›</a:t>
            </a:fld>
            <a:endParaRPr lang="en-US"/>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626072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3804539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3739247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2680038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12</a:t>
            </a:fld>
            <a:endParaRPr lang="fr-FR" dirty="0">
              <a:solidFill>
                <a:prstClr val="black"/>
              </a:solidFill>
            </a:endParaRPr>
          </a:p>
        </p:txBody>
      </p:sp>
    </p:spTree>
    <p:extLst>
      <p:ext uri="{BB962C8B-B14F-4D97-AF65-F5344CB8AC3E}">
        <p14:creationId xmlns:p14="http://schemas.microsoft.com/office/powerpoint/2010/main" val="626072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13</a:t>
            </a:fld>
            <a:endParaRPr lang="fr-FR" dirty="0">
              <a:solidFill>
                <a:prstClr val="black"/>
              </a:solidFill>
            </a:endParaRPr>
          </a:p>
        </p:txBody>
      </p:sp>
    </p:spTree>
    <p:extLst>
      <p:ext uri="{BB962C8B-B14F-4D97-AF65-F5344CB8AC3E}">
        <p14:creationId xmlns:p14="http://schemas.microsoft.com/office/powerpoint/2010/main" val="3346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14</a:t>
            </a:fld>
            <a:endParaRPr lang="fr-FR" dirty="0">
              <a:solidFill>
                <a:prstClr val="black"/>
              </a:solidFill>
            </a:endParaRPr>
          </a:p>
        </p:txBody>
      </p:sp>
    </p:spTree>
    <p:extLst>
      <p:ext uri="{BB962C8B-B14F-4D97-AF65-F5344CB8AC3E}">
        <p14:creationId xmlns:p14="http://schemas.microsoft.com/office/powerpoint/2010/main" val="1621813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30</a:t>
            </a:fld>
            <a:endParaRPr lang="fr-FR" dirty="0">
              <a:solidFill>
                <a:prstClr val="black"/>
              </a:solidFill>
            </a:endParaRPr>
          </a:p>
        </p:txBody>
      </p:sp>
    </p:spTree>
    <p:extLst>
      <p:ext uri="{BB962C8B-B14F-4D97-AF65-F5344CB8AC3E}">
        <p14:creationId xmlns:p14="http://schemas.microsoft.com/office/powerpoint/2010/main" val="3986187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12294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31644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088030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896724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489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2545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369945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87182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en-US"/>
              <a:t>Click to edit Master title style</a:t>
            </a:r>
            <a:endParaRPr lang="en-GB" dirty="0"/>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3100519972"/>
      </p:ext>
    </p:extLst>
  </p:cSld>
  <p:clrMapOvr>
    <a:masterClrMapping/>
  </p:clrMapOvr>
  <p:extLst>
    <p:ext uri="{DCECCB84-F9BA-43D5-87BE-67443E8EF086}">
      <p15:sldGuideLst xmlns:p15="http://schemas.microsoft.com/office/powerpoint/2012/main">
        <p15:guide id="2" pos="288" userDrawn="1">
          <p15:clr>
            <a:srgbClr val="FBAE40"/>
          </p15:clr>
        </p15:guide>
        <p15:guide id="3" pos="259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4255683545"/>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userDrawn="1">
          <p15:clr>
            <a:srgbClr val="FBAE40"/>
          </p15:clr>
        </p15:guide>
        <p15:guide id="4" pos="267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solidFill>
                <a:latin typeface="+mn-lt"/>
                <a:ea typeface="ＭＳ Ｐゴシック" charset="0"/>
                <a:cs typeface="CiscoSans"/>
              </a:defRPr>
            </a:lvl1pPr>
            <a:lvl2pPr marL="228600" indent="-114300">
              <a:buClr>
                <a:schemeClr val="tx2"/>
              </a:buClr>
              <a:buSzPct val="60000"/>
              <a:defRPr sz="2000">
                <a:solidFill>
                  <a:schemeClr val="bg1"/>
                </a:solidFill>
              </a:defRPr>
            </a:lvl2pPr>
            <a:lvl3pPr marL="342900" indent="-114300">
              <a:buClr>
                <a:schemeClr val="tx2"/>
              </a:buClr>
              <a:buSzPct val="60000"/>
              <a:defRPr sz="1800">
                <a:solidFill>
                  <a:schemeClr val="bg1"/>
                </a:solidFill>
              </a:defRPr>
            </a:lvl3pPr>
            <a:lvl4pPr marL="457200" indent="-123825">
              <a:buClr>
                <a:schemeClr val="tx2"/>
              </a:buClr>
              <a:buSzPct val="60000"/>
              <a:defRPr sz="1600">
                <a:solidFill>
                  <a:schemeClr val="bg1"/>
                </a:solidFill>
              </a:defRPr>
            </a:lvl4pPr>
            <a:lvl5pPr marL="574675" indent="-117475">
              <a:buClr>
                <a:schemeClr val="tx2"/>
              </a:buClr>
              <a:buSzPct val="60000"/>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2770551288"/>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712191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r>
              <a:rPr lang="en-US"/>
              <a:t>Click icon to add picture</a:t>
            </a:r>
            <a:endParaRPr lang="en-US" dirty="0"/>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a:t>Edit Master text styles</a:t>
            </a:r>
          </a:p>
        </p:txBody>
      </p:sp>
      <p:sp>
        <p:nvSpPr>
          <p:cNvPr id="10" name="Rectangle 4"/>
          <p:cNvSpPr>
            <a:spLocks noChangeArrowheads="1"/>
          </p:cNvSpPr>
          <p:nvPr userDrawn="1"/>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3339482647"/>
      </p:ext>
    </p:extLst>
  </p:cSld>
  <p:clrMapOvr>
    <a:masterClrMapping/>
  </p:clrMapOvr>
  <p:extLst>
    <p:ext uri="{DCECCB84-F9BA-43D5-87BE-67443E8EF086}">
      <p15:sldGuideLst xmlns:p15="http://schemas.microsoft.com/office/powerpoint/2012/main">
        <p15:guide id="1" orient="horz" pos="1044" userDrawn="1">
          <p15:clr>
            <a:srgbClr val="FBAE40"/>
          </p15:clr>
        </p15:guide>
        <p15:guide id="2" pos="264" userDrawn="1">
          <p15:clr>
            <a:srgbClr val="FBAE40"/>
          </p15:clr>
        </p15:guide>
        <p15:guide id="3" orient="horz" pos="2193"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r>
              <a:rPr lang="en-US"/>
              <a:t>Click icon to add picture</a:t>
            </a:r>
            <a:endParaRPr lang="en-US" dirty="0"/>
          </a:p>
        </p:txBody>
      </p:sp>
      <p:sp>
        <p:nvSpPr>
          <p:cNvPr id="8" name="Rectangle 4"/>
          <p:cNvSpPr>
            <a:spLocks noChangeArrowheads="1"/>
          </p:cNvSpPr>
          <p:nvPr userDrawn="1"/>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642764624"/>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884465524"/>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r>
              <a:rPr lang="en-US"/>
              <a:t>Click icon to add picture</a:t>
            </a:r>
            <a:endParaRPr lang="en-US" dirty="0"/>
          </a:p>
        </p:txBody>
      </p:sp>
      <p:sp>
        <p:nvSpPr>
          <p:cNvPr id="8" name="Rectangle 4"/>
          <p:cNvSpPr>
            <a:spLocks noChangeArrowheads="1"/>
          </p:cNvSpPr>
          <p:nvPr userDrawn="1"/>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53818087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r>
              <a:rPr lang="en-US"/>
              <a:t>Click icon to add chart</a:t>
            </a:r>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301836755"/>
      </p:ext>
    </p:extLst>
  </p:cSld>
  <p:clrMapOvr>
    <a:masterClrMapping/>
  </p:clrMapOvr>
  <p:extLst>
    <p:ext uri="{DCECCB84-F9BA-43D5-87BE-67443E8EF086}">
      <p15:sldGuideLst xmlns:p15="http://schemas.microsoft.com/office/powerpoint/2012/main">
        <p15:guide id="3" orient="horz" pos="2196" userDrawn="1">
          <p15:clr>
            <a:srgbClr val="FBAE40"/>
          </p15:clr>
        </p15:guide>
        <p15:guide id="4" pos="2675">
          <p15:clr>
            <a:srgbClr val="FBAE40"/>
          </p15:clr>
        </p15:guide>
        <p15:guide id="7" pos="320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r>
              <a:rPr lang="en-US"/>
              <a:t>Click icon to add table</a:t>
            </a:r>
          </a:p>
        </p:txBody>
      </p:sp>
      <p:sp>
        <p:nvSpPr>
          <p:cNvPr id="8" name="Rectangle 4"/>
          <p:cNvSpPr>
            <a:spLocks noChangeArrowheads="1"/>
          </p:cNvSpPr>
          <p:nvPr userDrawn="1"/>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991378711"/>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958759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_for events">
    <p:bg>
      <p:bgPr>
        <a:solidFill>
          <a:srgbClr val="003C56"/>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a:xfrm>
            <a:off x="-1" y="4718242"/>
            <a:ext cx="3875809" cy="425258"/>
          </a:xfrm>
          <a:prstGeom prst="rect">
            <a:avLst/>
          </a:prstGeom>
          <a:solidFill>
            <a:srgbClr val="003C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6" name="Subtitle 2"/>
          <p:cNvSpPr>
            <a:spLocks noGrp="1"/>
          </p:cNvSpPr>
          <p:nvPr>
            <p:ph type="subTitle" idx="1" hasCustomPrompt="1"/>
          </p:nvPr>
        </p:nvSpPr>
        <p:spPr>
          <a:xfrm>
            <a:off x="469497" y="3868770"/>
            <a:ext cx="5126698" cy="288131"/>
          </a:xfrm>
          <a:prstGeom prst="rect">
            <a:avLst/>
          </a:prstGeom>
        </p:spPr>
        <p:txBody>
          <a:bodyPr lIns="91420" tIns="45710" rIns="91420" bIns="45710" anchor="b" anchorCtr="0">
            <a:noAutofit/>
          </a:bodyPr>
          <a:lstStyle>
            <a:lvl1pPr marL="0" indent="0" algn="l">
              <a:buNone/>
              <a:defRPr sz="1600" b="0" i="0">
                <a:solidFill>
                  <a:schemeClr val="bg2"/>
                </a:solidFill>
                <a:latin typeface="Arial" panose="020B0604020202020204" pitchFamily="34" charset="0"/>
                <a:cs typeface="Arial" panose="020B0604020202020204" pitchFamily="34" charset="0"/>
              </a:defRPr>
            </a:lvl1pPr>
            <a:lvl2pPr marL="342839" indent="0" algn="ctr">
              <a:buNone/>
              <a:defRPr>
                <a:solidFill>
                  <a:schemeClr val="tx1">
                    <a:tint val="75000"/>
                  </a:schemeClr>
                </a:solidFill>
              </a:defRPr>
            </a:lvl2pPr>
            <a:lvl3pPr marL="685686" indent="0" algn="ctr">
              <a:buNone/>
              <a:defRPr>
                <a:solidFill>
                  <a:schemeClr val="tx1">
                    <a:tint val="75000"/>
                  </a:schemeClr>
                </a:solidFill>
              </a:defRPr>
            </a:lvl3pPr>
            <a:lvl4pPr marL="1028528" indent="0" algn="ctr">
              <a:buNone/>
              <a:defRPr>
                <a:solidFill>
                  <a:schemeClr val="tx1">
                    <a:tint val="75000"/>
                  </a:schemeClr>
                </a:solidFill>
              </a:defRPr>
            </a:lvl4pPr>
            <a:lvl5pPr marL="1371373" indent="0" algn="ctr">
              <a:buNone/>
              <a:defRPr>
                <a:solidFill>
                  <a:schemeClr val="tx1">
                    <a:tint val="75000"/>
                  </a:schemeClr>
                </a:solidFill>
              </a:defRPr>
            </a:lvl5pPr>
            <a:lvl6pPr marL="1714211" indent="0" algn="ctr">
              <a:buNone/>
              <a:defRPr>
                <a:solidFill>
                  <a:schemeClr val="tx1">
                    <a:tint val="75000"/>
                  </a:schemeClr>
                </a:solidFill>
              </a:defRPr>
            </a:lvl6pPr>
            <a:lvl7pPr marL="2057059" indent="0" algn="ctr">
              <a:buNone/>
              <a:defRPr>
                <a:solidFill>
                  <a:schemeClr val="tx1">
                    <a:tint val="75000"/>
                  </a:schemeClr>
                </a:solidFill>
              </a:defRPr>
            </a:lvl7pPr>
            <a:lvl8pPr marL="2399900" indent="0" algn="ctr">
              <a:buNone/>
              <a:defRPr>
                <a:solidFill>
                  <a:schemeClr val="tx1">
                    <a:tint val="75000"/>
                  </a:schemeClr>
                </a:solidFill>
              </a:defRPr>
            </a:lvl8pPr>
            <a:lvl9pPr marL="2742746"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7" y="4108767"/>
            <a:ext cx="5126698" cy="288131"/>
          </a:xfrm>
          <a:prstGeom prst="rect">
            <a:avLst/>
          </a:prstGeom>
        </p:spPr>
        <p:txBody>
          <a:bodyPr lIns="91420" tIns="45710" rIns="91420" bIns="45710"/>
          <a:lstStyle>
            <a:lvl1pPr marL="0" indent="0" algn="l">
              <a:buFontTx/>
              <a:buNone/>
              <a:defRPr lang="en-US" sz="1600" b="0" i="0" kern="1200" dirty="0" smtClean="0">
                <a:solidFill>
                  <a:schemeClr val="bg2"/>
                </a:solidFill>
                <a:latin typeface="Arial" panose="020B0604020202020204" pitchFamily="34" charset="0"/>
                <a:ea typeface="+mn-ea"/>
                <a:cs typeface="Arial" panose="020B0604020202020204"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7" y="4348764"/>
            <a:ext cx="5126698" cy="288131"/>
          </a:xfrm>
          <a:prstGeom prst="rect">
            <a:avLst/>
          </a:prstGeom>
        </p:spPr>
        <p:txBody>
          <a:bodyPr lIns="91420" tIns="45710" rIns="91420" bIns="45710"/>
          <a:lstStyle>
            <a:lvl1pPr marL="0" indent="0" algn="l">
              <a:buFontTx/>
              <a:buNone/>
              <a:defRPr lang="en-US" sz="1600" b="0" i="0" kern="1200" dirty="0" smtClean="0">
                <a:solidFill>
                  <a:schemeClr val="bg2"/>
                </a:solidFill>
                <a:latin typeface="Arial" panose="020B0604020202020204" pitchFamily="34" charset="0"/>
                <a:ea typeface="+mn-ea"/>
                <a:cs typeface="Arial" panose="020B0604020202020204"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4" y="2626576"/>
            <a:ext cx="6582740"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accent1"/>
                </a:solidFill>
                <a:latin typeface="Arial" panose="020B0604020202020204" pitchFamily="34" charset="0"/>
                <a:cs typeface="Arial" panose="020B0604020202020204" pitchFamily="34" charset="0"/>
              </a:defRPr>
            </a:lvl1pPr>
            <a:lvl2pPr marL="304766" indent="0">
              <a:buNone/>
              <a:defRPr/>
            </a:lvl2pPr>
            <a:lvl3pPr marL="427380" indent="0">
              <a:buNone/>
              <a:defRPr/>
            </a:lvl3pPr>
            <a:lvl4pPr marL="516668" indent="0">
              <a:buNone/>
              <a:defRPr/>
            </a:lvl4pPr>
            <a:lvl5pPr marL="601191" indent="0">
              <a:buNone/>
              <a:defRPr/>
            </a:lvl5pPr>
          </a:lstStyle>
          <a:p>
            <a:pPr lvl="0"/>
            <a:r>
              <a:rPr lang="en-GB" dirty="0"/>
              <a:t>Subtitle Goes Here</a:t>
            </a:r>
          </a:p>
        </p:txBody>
      </p:sp>
      <p:sp>
        <p:nvSpPr>
          <p:cNvPr id="20" name="Title 1"/>
          <p:cNvSpPr>
            <a:spLocks noGrp="1"/>
          </p:cNvSpPr>
          <p:nvPr>
            <p:ph type="ctrTitle" hasCustomPrompt="1"/>
          </p:nvPr>
        </p:nvSpPr>
        <p:spPr>
          <a:xfrm>
            <a:off x="425767" y="2055089"/>
            <a:ext cx="661249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bg2"/>
                </a:solidFill>
                <a:latin typeface="Arial" panose="020B0604020202020204" pitchFamily="34" charset="0"/>
                <a:cs typeface="Arial" panose="020B0604020202020204" pitchFamily="34" charset="0"/>
              </a:defRPr>
            </a:lvl1pPr>
          </a:lstStyle>
          <a:p>
            <a:r>
              <a:rPr lang="en-GB" dirty="0"/>
              <a:t>Presentation Title Goes Here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2550" y="335890"/>
            <a:ext cx="1967571" cy="453212"/>
          </a:xfrm>
          <a:prstGeom prst="rect">
            <a:avLst/>
          </a:prstGeom>
        </p:spPr>
      </p:pic>
      <p:sp>
        <p:nvSpPr>
          <p:cNvPr id="10" name="Text Placeholder 40"/>
          <p:cNvSpPr>
            <a:spLocks noGrp="1"/>
          </p:cNvSpPr>
          <p:nvPr>
            <p:ph type="body" sz="quarter" idx="14" hasCustomPrompt="1"/>
          </p:nvPr>
        </p:nvSpPr>
        <p:spPr>
          <a:xfrm>
            <a:off x="465377" y="4723590"/>
            <a:ext cx="5126698" cy="288131"/>
          </a:xfrm>
          <a:prstGeom prst="rect">
            <a:avLst/>
          </a:prstGeom>
        </p:spPr>
        <p:txBody>
          <a:bodyPr lIns="91420" tIns="45710" rIns="91420" bIns="45710"/>
          <a:lstStyle>
            <a:lvl1pPr marL="0" indent="0" algn="l">
              <a:buFontTx/>
              <a:buNone/>
              <a:defRPr lang="en-US" sz="1600" b="0" i="0" kern="1200" dirty="0" smtClean="0">
                <a:solidFill>
                  <a:srgbClr val="FFC000"/>
                </a:solidFill>
                <a:latin typeface="Arial" panose="020B0604020202020204" pitchFamily="34" charset="0"/>
                <a:ea typeface="+mn-ea"/>
                <a:cs typeface="Arial" panose="020B0604020202020204"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NetAcad.com</a:t>
            </a:r>
          </a:p>
        </p:txBody>
      </p:sp>
    </p:spTree>
    <p:extLst>
      <p:ext uri="{BB962C8B-B14F-4D97-AF65-F5344CB8AC3E}">
        <p14:creationId xmlns:p14="http://schemas.microsoft.com/office/powerpoint/2010/main" val="1271648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22ABC-C205-42E1-A128-B839ED9ED7D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ACE8914-CC7A-422D-B228-D9A0A7FDE77C}"/>
              </a:ext>
            </a:extLst>
          </p:cNvPr>
          <p:cNvSpPr>
            <a:spLocks noGrp="1"/>
          </p:cNvSpPr>
          <p:nvPr>
            <p:ph sz="half" idx="1"/>
          </p:nvPr>
        </p:nvSpPr>
        <p:spPr>
          <a:xfrm>
            <a:off x="6286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1972C3A-6264-4235-8C90-8F313DA4FFC2}"/>
              </a:ext>
            </a:extLst>
          </p:cNvPr>
          <p:cNvSpPr>
            <a:spLocks noGrp="1"/>
          </p:cNvSpPr>
          <p:nvPr>
            <p:ph sz="half" idx="2"/>
          </p:nvPr>
        </p:nvSpPr>
        <p:spPr>
          <a:xfrm>
            <a:off x="46291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5A722D4-C4D3-47AB-8281-FF0C8DD2C07F}"/>
              </a:ext>
            </a:extLst>
          </p:cNvPr>
          <p:cNvSpPr>
            <a:spLocks noGrp="1"/>
          </p:cNvSpPr>
          <p:nvPr>
            <p:ph type="dt" sz="half" idx="10"/>
          </p:nvPr>
        </p:nvSpPr>
        <p:spPr/>
        <p:txBody>
          <a:bodyPr/>
          <a:lstStyle/>
          <a:p>
            <a:fld id="{0758F75B-4AC6-4426-8DE2-247BF97C9A41}" type="datetimeFigureOut">
              <a:rPr lang="fr-FR" smtClean="0"/>
              <a:t>24/02/2021</a:t>
            </a:fld>
            <a:endParaRPr lang="fr-FR"/>
          </a:p>
        </p:txBody>
      </p:sp>
      <p:sp>
        <p:nvSpPr>
          <p:cNvPr id="6" name="Espace réservé du pied de page 5">
            <a:extLst>
              <a:ext uri="{FF2B5EF4-FFF2-40B4-BE49-F238E27FC236}">
                <a16:creationId xmlns:a16="http://schemas.microsoft.com/office/drawing/2014/main" id="{E84263E8-409D-45D4-9F01-142EE5BF942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0E80D8D-6710-4068-B2D0-C160B48F7105}"/>
              </a:ext>
            </a:extLst>
          </p:cNvPr>
          <p:cNvSpPr>
            <a:spLocks noGrp="1"/>
          </p:cNvSpPr>
          <p:nvPr>
            <p:ph type="sldNum" sz="quarter" idx="12"/>
          </p:nvPr>
        </p:nvSpPr>
        <p:spPr/>
        <p:txBody>
          <a:bodyPr/>
          <a:lstStyle/>
          <a:p>
            <a:fld id="{878A96BA-7055-498E-BDB2-03F3C2BD32B7}" type="slidenum">
              <a:rPr lang="fr-FR" smtClean="0"/>
              <a:t>‹N°›</a:t>
            </a:fld>
            <a:endParaRPr lang="fr-FR"/>
          </a:p>
        </p:txBody>
      </p:sp>
    </p:spTree>
    <p:extLst>
      <p:ext uri="{BB962C8B-B14F-4D97-AF65-F5344CB8AC3E}">
        <p14:creationId xmlns:p14="http://schemas.microsoft.com/office/powerpoint/2010/main" val="1084510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56736"/>
            <a:ext cx="8296421" cy="288131"/>
          </a:xfrm>
          <a:prstGeom prst="rect">
            <a:avLst/>
          </a:prstGeom>
        </p:spPr>
        <p:txBody>
          <a:bodyPr lIns="91420" tIns="45710" rIns="91420" bIns="45710" anchor="b" anchorCtr="0">
            <a:noAutofit/>
          </a:bodyPr>
          <a:lstStyle>
            <a:lvl1pPr marL="0" indent="0" algn="l">
              <a:buNone/>
              <a:defRPr sz="1800" b="0" i="0">
                <a:solidFill>
                  <a:schemeClr val="bg1">
                    <a:lumMod val="75000"/>
                  </a:schemeClr>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072669"/>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04365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lumMod val="75000"/>
                  </a:schemeClr>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lumMod val="75000"/>
                  </a:schemeClr>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Tree>
    <p:extLst>
      <p:ext uri="{BB962C8B-B14F-4D97-AF65-F5344CB8AC3E}">
        <p14:creationId xmlns:p14="http://schemas.microsoft.com/office/powerpoint/2010/main" val="547133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91677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2166207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2708481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lumMod val="75000"/>
                  </a:schemeClr>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417245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Quot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356804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06708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119380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4059798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Full bleed photo">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40270272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931965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0869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099897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1593319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1492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7298361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4017345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lumMod val="75000"/>
                  </a:schemeClr>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lumMod val="75000"/>
                  </a:schemeClr>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lumMod val="75000"/>
                  </a:schemeClr>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lumMod val="75000"/>
                  </a:schemeClr>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lumMod val="75000"/>
                  </a:schemeClr>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200">
                <a:solidFill>
                  <a:schemeClr val="bg1">
                    <a:lumMod val="75000"/>
                  </a:schemeClr>
                </a:solidFill>
              </a:defRPr>
            </a:lvl1pPr>
          </a:lstStyle>
          <a:p>
            <a:pPr lvl="0"/>
            <a:r>
              <a:rPr lang="en-GB" dirty="0"/>
              <a:t>Click to edit Master title style</a:t>
            </a:r>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855402399"/>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982823392"/>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lumMod val="75000"/>
                  </a:schemeClr>
                </a:solidFill>
                <a:latin typeface="+mn-lt"/>
                <a:ea typeface="ＭＳ Ｐゴシック" charset="0"/>
                <a:cs typeface="CiscoSans"/>
              </a:defRPr>
            </a:lvl1pPr>
            <a:lvl2pPr marL="228600" indent="-114300">
              <a:buClr>
                <a:schemeClr val="tx2"/>
              </a:buClr>
              <a:buSzPct val="60000"/>
              <a:defRPr sz="2000">
                <a:solidFill>
                  <a:schemeClr val="bg1">
                    <a:lumMod val="75000"/>
                  </a:schemeClr>
                </a:solidFill>
              </a:defRPr>
            </a:lvl2pPr>
            <a:lvl3pPr marL="342900" indent="-114300">
              <a:buClr>
                <a:schemeClr val="tx2"/>
              </a:buClr>
              <a:buSzPct val="60000"/>
              <a:defRPr sz="1800">
                <a:solidFill>
                  <a:schemeClr val="bg1">
                    <a:lumMod val="75000"/>
                  </a:schemeClr>
                </a:solidFill>
              </a:defRPr>
            </a:lvl3pPr>
            <a:lvl4pPr marL="457200" indent="-123825">
              <a:buClr>
                <a:schemeClr val="tx2"/>
              </a:buClr>
              <a:buSzPct val="60000"/>
              <a:defRPr sz="1600">
                <a:solidFill>
                  <a:schemeClr val="bg1">
                    <a:lumMod val="75000"/>
                  </a:schemeClr>
                </a:solidFill>
              </a:defRPr>
            </a:lvl4pPr>
            <a:lvl5pPr marL="574675" indent="-117475">
              <a:buClr>
                <a:schemeClr val="tx2"/>
              </a:buClr>
              <a:buSzPct val="60000"/>
              <a:defRPr sz="16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4130147346"/>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endParaRPr lang="en-US" dirty="0"/>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dirty="0"/>
              <a:t>Click to edit Master text styles</a:t>
            </a:r>
          </a:p>
        </p:txBody>
      </p:sp>
      <p:sp>
        <p:nvSpPr>
          <p:cNvPr id="10" name="Rectangle 4"/>
          <p:cNvSpPr>
            <a:spLocks noChangeArrowheads="1"/>
          </p:cNvSpPr>
          <p:nvPr userDrawn="1"/>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939446382"/>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67668523"/>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399545366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619484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351615238"/>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573818812"/>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314352694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2009366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56736"/>
            <a:ext cx="8296421" cy="288131"/>
          </a:xfrm>
          <a:prstGeom prst="rect">
            <a:avLst/>
          </a:prstGeom>
        </p:spPr>
        <p:txBody>
          <a:bodyPr lIns="91420" tIns="45710" rIns="91420" bIns="45710" anchor="b" anchorCtr="0">
            <a:noAutofit/>
          </a:bodyPr>
          <a:lstStyle>
            <a:lvl1pPr marL="0" indent="0" algn="l">
              <a:buNone/>
              <a:defRPr sz="1800" b="0" i="0">
                <a:solidFill>
                  <a:schemeClr val="bg1">
                    <a:lumMod val="75000"/>
                  </a:schemeClr>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072669"/>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04365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lumMod val="75000"/>
                  </a:schemeClr>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lumMod val="75000"/>
                  </a:schemeClr>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Tree>
    <p:extLst>
      <p:ext uri="{BB962C8B-B14F-4D97-AF65-F5344CB8AC3E}">
        <p14:creationId xmlns:p14="http://schemas.microsoft.com/office/powerpoint/2010/main" val="2874752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7488197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11251103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lumMod val="75000"/>
                  </a:schemeClr>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28537470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6800747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16642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endParaRPr lang="en-US" noProof="0" dirty="0"/>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a:t>Edit Master text styles</a:t>
            </a:r>
          </a:p>
        </p:txBody>
      </p:sp>
    </p:spTree>
    <p:extLst>
      <p:ext uri="{BB962C8B-B14F-4D97-AF65-F5344CB8AC3E}">
        <p14:creationId xmlns:p14="http://schemas.microsoft.com/office/powerpoint/2010/main" val="26305647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26280357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33434447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21683991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19120212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5210018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24341929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6134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6616051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9023359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lumMod val="75000"/>
                  </a:schemeClr>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lumMod val="75000"/>
                  </a:schemeClr>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lumMod val="75000"/>
                  </a:schemeClr>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lumMod val="75000"/>
                  </a:schemeClr>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lumMod val="75000"/>
                  </a:schemeClr>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200">
                <a:solidFill>
                  <a:schemeClr val="bg1">
                    <a:lumMod val="75000"/>
                  </a:schemeClr>
                </a:solidFill>
              </a:defRPr>
            </a:lvl1pPr>
          </a:lstStyle>
          <a:p>
            <a:pPr lvl="0"/>
            <a:r>
              <a:rPr lang="en-GB" dirty="0"/>
              <a:t>Click to edit Master title style</a:t>
            </a:r>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324391861"/>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a:t>Edit Master text styles</a:t>
            </a:r>
          </a:p>
        </p:txBody>
      </p:sp>
    </p:spTree>
    <p:extLst>
      <p:ext uri="{BB962C8B-B14F-4D97-AF65-F5344CB8AC3E}">
        <p14:creationId xmlns:p14="http://schemas.microsoft.com/office/powerpoint/2010/main" val="1315570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4040907142"/>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lumMod val="75000"/>
                  </a:schemeClr>
                </a:solidFill>
                <a:latin typeface="+mn-lt"/>
                <a:ea typeface="ＭＳ Ｐゴシック" charset="0"/>
                <a:cs typeface="CiscoSans"/>
              </a:defRPr>
            </a:lvl1pPr>
            <a:lvl2pPr marL="228600" indent="-114300">
              <a:buClr>
                <a:schemeClr val="tx2"/>
              </a:buClr>
              <a:buSzPct val="60000"/>
              <a:defRPr sz="2000">
                <a:solidFill>
                  <a:schemeClr val="bg1">
                    <a:lumMod val="75000"/>
                  </a:schemeClr>
                </a:solidFill>
              </a:defRPr>
            </a:lvl2pPr>
            <a:lvl3pPr marL="342900" indent="-114300">
              <a:buClr>
                <a:schemeClr val="tx2"/>
              </a:buClr>
              <a:buSzPct val="60000"/>
              <a:defRPr sz="1800">
                <a:solidFill>
                  <a:schemeClr val="bg1">
                    <a:lumMod val="75000"/>
                  </a:schemeClr>
                </a:solidFill>
              </a:defRPr>
            </a:lvl3pPr>
            <a:lvl4pPr marL="457200" indent="-123825">
              <a:buClr>
                <a:schemeClr val="tx2"/>
              </a:buClr>
              <a:buSzPct val="60000"/>
              <a:defRPr sz="1600">
                <a:solidFill>
                  <a:schemeClr val="bg1">
                    <a:lumMod val="75000"/>
                  </a:schemeClr>
                </a:solidFill>
              </a:defRPr>
            </a:lvl4pPr>
            <a:lvl5pPr marL="574675" indent="-117475">
              <a:buClr>
                <a:schemeClr val="tx2"/>
              </a:buClr>
              <a:buSzPct val="60000"/>
              <a:defRPr sz="16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3909784021"/>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endParaRPr lang="en-US" dirty="0"/>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dirty="0"/>
              <a:t>Click to edit Master text styles</a:t>
            </a:r>
          </a:p>
        </p:txBody>
      </p:sp>
      <p:sp>
        <p:nvSpPr>
          <p:cNvPr id="10" name="Rectangle 4"/>
          <p:cNvSpPr>
            <a:spLocks noChangeArrowheads="1"/>
          </p:cNvSpPr>
          <p:nvPr userDrawn="1"/>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3097529429"/>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2752733251"/>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2938096097"/>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559697452"/>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4174227277"/>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4043999781"/>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00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23005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71407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theme" Target="../theme/theme2.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theme" Target="../theme/theme3.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bg2">
                    <a:lumMod val="65000"/>
                  </a:schemeClr>
                </a:solidFill>
                <a:latin typeface="+mn-lt"/>
                <a:ea typeface="+mn-ea"/>
                <a:cs typeface="CiscoSans Thin"/>
              </a:rPr>
              <a:t>© 2017  Cisco and/or its affiliates. All rights reserved.   Cisco Confidential</a:t>
            </a:r>
          </a:p>
        </p:txBody>
      </p:sp>
    </p:spTree>
  </p:cSld>
  <p:clrMap bg1="lt1" tx1="dk1" bg2="lt2" tx2="dk2" accent1="accent1" accent2="accent2" accent3="accent3" accent4="accent4" accent5="accent5" accent6="accent6" hlink="hlink" folHlink="folHlink"/>
  <p:sldLayoutIdLst>
    <p:sldLayoutId id="2147483874" r:id="rId1"/>
    <p:sldLayoutId id="2147483876" r:id="rId2"/>
    <p:sldLayoutId id="2147484013" r:id="rId3"/>
    <p:sldLayoutId id="2147483982" r:id="rId4"/>
    <p:sldLayoutId id="2147484014" r:id="rId5"/>
    <p:sldLayoutId id="2147483978" r:id="rId6"/>
    <p:sldLayoutId id="2147483979" r:id="rId7"/>
    <p:sldLayoutId id="2147483980" r:id="rId8"/>
    <p:sldLayoutId id="2147483981" r:id="rId9"/>
    <p:sldLayoutId id="2147483879" r:id="rId10"/>
    <p:sldLayoutId id="2147483976" r:id="rId11"/>
    <p:sldLayoutId id="2147483885" r:id="rId12"/>
    <p:sldLayoutId id="2147484011" r:id="rId13"/>
    <p:sldLayoutId id="2147483985" r:id="rId14"/>
    <p:sldLayoutId id="2147483986" r:id="rId15"/>
    <p:sldLayoutId id="2147484012" r:id="rId16"/>
    <p:sldLayoutId id="2147483969" r:id="rId17"/>
    <p:sldLayoutId id="2147483968" r:id="rId18"/>
    <p:sldLayoutId id="2147483973" r:id="rId19"/>
    <p:sldLayoutId id="2147483967" r:id="rId20"/>
    <p:sldLayoutId id="2147483970" r:id="rId21"/>
    <p:sldLayoutId id="2147483987" r:id="rId22"/>
    <p:sldLayoutId id="2147483983" r:id="rId23"/>
    <p:sldLayoutId id="2147483971" r:id="rId24"/>
    <p:sldLayoutId id="2147483972" r:id="rId25"/>
    <p:sldLayoutId id="2147483897" r:id="rId26"/>
    <p:sldLayoutId id="2147484083" r:id="rId27"/>
    <p:sldLayoutId id="2147484085" r:id="rId28"/>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userDrawn="1">
          <p15:clr>
            <a:srgbClr val="F26B43"/>
          </p15:clr>
        </p15:guide>
        <p15:guide id="2" pos="336" userDrawn="1">
          <p15:clr>
            <a:srgbClr val="F26B43"/>
          </p15:clr>
        </p15:guide>
        <p15:guide id="3" pos="5448" userDrawn="1">
          <p15:clr>
            <a:srgbClr val="F26B43"/>
          </p15:clr>
        </p15:guide>
        <p15:guide id="4" orient="horz" pos="757" userDrawn="1">
          <p15:clr>
            <a:srgbClr val="F26B43"/>
          </p15:clr>
        </p15:guide>
        <p15:guide id="5" orient="horz" pos="335" userDrawn="1">
          <p15:clr>
            <a:srgbClr val="F26B43"/>
          </p15:clr>
        </p15:guide>
        <p15:guide id="6" pos="2876" userDrawn="1">
          <p15:clr>
            <a:srgbClr val="F26B43"/>
          </p15:clr>
        </p15:guide>
        <p15:guide id="7" orient="horz" pos="10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6000">
              <a:schemeClr val="accent1">
                <a:lumMod val="45000"/>
                <a:lumOff val="55000"/>
              </a:schemeClr>
            </a:gs>
            <a:gs pos="9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bg2">
                    <a:lumMod val="6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014094000"/>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 id="2147484033" r:id="rId18"/>
    <p:sldLayoutId id="2147484034" r:id="rId19"/>
    <p:sldLayoutId id="2147484035" r:id="rId20"/>
    <p:sldLayoutId id="2147484036" r:id="rId21"/>
    <p:sldLayoutId id="2147484037" r:id="rId22"/>
    <p:sldLayoutId id="2147484038" r:id="rId23"/>
    <p:sldLayoutId id="2147484039" r:id="rId24"/>
    <p:sldLayoutId id="2147484040" r:id="rId25"/>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bg2">
                    <a:lumMod val="6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115661363"/>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 id="2147484055" r:id="rId14"/>
    <p:sldLayoutId id="2147484056" r:id="rId15"/>
    <p:sldLayoutId id="2147484057" r:id="rId16"/>
    <p:sldLayoutId id="2147484058" r:id="rId17"/>
    <p:sldLayoutId id="2147484059" r:id="rId18"/>
    <p:sldLayoutId id="2147484060" r:id="rId19"/>
    <p:sldLayoutId id="2147484061" r:id="rId20"/>
    <p:sldLayoutId id="2147484062" r:id="rId21"/>
    <p:sldLayoutId id="2147484063" r:id="rId22"/>
    <p:sldLayoutId id="2147484064" r:id="rId23"/>
    <p:sldLayoutId id="2147484065" r:id="rId24"/>
    <p:sldLayoutId id="2147484066" r:id="rId25"/>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hyperlink" Target="https://www.netacad.com/portal/content/cyberops-associate-virtual-machines-vms" TargetMode="External"/><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netacad.com/" TargetMode="Externa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tiff"/><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tiff"/><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hyperlink" Target="https://tinyurl.com/Certa-CyberOps"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mailto:partenariat-cisco-netacad@reseaucerta.org" TargetMode="External"/><Relationship Id="rId2" Type="http://schemas.openxmlformats.org/officeDocument/2006/relationships/hyperlink" Target="mailto:certa_formations_cisco_cybersecurity@listes.reseaucerta.org" TargetMode="External"/><Relationship Id="rId1" Type="http://schemas.openxmlformats.org/officeDocument/2006/relationships/slideLayout" Target="../slideLayouts/slideLayout12.xml"/><Relationship Id="rId4" Type="http://schemas.openxmlformats.org/officeDocument/2006/relationships/hyperlink" Target="mailto:cdolinse@cisco.co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reseaucerta.org/partenaires/cisco/formationcyber" TargetMode="External"/><Relationship Id="rId2" Type="http://schemas.openxmlformats.org/officeDocument/2006/relationships/hyperlink" Target="https://www.reseaucerta.org/partenaires/cisco" TargetMode="External"/><Relationship Id="rId1" Type="http://schemas.openxmlformats.org/officeDocument/2006/relationships/slideLayout" Target="../slideLayouts/slideLayout12.xml"/><Relationship Id="rId6" Type="http://schemas.openxmlformats.org/officeDocument/2006/relationships/hyperlink" Target="https://www.reseaucerta.org/partenaires/cisco/academie-locale" TargetMode="External"/><Relationship Id="rId5" Type="http://schemas.openxmlformats.org/officeDocument/2006/relationships/hyperlink" Target="http://www.reseaucerta.org/sites/default/files/partenariats/FAQNetAcadComptes.pdf" TargetMode="External"/><Relationship Id="rId4" Type="http://schemas.openxmlformats.org/officeDocument/2006/relationships/hyperlink" Target="https://www.reseaucerta.org/partenaires/cisco/faq-formation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netacad.com/fr/courses/security/cybersecurity-essentials" TargetMode="External"/><Relationship Id="rId2" Type="http://schemas.openxmlformats.org/officeDocument/2006/relationships/hyperlink" Target="https://www.netacad.com/fr/courses/security/introduction-cybersecurity" TargetMode="External"/><Relationship Id="rId1" Type="http://schemas.openxmlformats.org/officeDocument/2006/relationships/slideLayout" Target="../slideLayouts/slideLayout12.xml"/><Relationship Id="rId5" Type="http://schemas.openxmlformats.org/officeDocument/2006/relationships/hyperlink" Target="https://www.netacad.com/" TargetMode="External"/><Relationship Id="rId4" Type="http://schemas.openxmlformats.org/officeDocument/2006/relationships/hyperlink" Target="https://www.netacad.com/fr/courses/security/ccna-cybersecurity-operation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120BCDD-4468-4BC4-AFA9-F22304489DA7}"/>
              </a:ext>
            </a:extLst>
          </p:cNvPr>
          <p:cNvSpPr>
            <a:spLocks noGrp="1"/>
          </p:cNvSpPr>
          <p:nvPr>
            <p:ph type="subTitle" idx="1"/>
          </p:nvPr>
        </p:nvSpPr>
        <p:spPr/>
        <p:txBody>
          <a:bodyPr/>
          <a:lstStyle/>
          <a:p>
            <a:r>
              <a:rPr lang="fr-FR" sz="1800" dirty="0"/>
              <a:t>24 Février 2021</a:t>
            </a:r>
          </a:p>
        </p:txBody>
      </p:sp>
      <p:sp>
        <p:nvSpPr>
          <p:cNvPr id="6" name="Title 5">
            <a:extLst>
              <a:ext uri="{FF2B5EF4-FFF2-40B4-BE49-F238E27FC236}">
                <a16:creationId xmlns:a16="http://schemas.microsoft.com/office/drawing/2014/main" id="{F5130E1A-AF09-44E0-B0B4-0C7170F0B612}"/>
              </a:ext>
            </a:extLst>
          </p:cNvPr>
          <p:cNvSpPr>
            <a:spLocks noGrp="1"/>
          </p:cNvSpPr>
          <p:nvPr>
            <p:ph type="ctrTitle"/>
          </p:nvPr>
        </p:nvSpPr>
        <p:spPr/>
        <p:txBody>
          <a:bodyPr/>
          <a:lstStyle/>
          <a:p>
            <a:r>
              <a:rPr lang="en-US" sz="3600" b="1" kern="0" dirty="0"/>
              <a:t>Formation Cybersecurity Operations CERTA-Cisco</a:t>
            </a:r>
            <a:endParaRPr lang="fr-FR" sz="3600" dirty="0"/>
          </a:p>
        </p:txBody>
      </p:sp>
      <p:pic>
        <p:nvPicPr>
          <p:cNvPr id="5" name="Image 4">
            <a:extLst>
              <a:ext uri="{FF2B5EF4-FFF2-40B4-BE49-F238E27FC236}">
                <a16:creationId xmlns:a16="http://schemas.microsoft.com/office/drawing/2014/main" id="{A8C93BB1-B119-4A8E-993F-88858CD27D70}"/>
              </a:ext>
            </a:extLst>
          </p:cNvPr>
          <p:cNvPicPr>
            <a:picLocks noChangeAspect="1"/>
          </p:cNvPicPr>
          <p:nvPr/>
        </p:nvPicPr>
        <p:blipFill>
          <a:blip r:embed="rId2"/>
          <a:stretch>
            <a:fillRect/>
          </a:stretch>
        </p:blipFill>
        <p:spPr>
          <a:xfrm>
            <a:off x="361474" y="275826"/>
            <a:ext cx="4712774" cy="1073395"/>
          </a:xfrm>
          <a:prstGeom prst="rect">
            <a:avLst/>
          </a:prstGeom>
        </p:spPr>
      </p:pic>
    </p:spTree>
    <p:extLst>
      <p:ext uri="{BB962C8B-B14F-4D97-AF65-F5344CB8AC3E}">
        <p14:creationId xmlns:p14="http://schemas.microsoft.com/office/powerpoint/2010/main" val="266539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192714" y="0"/>
            <a:ext cx="3958422" cy="2582314"/>
          </a:xfrm>
          <a:prstGeom prst="rect">
            <a:avLst/>
          </a:prstGeom>
        </p:spPr>
      </p:pic>
      <p:sp>
        <p:nvSpPr>
          <p:cNvPr id="2" name="Title 1"/>
          <p:cNvSpPr>
            <a:spLocks noGrp="1"/>
          </p:cNvSpPr>
          <p:nvPr>
            <p:ph type="title"/>
          </p:nvPr>
        </p:nvSpPr>
        <p:spPr>
          <a:xfrm>
            <a:off x="384590" y="82850"/>
            <a:ext cx="8345488" cy="731837"/>
          </a:xfrm>
        </p:spPr>
        <p:txBody>
          <a:bodyPr>
            <a:normAutofit/>
          </a:bodyPr>
          <a:lstStyle/>
          <a:p>
            <a:r>
              <a:rPr lang="fr-FR"/>
              <a:t>CCNA Security</a:t>
            </a:r>
          </a:p>
        </p:txBody>
      </p:sp>
      <p:sp>
        <p:nvSpPr>
          <p:cNvPr id="9" name="TextBox 8"/>
          <p:cNvSpPr txBox="1"/>
          <p:nvPr/>
        </p:nvSpPr>
        <p:spPr>
          <a:xfrm>
            <a:off x="440776" y="1164869"/>
            <a:ext cx="3992195" cy="756617"/>
          </a:xfrm>
          <a:prstGeom prst="rect">
            <a:avLst/>
          </a:prstGeom>
          <a:noFill/>
        </p:spPr>
        <p:txBody>
          <a:bodyPr wrap="square" lIns="0" tIns="0" rIns="0" bIns="0" rtlCol="0" anchor="t">
            <a:spAutoFit/>
          </a:bodyPr>
          <a:lstStyle/>
          <a:p>
            <a:pPr algn="just" defTabSz="342891">
              <a:spcAft>
                <a:spcPts val="525"/>
              </a:spcAft>
              <a:defRPr/>
            </a:pPr>
            <a:r>
              <a:rPr lang="fr-FR" sz="900">
                <a:latin typeface="Arial"/>
                <a:ea typeface="ＭＳ Ｐゴシック"/>
                <a:cs typeface="Arial"/>
              </a:rPr>
              <a:t>Cursus prévu pour </a:t>
            </a:r>
            <a:r>
              <a:rPr lang="fr-FR" sz="900" b="1">
                <a:latin typeface="Arial"/>
                <a:ea typeface="ＭＳ Ｐゴシック"/>
                <a:cs typeface="Arial"/>
              </a:rPr>
              <a:t>70h - </a:t>
            </a:r>
            <a:r>
              <a:rPr lang="fr-FR" sz="900">
                <a:latin typeface="Arial"/>
                <a:ea typeface="ＭＳ Ｐゴシック"/>
                <a:cs typeface="Arial"/>
              </a:rPr>
              <a:t>Contenu très technique - Cours en ligne en anglais</a:t>
            </a:r>
            <a:endParaRPr lang="fr-FR"/>
          </a:p>
          <a:p>
            <a:pPr algn="just" defTabSz="342891">
              <a:spcAft>
                <a:spcPts val="525"/>
              </a:spcAft>
              <a:defRPr/>
            </a:pPr>
            <a:r>
              <a:rPr lang="fr-FR" sz="900">
                <a:solidFill>
                  <a:srgbClr val="58585B"/>
                </a:solidFill>
                <a:latin typeface="Arial"/>
                <a:ea typeface="ＭＳ Ｐゴシック"/>
              </a:rPr>
              <a:t>Ce cours constitue une introduction aux concepts de sécurité essentiels et aux compétences nécessaires au dépannage et à la surveillance de réseaux informatiques en vue d'assurer l'intégrité des périphériques et des données.</a:t>
            </a:r>
            <a:br>
              <a:rPr lang="fr-FR" sz="900">
                <a:ea typeface="ＭＳ Ｐゴシック" pitchFamily="34" charset="-128"/>
              </a:rPr>
            </a:br>
            <a:r>
              <a:rPr lang="fr-FR" sz="900">
                <a:solidFill>
                  <a:srgbClr val="58585B"/>
                </a:solidFill>
                <a:latin typeface="Arial"/>
                <a:ea typeface="ＭＳ Ｐゴシック"/>
              </a:rPr>
              <a:t> </a:t>
            </a:r>
            <a:endParaRPr lang="fr-FR" sz="900">
              <a:solidFill>
                <a:srgbClr val="58585B"/>
              </a:solidFill>
              <a:ea typeface="ＭＳ Ｐゴシック" pitchFamily="34" charset="-128"/>
            </a:endParaRPr>
          </a:p>
        </p:txBody>
      </p:sp>
      <p:grpSp>
        <p:nvGrpSpPr>
          <p:cNvPr id="5" name="Groupe 4">
            <a:extLst>
              <a:ext uri="{FF2B5EF4-FFF2-40B4-BE49-F238E27FC236}">
                <a16:creationId xmlns:a16="http://schemas.microsoft.com/office/drawing/2014/main" id="{A02C4AF7-90DD-4BA7-B487-A7912890921F}"/>
              </a:ext>
            </a:extLst>
          </p:cNvPr>
          <p:cNvGrpSpPr/>
          <p:nvPr/>
        </p:nvGrpSpPr>
        <p:grpSpPr>
          <a:xfrm>
            <a:off x="440778" y="782474"/>
            <a:ext cx="4408027" cy="657735"/>
            <a:chOff x="440778" y="782474"/>
            <a:chExt cx="4408027" cy="657735"/>
          </a:xfrm>
        </p:grpSpPr>
        <p:sp>
          <p:nvSpPr>
            <p:cNvPr id="24" name="Rectangle 23"/>
            <p:cNvSpPr/>
            <p:nvPr/>
          </p:nvSpPr>
          <p:spPr>
            <a:xfrm>
              <a:off x="440778" y="789250"/>
              <a:ext cx="4068070" cy="296345"/>
            </a:xfrm>
            <a:prstGeom prst="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4505546" y="782474"/>
              <a:ext cx="306777" cy="300436"/>
            </a:xfrm>
            <a:prstGeom prst="r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505228" y="1079955"/>
              <a:ext cx="305761" cy="1563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10800000">
              <a:off x="4460978" y="1231865"/>
              <a:ext cx="387827" cy="208344"/>
            </a:xfrm>
            <a:prstGeom prs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98349" y="782474"/>
              <a:ext cx="851515" cy="307777"/>
            </a:xfrm>
            <a:prstGeom prst="rect">
              <a:avLst/>
            </a:prstGeom>
            <a:noFill/>
          </p:spPr>
          <p:txBody>
            <a:bodyPr wrap="none" rtlCol="0" anchor="ctr">
              <a:spAutoFit/>
            </a:bodyPr>
            <a:lstStyle/>
            <a:p>
              <a:r>
                <a:rPr lang="fr-FR" sz="1400">
                  <a:solidFill>
                    <a:schemeClr val="bg2"/>
                  </a:solidFill>
                  <a:latin typeface="Arial"/>
                  <a:ea typeface="ＭＳ Ｐゴシック"/>
                </a:rPr>
                <a:t>Résumé</a:t>
              </a:r>
            </a:p>
          </p:txBody>
        </p:sp>
      </p:grpSp>
      <p:grpSp>
        <p:nvGrpSpPr>
          <p:cNvPr id="3" name="Groupe 2">
            <a:extLst>
              <a:ext uri="{FF2B5EF4-FFF2-40B4-BE49-F238E27FC236}">
                <a16:creationId xmlns:a16="http://schemas.microsoft.com/office/drawing/2014/main" id="{3347F153-D28D-4E3A-A04F-A4EFA9C8B02D}"/>
              </a:ext>
            </a:extLst>
          </p:cNvPr>
          <p:cNvGrpSpPr/>
          <p:nvPr/>
        </p:nvGrpSpPr>
        <p:grpSpPr>
          <a:xfrm>
            <a:off x="413873" y="1954559"/>
            <a:ext cx="4407975" cy="674545"/>
            <a:chOff x="413873" y="1937689"/>
            <a:chExt cx="4407975" cy="674545"/>
          </a:xfrm>
        </p:grpSpPr>
        <p:sp>
          <p:nvSpPr>
            <p:cNvPr id="33" name="Rectangle 32"/>
            <p:cNvSpPr/>
            <p:nvPr/>
          </p:nvSpPr>
          <p:spPr>
            <a:xfrm>
              <a:off x="413873" y="1955522"/>
              <a:ext cx="4068070" cy="296345"/>
            </a:xfrm>
            <a:prstGeom prst="rect">
              <a:avLst/>
            </a:prstGeom>
            <a:solidFill>
              <a:srgbClr val="0060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p:cNvSpPr/>
            <p:nvPr/>
          </p:nvSpPr>
          <p:spPr>
            <a:xfrm>
              <a:off x="4478590" y="1954498"/>
              <a:ext cx="306777" cy="300436"/>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78271" y="2251980"/>
              <a:ext cx="305761" cy="15636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800000">
              <a:off x="4434021" y="2403890"/>
              <a:ext cx="387827" cy="208344"/>
            </a:xfrm>
            <a:prstGeom prs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47074" y="1937689"/>
              <a:ext cx="1189749" cy="307777"/>
            </a:xfrm>
            <a:prstGeom prst="rect">
              <a:avLst/>
            </a:prstGeom>
            <a:noFill/>
          </p:spPr>
          <p:txBody>
            <a:bodyPr wrap="none" rtlCol="0" anchor="ctr">
              <a:spAutoFit/>
            </a:bodyPr>
            <a:lstStyle/>
            <a:p>
              <a:r>
                <a:rPr lang="fr-FR" sz="1400">
                  <a:solidFill>
                    <a:srgbClr val="FFFFFF"/>
                  </a:solidFill>
                  <a:latin typeface="Arial"/>
                  <a:ea typeface="ＭＳ Ｐゴシック"/>
                </a:rPr>
                <a:t>Présentation</a:t>
              </a:r>
              <a:endParaRPr lang="fr-FR" sz="1400">
                <a:solidFill>
                  <a:srgbClr val="FFFFFF"/>
                </a:solidFill>
              </a:endParaRPr>
            </a:p>
          </p:txBody>
        </p:sp>
      </p:grpSp>
      <p:grpSp>
        <p:nvGrpSpPr>
          <p:cNvPr id="59" name="Group 58"/>
          <p:cNvGrpSpPr/>
          <p:nvPr/>
        </p:nvGrpSpPr>
        <p:grpSpPr>
          <a:xfrm>
            <a:off x="5192714" y="2036246"/>
            <a:ext cx="3958423" cy="3108631"/>
            <a:chOff x="5192713" y="2036245"/>
            <a:chExt cx="3958423" cy="3108631"/>
          </a:xfrm>
        </p:grpSpPr>
        <p:sp>
          <p:nvSpPr>
            <p:cNvPr id="60" name="Rectangle 59"/>
            <p:cNvSpPr/>
            <p:nvPr/>
          </p:nvSpPr>
          <p:spPr>
            <a:xfrm>
              <a:off x="5192713" y="2538668"/>
              <a:ext cx="3958423" cy="260620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6676091" y="2036245"/>
              <a:ext cx="991667" cy="979695"/>
              <a:chOff x="7127612" y="2637652"/>
              <a:chExt cx="991667" cy="979695"/>
            </a:xfrm>
          </p:grpSpPr>
          <p:sp>
            <p:nvSpPr>
              <p:cNvPr id="62" name="Chord 61"/>
              <p:cNvSpPr/>
              <p:nvPr/>
            </p:nvSpPr>
            <p:spPr>
              <a:xfrm>
                <a:off x="7140708" y="2638777"/>
                <a:ext cx="978571" cy="978570"/>
              </a:xfrm>
              <a:prstGeom prst="chord">
                <a:avLst>
                  <a:gd name="adj1" fmla="val 5467745"/>
                  <a:gd name="adj2" fmla="val 1620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hord 62"/>
              <p:cNvSpPr/>
              <p:nvPr/>
            </p:nvSpPr>
            <p:spPr>
              <a:xfrm rot="10800000">
                <a:off x="7127612" y="2637652"/>
                <a:ext cx="978571" cy="978570"/>
              </a:xfrm>
              <a:prstGeom prst="chord">
                <a:avLst>
                  <a:gd name="adj1" fmla="val 5467745"/>
                  <a:gd name="adj2" fmla="val 16200000"/>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6" name="Picture 55" descr="icons-02.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17795" y="2152424"/>
            <a:ext cx="521356" cy="740663"/>
          </a:xfrm>
          <a:prstGeom prst="rect">
            <a:avLst/>
          </a:prstGeom>
        </p:spPr>
      </p:pic>
      <p:sp>
        <p:nvSpPr>
          <p:cNvPr id="39" name="TextBox 38"/>
          <p:cNvSpPr txBox="1"/>
          <p:nvPr/>
        </p:nvSpPr>
        <p:spPr>
          <a:xfrm>
            <a:off x="425066" y="3731112"/>
            <a:ext cx="4072027" cy="1099258"/>
          </a:xfrm>
          <a:prstGeom prst="rect">
            <a:avLst/>
          </a:prstGeom>
          <a:noFill/>
        </p:spPr>
        <p:txBody>
          <a:bodyPr wrap="square" lIns="0" tIns="0" rIns="0" bIns="0" numCol="1" spcCol="182880" rtlCol="0" anchor="t">
            <a:noAutofit/>
          </a:bodyPr>
          <a:lstStyle/>
          <a:p>
            <a:pPr>
              <a:spcAft>
                <a:spcPts val="500"/>
              </a:spcAft>
            </a:pPr>
            <a:r>
              <a:rPr lang="fr-FR" sz="900" dirty="0">
                <a:latin typeface="Arial"/>
                <a:ea typeface="ＭＳ Ｐゴシック"/>
              </a:rPr>
              <a:t>Cours orienté </a:t>
            </a:r>
            <a:r>
              <a:rPr lang="fr-FR" sz="900" b="1" dirty="0">
                <a:latin typeface="Arial"/>
                <a:ea typeface="ＭＳ Ｐゴシック"/>
              </a:rPr>
              <a:t>Option SISR</a:t>
            </a:r>
            <a:r>
              <a:rPr lang="fr-FR" sz="900" dirty="0">
                <a:latin typeface="Arial"/>
                <a:ea typeface="ＭＳ Ｐゴシック"/>
              </a:rPr>
              <a:t>, dans les Blocs 1, 2 et 3 en fonctions des contenus. </a:t>
            </a:r>
            <a:endParaRPr lang="fr-FR" dirty="0"/>
          </a:p>
          <a:p>
            <a:pPr>
              <a:spcAft>
                <a:spcPts val="500"/>
              </a:spcAft>
            </a:pPr>
            <a:r>
              <a:rPr lang="fr-FR" sz="900" dirty="0">
                <a:latin typeface="Arial"/>
                <a:ea typeface="ＭＳ Ｐゴシック"/>
                <a:cs typeface="Arial"/>
              </a:rPr>
              <a:t>Plutôt en présentiel au moins pour la partie </a:t>
            </a:r>
            <a:r>
              <a:rPr lang="fr-FR" sz="900" dirty="0" err="1">
                <a:latin typeface="Arial"/>
                <a:ea typeface="ＭＳ Ｐゴシック"/>
                <a:cs typeface="Arial"/>
              </a:rPr>
              <a:t>Lab</a:t>
            </a:r>
            <a:r>
              <a:rPr lang="fr-FR" sz="900" dirty="0">
                <a:latin typeface="Arial"/>
                <a:ea typeface="ＭＳ Ｐゴシック"/>
                <a:cs typeface="Arial"/>
              </a:rPr>
              <a:t> avec les équipements, entre autres à cause de la barrière de la langue : n'existe qu'en anglais</a:t>
            </a:r>
            <a:endParaRPr lang="fr-FR" dirty="0">
              <a:latin typeface="Arial"/>
              <a:ea typeface="ＭＳ Ｐゴシック"/>
            </a:endParaRPr>
          </a:p>
          <a:p>
            <a:pPr>
              <a:spcAft>
                <a:spcPts val="500"/>
              </a:spcAft>
            </a:pPr>
            <a:r>
              <a:rPr lang="fr-FR" sz="900" dirty="0">
                <a:latin typeface="Arial"/>
                <a:ea typeface="ＭＳ Ｐゴシック"/>
              </a:rPr>
              <a:t>Possibilité de faire intervenir les collègues d’anglais (ou de LV). </a:t>
            </a:r>
            <a:endParaRPr lang="fr-FR" sz="900" dirty="0"/>
          </a:p>
          <a:p>
            <a:pPr>
              <a:spcAft>
                <a:spcPts val="500"/>
              </a:spcAft>
            </a:pPr>
            <a:endParaRPr lang="fr-FR" sz="900" dirty="0"/>
          </a:p>
        </p:txBody>
      </p:sp>
      <p:grpSp>
        <p:nvGrpSpPr>
          <p:cNvPr id="6" name="Groupe 5">
            <a:extLst>
              <a:ext uri="{FF2B5EF4-FFF2-40B4-BE49-F238E27FC236}">
                <a16:creationId xmlns:a16="http://schemas.microsoft.com/office/drawing/2014/main" id="{D8EEEAFF-8EC0-4923-B6F6-36E4918033FD}"/>
              </a:ext>
            </a:extLst>
          </p:cNvPr>
          <p:cNvGrpSpPr/>
          <p:nvPr/>
        </p:nvGrpSpPr>
        <p:grpSpPr>
          <a:xfrm>
            <a:off x="421229" y="3343157"/>
            <a:ext cx="4407975" cy="674543"/>
            <a:chOff x="421229" y="3343157"/>
            <a:chExt cx="4407975" cy="674543"/>
          </a:xfrm>
        </p:grpSpPr>
        <p:grpSp>
          <p:nvGrpSpPr>
            <p:cNvPr id="8" name="Group 7"/>
            <p:cNvGrpSpPr/>
            <p:nvPr/>
          </p:nvGrpSpPr>
          <p:grpSpPr>
            <a:xfrm>
              <a:off x="421229" y="3359964"/>
              <a:ext cx="4407975" cy="657736"/>
              <a:chOff x="506031" y="3198239"/>
              <a:chExt cx="4407975" cy="657736"/>
            </a:xfrm>
          </p:grpSpPr>
          <p:sp>
            <p:nvSpPr>
              <p:cNvPr id="40" name="Rectangle 39"/>
              <p:cNvSpPr/>
              <p:nvPr/>
            </p:nvSpPr>
            <p:spPr>
              <a:xfrm>
                <a:off x="506031" y="3199263"/>
                <a:ext cx="4068070" cy="296345"/>
              </a:xfrm>
              <a:prstGeom prst="rect">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Triangle 41"/>
              <p:cNvSpPr/>
              <p:nvPr/>
            </p:nvSpPr>
            <p:spPr>
              <a:xfrm>
                <a:off x="4570748" y="3198239"/>
                <a:ext cx="306777" cy="300436"/>
              </a:xfrm>
              <a:prstGeom prst="r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570429" y="3495720"/>
                <a:ext cx="305761" cy="15636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10800000">
                <a:off x="4526179" y="3647631"/>
                <a:ext cx="387827" cy="208344"/>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573979" y="3343157"/>
              <a:ext cx="1669047" cy="307777"/>
            </a:xfrm>
            <a:prstGeom prst="rect">
              <a:avLst/>
            </a:prstGeom>
            <a:noFill/>
          </p:spPr>
          <p:txBody>
            <a:bodyPr wrap="none" rtlCol="0" anchor="ctr">
              <a:spAutoFit/>
            </a:bodyPr>
            <a:lstStyle/>
            <a:p>
              <a:r>
                <a:rPr lang="fr-FR" sz="1400">
                  <a:solidFill>
                    <a:srgbClr val="FFFFFF"/>
                  </a:solidFill>
                </a:rPr>
                <a:t>Utilisation possible</a:t>
              </a:r>
            </a:p>
          </p:txBody>
        </p:sp>
      </p:grpSp>
      <p:sp>
        <p:nvSpPr>
          <p:cNvPr id="4" name="Rectangle 3"/>
          <p:cNvSpPr/>
          <p:nvPr/>
        </p:nvSpPr>
        <p:spPr>
          <a:xfrm>
            <a:off x="5446235" y="2815612"/>
            <a:ext cx="1478290" cy="307777"/>
          </a:xfrm>
          <a:prstGeom prst="rect">
            <a:avLst/>
          </a:prstGeom>
        </p:spPr>
        <p:txBody>
          <a:bodyPr wrap="none">
            <a:spAutoFit/>
          </a:bodyPr>
          <a:lstStyle/>
          <a:p>
            <a:pPr algn="ctr"/>
            <a:r>
              <a:rPr lang="fr-FR" sz="1400">
                <a:solidFill>
                  <a:schemeClr val="bg1"/>
                </a:solidFill>
              </a:rPr>
              <a:t>Caractéristiques</a:t>
            </a:r>
          </a:p>
        </p:txBody>
      </p:sp>
      <p:sp>
        <p:nvSpPr>
          <p:cNvPr id="17" name="TextBox 16"/>
          <p:cNvSpPr txBox="1"/>
          <p:nvPr/>
        </p:nvSpPr>
        <p:spPr>
          <a:xfrm>
            <a:off x="5459330" y="3064920"/>
            <a:ext cx="3613470" cy="900246"/>
          </a:xfrm>
          <a:prstGeom prst="rect">
            <a:avLst/>
          </a:prstGeom>
          <a:noFill/>
        </p:spPr>
        <p:txBody>
          <a:bodyPr wrap="square" rtlCol="0" anchor="t">
            <a:spAutoFit/>
          </a:bodyPr>
          <a:lstStyle/>
          <a:p>
            <a:pPr>
              <a:spcAft>
                <a:spcPts val="300"/>
              </a:spcAft>
            </a:pPr>
            <a:r>
              <a:rPr lang="fr-FR" sz="900" b="1" dirty="0">
                <a:solidFill>
                  <a:schemeClr val="bg1"/>
                </a:solidFill>
                <a:latin typeface="Arial"/>
                <a:ea typeface="ＭＳ Ｐゴシック"/>
              </a:rPr>
              <a:t>Connaissances préalables requises </a:t>
            </a:r>
            <a:r>
              <a:rPr lang="fr-FR" sz="900" dirty="0">
                <a:solidFill>
                  <a:schemeClr val="bg1"/>
                </a:solidFill>
                <a:latin typeface="Arial"/>
                <a:ea typeface="ＭＳ Ｐゴシック"/>
              </a:rPr>
              <a:t>: </a:t>
            </a:r>
            <a:r>
              <a:rPr lang="fr-FR" sz="900" dirty="0">
                <a:ea typeface="ＭＳ Ｐゴシック" pitchFamily="34" charset="-128"/>
              </a:rPr>
              <a:t>Cours</a:t>
            </a:r>
            <a:r>
              <a:rPr lang="fr-FR" sz="900" dirty="0">
                <a:solidFill>
                  <a:schemeClr val="bg1"/>
                </a:solidFill>
                <a:latin typeface="Arial"/>
                <a:ea typeface="ＭＳ Ｐゴシック"/>
              </a:rPr>
              <a:t> </a:t>
            </a:r>
            <a:r>
              <a:rPr lang="fr-FR" sz="900" dirty="0">
                <a:ea typeface="ＭＳ Ｐゴシック" pitchFamily="34" charset="-128"/>
              </a:rPr>
              <a:t>CCNA R&amp;S : ITN et RSE (CCENT)</a:t>
            </a:r>
          </a:p>
          <a:p>
            <a:pPr>
              <a:spcAft>
                <a:spcPts val="300"/>
              </a:spcAft>
            </a:pPr>
            <a:r>
              <a:rPr lang="fr-FR" sz="900" b="1" dirty="0">
                <a:solidFill>
                  <a:schemeClr val="bg1"/>
                </a:solidFill>
                <a:latin typeface="Arial"/>
                <a:ea typeface="ＭＳ Ｐゴシック"/>
              </a:rPr>
              <a:t>Cours complémentaire recommandé </a:t>
            </a:r>
            <a:r>
              <a:rPr lang="fr-FR" sz="900" dirty="0">
                <a:solidFill>
                  <a:schemeClr val="bg1"/>
                </a:solidFill>
                <a:latin typeface="Arial"/>
                <a:ea typeface="ＭＳ Ｐゴシック"/>
              </a:rPr>
              <a:t>: </a:t>
            </a:r>
            <a:r>
              <a:rPr lang="fr-FR" sz="900" dirty="0">
                <a:ea typeface="ＭＳ Ｐゴシック" pitchFamily="34" charset="-128"/>
              </a:rPr>
              <a:t>CCNP R&amp;S ROUTE</a:t>
            </a:r>
          </a:p>
          <a:p>
            <a:pPr>
              <a:spcAft>
                <a:spcPts val="300"/>
              </a:spcAft>
            </a:pPr>
            <a:r>
              <a:rPr lang="fr-FR" sz="900" b="1" dirty="0">
                <a:solidFill>
                  <a:schemeClr val="bg1"/>
                </a:solidFill>
                <a:latin typeface="Arial"/>
                <a:ea typeface="ＭＳ Ｐゴシック"/>
              </a:rPr>
              <a:t>Langue</a:t>
            </a:r>
            <a:r>
              <a:rPr lang="fr-FR" sz="900" dirty="0">
                <a:solidFill>
                  <a:schemeClr val="bg1"/>
                </a:solidFill>
                <a:latin typeface="Arial"/>
                <a:ea typeface="ＭＳ Ｐゴシック"/>
              </a:rPr>
              <a:t> : </a:t>
            </a:r>
            <a:r>
              <a:rPr lang="fr-FR" sz="900" b="1" dirty="0">
                <a:solidFill>
                  <a:srgbClr val="FF0000"/>
                </a:solidFill>
                <a:latin typeface="Arial"/>
                <a:ea typeface="ＭＳ Ｐゴシック"/>
              </a:rPr>
              <a:t>anglais</a:t>
            </a:r>
          </a:p>
          <a:p>
            <a:pPr>
              <a:spcAft>
                <a:spcPts val="300"/>
              </a:spcAft>
            </a:pPr>
            <a:r>
              <a:rPr lang="fr-FR" sz="900" b="1" dirty="0">
                <a:solidFill>
                  <a:schemeClr val="bg1"/>
                </a:solidFill>
                <a:latin typeface="Arial"/>
                <a:ea typeface="ＭＳ Ｐゴシック"/>
              </a:rPr>
              <a:t>Accès au cours</a:t>
            </a:r>
            <a:r>
              <a:rPr lang="fr-FR" sz="900" dirty="0">
                <a:solidFill>
                  <a:schemeClr val="bg1"/>
                </a:solidFill>
                <a:latin typeface="Arial"/>
                <a:ea typeface="ＭＳ Ｐゴシック"/>
              </a:rPr>
              <a:t> </a:t>
            </a:r>
            <a:r>
              <a:rPr lang="fr-FR" sz="900" b="1" dirty="0">
                <a:solidFill>
                  <a:schemeClr val="bg1"/>
                </a:solidFill>
                <a:latin typeface="Arial"/>
                <a:ea typeface="ＭＳ Ｐゴシック"/>
              </a:rPr>
              <a:t>: </a:t>
            </a:r>
            <a:r>
              <a:rPr lang="fr-FR" sz="900" b="1" dirty="0">
                <a:solidFill>
                  <a:srgbClr val="FF0000"/>
                </a:solidFill>
                <a:latin typeface="Arial"/>
                <a:ea typeface="ＭＳ Ｐゴシック"/>
              </a:rPr>
              <a:t>habilitation nécessaire pour les enseignants</a:t>
            </a:r>
            <a:r>
              <a:rPr lang="fr-FR" sz="900" dirty="0">
                <a:solidFill>
                  <a:schemeClr val="bg1"/>
                </a:solidFill>
                <a:latin typeface="Arial"/>
                <a:ea typeface="ＭＳ Ｐゴシック"/>
              </a:rPr>
              <a:t>.</a:t>
            </a:r>
          </a:p>
        </p:txBody>
      </p:sp>
      <p:sp>
        <p:nvSpPr>
          <p:cNvPr id="34" name="TextBox 8">
            <a:extLst>
              <a:ext uri="{FF2B5EF4-FFF2-40B4-BE49-F238E27FC236}">
                <a16:creationId xmlns:a16="http://schemas.microsoft.com/office/drawing/2014/main" id="{DA758FA9-C036-4BB0-B149-BD369E51C726}"/>
              </a:ext>
            </a:extLst>
          </p:cNvPr>
          <p:cNvSpPr txBox="1"/>
          <p:nvPr/>
        </p:nvSpPr>
        <p:spPr>
          <a:xfrm>
            <a:off x="401164" y="2334825"/>
            <a:ext cx="4037812" cy="138499"/>
          </a:xfrm>
          <a:prstGeom prst="rect">
            <a:avLst/>
          </a:prstGeom>
          <a:noFill/>
        </p:spPr>
        <p:txBody>
          <a:bodyPr wrap="square" lIns="0" tIns="0" rIns="0" bIns="0" rtlCol="0">
            <a:spAutoFit/>
          </a:bodyPr>
          <a:lstStyle/>
          <a:p>
            <a:endParaRPr lang="fr-FR" sz="900"/>
          </a:p>
        </p:txBody>
      </p:sp>
      <p:sp>
        <p:nvSpPr>
          <p:cNvPr id="41" name="TextBox 38">
            <a:extLst>
              <a:ext uri="{FF2B5EF4-FFF2-40B4-BE49-F238E27FC236}">
                <a16:creationId xmlns:a16="http://schemas.microsoft.com/office/drawing/2014/main" id="{9DF987F8-3C1D-4009-9149-85D9F3069848}"/>
              </a:ext>
            </a:extLst>
          </p:cNvPr>
          <p:cNvSpPr txBox="1"/>
          <p:nvPr/>
        </p:nvSpPr>
        <p:spPr>
          <a:xfrm>
            <a:off x="441142" y="2329913"/>
            <a:ext cx="4080431" cy="939465"/>
          </a:xfrm>
          <a:prstGeom prst="rect">
            <a:avLst/>
          </a:prstGeom>
          <a:noFill/>
        </p:spPr>
        <p:txBody>
          <a:bodyPr wrap="square" lIns="0" tIns="0" rIns="0" bIns="0" numCol="1" spcCol="182880" rtlCol="0">
            <a:noAutofit/>
          </a:bodyPr>
          <a:lstStyle/>
          <a:p>
            <a:pPr algn="just">
              <a:spcAft>
                <a:spcPts val="500"/>
              </a:spcAft>
            </a:pPr>
            <a:r>
              <a:rPr lang="fr-FR" sz="900" dirty="0">
                <a:solidFill>
                  <a:srgbClr val="58585B"/>
                </a:solidFill>
                <a:ea typeface="ＭＳ Ｐゴシック" pitchFamily="34" charset="-128"/>
              </a:rPr>
              <a:t>Les personnes ayant suivi le cours CCNA R&amp;S vont développer une expertise dans les domaines de la sécurité des organisations et la protection des données. Il met l'accent sur l'application pratique des compétences nécessaires pour concevoir, implémenter et gérer les systèmes de sécurité des réseaux.</a:t>
            </a:r>
          </a:p>
          <a:p>
            <a:pPr algn="just">
              <a:spcAft>
                <a:spcPts val="500"/>
              </a:spcAft>
            </a:pPr>
            <a:r>
              <a:rPr lang="fr-FR" sz="900" dirty="0">
                <a:solidFill>
                  <a:srgbClr val="58585B"/>
                </a:solidFill>
                <a:ea typeface="ＭＳ Ｐゴシック" pitchFamily="34" charset="-128"/>
              </a:rPr>
              <a:t>Ce cours prépare à la certification professionnelle </a:t>
            </a:r>
            <a:r>
              <a:rPr lang="fr-FR" sz="900" b="1" dirty="0">
                <a:solidFill>
                  <a:srgbClr val="58585B"/>
                </a:solidFill>
                <a:ea typeface="ＭＳ Ｐゴシック" pitchFamily="34" charset="-128"/>
              </a:rPr>
              <a:t>Cisco CCNA Security</a:t>
            </a:r>
            <a:r>
              <a:rPr lang="fr-FR" sz="900" dirty="0">
                <a:solidFill>
                  <a:srgbClr val="58585B"/>
                </a:solidFill>
                <a:ea typeface="ＭＳ Ｐゴシック" pitchFamily="34" charset="-128"/>
              </a:rPr>
              <a:t> et à des emplois en tant que spécialistes de la sécurité des réseaux.</a:t>
            </a:r>
          </a:p>
          <a:p>
            <a:pPr algn="just">
              <a:spcAft>
                <a:spcPts val="500"/>
              </a:spcAft>
            </a:pPr>
            <a:endParaRPr lang="fr-FR" sz="900" dirty="0">
              <a:solidFill>
                <a:srgbClr val="58585B"/>
              </a:solidFill>
              <a:ea typeface="ＭＳ Ｐゴシック" pitchFamily="34" charset="-128"/>
            </a:endParaRPr>
          </a:p>
          <a:p>
            <a:pPr algn="just">
              <a:spcAft>
                <a:spcPts val="500"/>
              </a:spcAft>
            </a:pPr>
            <a:endParaRPr lang="fr-FR" sz="900" dirty="0"/>
          </a:p>
        </p:txBody>
      </p:sp>
      <p:pic>
        <p:nvPicPr>
          <p:cNvPr id="7" name="Image 12" descr="Une image contenant horloge&#10;&#10;Description générée avec un niveau de confiance très élevé">
            <a:extLst>
              <a:ext uri="{FF2B5EF4-FFF2-40B4-BE49-F238E27FC236}">
                <a16:creationId xmlns:a16="http://schemas.microsoft.com/office/drawing/2014/main" id="{32DB9B17-B814-4C5E-A00A-9C97FEDC92B7}"/>
              </a:ext>
            </a:extLst>
          </p:cNvPr>
          <p:cNvPicPr>
            <a:picLocks noChangeAspect="1"/>
          </p:cNvPicPr>
          <p:nvPr/>
        </p:nvPicPr>
        <p:blipFill>
          <a:blip r:embed="rId5"/>
          <a:stretch>
            <a:fillRect/>
          </a:stretch>
        </p:blipFill>
        <p:spPr>
          <a:xfrm>
            <a:off x="4586568" y="80122"/>
            <a:ext cx="609600" cy="781050"/>
          </a:xfrm>
          <a:prstGeom prst="rect">
            <a:avLst/>
          </a:prstGeom>
        </p:spPr>
      </p:pic>
      <p:sp>
        <p:nvSpPr>
          <p:cNvPr id="47" name="Rectangle 46">
            <a:extLst>
              <a:ext uri="{FF2B5EF4-FFF2-40B4-BE49-F238E27FC236}">
                <a16:creationId xmlns:a16="http://schemas.microsoft.com/office/drawing/2014/main" id="{D85D209A-D2C8-4480-B83E-675F0E23D75C}"/>
              </a:ext>
            </a:extLst>
          </p:cNvPr>
          <p:cNvSpPr/>
          <p:nvPr/>
        </p:nvSpPr>
        <p:spPr>
          <a:xfrm>
            <a:off x="5541103" y="4080583"/>
            <a:ext cx="3358563" cy="920852"/>
          </a:xfrm>
          <a:prstGeom prst="rect">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lang="fr-FR" sz="1050" b="1" kern="0" dirty="0">
                <a:solidFill>
                  <a:prstClr val="black"/>
                </a:solidFill>
                <a:latin typeface="Arial"/>
                <a:ea typeface="+mn-ea"/>
                <a:cs typeface="+mn-cs"/>
              </a:rPr>
              <a:t>Intérêt pour le Bloc 3 Année 2 Option SISR, Filtrage, Sécurité des échanges, </a:t>
            </a:r>
          </a:p>
          <a:p>
            <a:pPr marL="0" marR="0" lvl="0" indent="0" algn="ctr" defTabSz="342900" eaLnBrk="1" fontAlgn="auto" latinLnBrk="0" hangingPunct="1">
              <a:lnSpc>
                <a:spcPct val="100000"/>
              </a:lnSpc>
              <a:spcBef>
                <a:spcPts val="0"/>
              </a:spcBef>
              <a:spcAft>
                <a:spcPts val="0"/>
              </a:spcAft>
              <a:buClrTx/>
              <a:buSzTx/>
              <a:buFontTx/>
              <a:buNone/>
              <a:tabLst/>
              <a:defRPr/>
            </a:pPr>
            <a:r>
              <a:rPr lang="fr-FR" sz="1050" b="1" kern="0" dirty="0">
                <a:solidFill>
                  <a:prstClr val="black"/>
                </a:solidFill>
                <a:latin typeface="Arial"/>
                <a:ea typeface="+mn-ea"/>
                <a:cs typeface="+mn-cs"/>
              </a:rPr>
              <a:t>Technologies VPN, …</a:t>
            </a:r>
          </a:p>
          <a:p>
            <a:pPr marL="0" marR="0" lvl="0" indent="0" algn="ctr" defTabSz="342900" eaLnBrk="1" fontAlgn="auto" latinLnBrk="0" hangingPunct="1">
              <a:lnSpc>
                <a:spcPct val="100000"/>
              </a:lnSpc>
              <a:spcBef>
                <a:spcPts val="0"/>
              </a:spcBef>
              <a:spcAft>
                <a:spcPts val="0"/>
              </a:spcAft>
              <a:buClrTx/>
              <a:buSzTx/>
              <a:buFontTx/>
              <a:buNone/>
              <a:tabLst/>
              <a:defRPr/>
            </a:pPr>
            <a:r>
              <a:rPr lang="fr-FR" sz="1050" b="1" kern="0" dirty="0">
                <a:solidFill>
                  <a:prstClr val="black"/>
                </a:solidFill>
                <a:latin typeface="Arial"/>
                <a:ea typeface="+mn-ea"/>
                <a:cs typeface="+mn-cs"/>
              </a:rPr>
              <a:t>En complément de CSNA et CSNE Stormshield</a:t>
            </a:r>
            <a:endParaRPr kumimoji="0" lang="en-US" sz="1050" b="1"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6198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0B5CCC05-10D8-4D0D-9844-5C231EA9B136}"/>
              </a:ext>
            </a:extLst>
          </p:cNvPr>
          <p:cNvSpPr>
            <a:spLocks noGrp="1"/>
          </p:cNvSpPr>
          <p:nvPr>
            <p:ph type="subTitle" idx="1"/>
          </p:nvPr>
        </p:nvSpPr>
        <p:spPr/>
        <p:txBody>
          <a:bodyPr/>
          <a:lstStyle/>
          <a:p>
            <a:endParaRPr lang="fr-FR" dirty="0"/>
          </a:p>
        </p:txBody>
      </p:sp>
      <p:sp>
        <p:nvSpPr>
          <p:cNvPr id="3" name="Espace réservé du texte 2">
            <a:extLst>
              <a:ext uri="{FF2B5EF4-FFF2-40B4-BE49-F238E27FC236}">
                <a16:creationId xmlns:a16="http://schemas.microsoft.com/office/drawing/2014/main" id="{6B27DC2A-D124-4808-8DE5-19914A9A766E}"/>
              </a:ext>
            </a:extLst>
          </p:cNvPr>
          <p:cNvSpPr>
            <a:spLocks noGrp="1"/>
          </p:cNvSpPr>
          <p:nvPr>
            <p:ph type="body" sz="quarter" idx="11"/>
          </p:nvPr>
        </p:nvSpPr>
        <p:spPr/>
        <p:txBody>
          <a:bodyPr/>
          <a:lstStyle/>
          <a:p>
            <a:endParaRPr lang="fr-FR" dirty="0"/>
          </a:p>
        </p:txBody>
      </p:sp>
      <p:sp>
        <p:nvSpPr>
          <p:cNvPr id="4" name="Espace réservé du texte 3">
            <a:extLst>
              <a:ext uri="{FF2B5EF4-FFF2-40B4-BE49-F238E27FC236}">
                <a16:creationId xmlns:a16="http://schemas.microsoft.com/office/drawing/2014/main" id="{756D2BFB-7553-4913-8DD6-1ACFFFD5B754}"/>
              </a:ext>
            </a:extLst>
          </p:cNvPr>
          <p:cNvSpPr>
            <a:spLocks noGrp="1"/>
          </p:cNvSpPr>
          <p:nvPr>
            <p:ph type="body" sz="quarter" idx="12"/>
          </p:nvPr>
        </p:nvSpPr>
        <p:spPr/>
        <p:txBody>
          <a:bodyPr/>
          <a:lstStyle/>
          <a:p>
            <a:endParaRPr lang="fr-FR" dirty="0"/>
          </a:p>
        </p:txBody>
      </p:sp>
      <p:sp>
        <p:nvSpPr>
          <p:cNvPr id="5" name="Espace réservé du texte 4">
            <a:extLst>
              <a:ext uri="{FF2B5EF4-FFF2-40B4-BE49-F238E27FC236}">
                <a16:creationId xmlns:a16="http://schemas.microsoft.com/office/drawing/2014/main" id="{894BE625-C28D-4871-B32D-5979FD6BDE9F}"/>
              </a:ext>
            </a:extLst>
          </p:cNvPr>
          <p:cNvSpPr>
            <a:spLocks noGrp="1"/>
          </p:cNvSpPr>
          <p:nvPr>
            <p:ph type="body" sz="quarter" idx="13"/>
          </p:nvPr>
        </p:nvSpPr>
        <p:spPr/>
        <p:txBody>
          <a:bodyPr>
            <a:normAutofit fontScale="77500" lnSpcReduction="20000"/>
          </a:bodyPr>
          <a:lstStyle/>
          <a:p>
            <a:endParaRPr lang="fr-FR" dirty="0"/>
          </a:p>
        </p:txBody>
      </p:sp>
      <p:sp>
        <p:nvSpPr>
          <p:cNvPr id="6" name="Titre 5">
            <a:extLst>
              <a:ext uri="{FF2B5EF4-FFF2-40B4-BE49-F238E27FC236}">
                <a16:creationId xmlns:a16="http://schemas.microsoft.com/office/drawing/2014/main" id="{2435F2B0-F03F-48AB-A292-ED44276E606C}"/>
              </a:ext>
            </a:extLst>
          </p:cNvPr>
          <p:cNvSpPr>
            <a:spLocks noGrp="1"/>
          </p:cNvSpPr>
          <p:nvPr>
            <p:ph type="ctrTitle"/>
          </p:nvPr>
        </p:nvSpPr>
        <p:spPr/>
        <p:txBody>
          <a:bodyPr>
            <a:normAutofit/>
          </a:bodyPr>
          <a:lstStyle/>
          <a:p>
            <a:r>
              <a:rPr lang="fr-FR" dirty="0"/>
              <a:t>Formation </a:t>
            </a:r>
            <a:r>
              <a:rPr lang="fr-FR" dirty="0" err="1"/>
              <a:t>CyberOps</a:t>
            </a:r>
            <a:r>
              <a:rPr lang="fr-FR" dirty="0"/>
              <a:t> </a:t>
            </a:r>
            <a:r>
              <a:rPr lang="fr-FR" dirty="0" err="1"/>
              <a:t>Certa</a:t>
            </a:r>
            <a:endParaRPr lang="fr-FR" dirty="0"/>
          </a:p>
        </p:txBody>
      </p:sp>
      <p:sp>
        <p:nvSpPr>
          <p:cNvPr id="7" name="Espace réservé du texte 6">
            <a:extLst>
              <a:ext uri="{FF2B5EF4-FFF2-40B4-BE49-F238E27FC236}">
                <a16:creationId xmlns:a16="http://schemas.microsoft.com/office/drawing/2014/main" id="{3ECB383F-10B8-4835-B0B5-A07EF96E6C3C}"/>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241900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rotWithShape="1">
          <a:blip r:embed="rId3">
            <a:extLst>
              <a:ext uri="{28A0092B-C50C-407E-A947-70E740481C1C}">
                <a14:useLocalDpi xmlns:a14="http://schemas.microsoft.com/office/drawing/2010/main" val="0"/>
              </a:ext>
            </a:extLst>
          </a:blip>
          <a:srcRect t="11863"/>
          <a:stretch/>
        </p:blipFill>
        <p:spPr>
          <a:xfrm>
            <a:off x="5192714" y="0"/>
            <a:ext cx="3958422" cy="2582314"/>
          </a:xfrm>
          <a:prstGeom prst="rect">
            <a:avLst/>
          </a:prstGeom>
        </p:spPr>
      </p:pic>
      <p:sp>
        <p:nvSpPr>
          <p:cNvPr id="24" name="Rectangle 23"/>
          <p:cNvSpPr/>
          <p:nvPr/>
        </p:nvSpPr>
        <p:spPr>
          <a:xfrm>
            <a:off x="440778" y="789250"/>
            <a:ext cx="4068070" cy="296345"/>
          </a:xfrm>
          <a:prstGeom prst="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Triangle 26"/>
          <p:cNvSpPr/>
          <p:nvPr/>
        </p:nvSpPr>
        <p:spPr>
          <a:xfrm>
            <a:off x="4505546" y="782474"/>
            <a:ext cx="306777" cy="300436"/>
          </a:xfrm>
          <a:prstGeom prst="r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4505228" y="1079955"/>
            <a:ext cx="305761" cy="1563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p:cNvSpPr/>
          <p:nvPr/>
        </p:nvSpPr>
        <p:spPr>
          <a:xfrm rot="10800000">
            <a:off x="4460978" y="1231865"/>
            <a:ext cx="387827" cy="208344"/>
          </a:xfrm>
          <a:prstGeom prs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421229" y="3173623"/>
            <a:ext cx="4407975" cy="657736"/>
            <a:chOff x="506031" y="3198239"/>
            <a:chExt cx="4407975" cy="657736"/>
          </a:xfrm>
        </p:grpSpPr>
        <p:sp>
          <p:nvSpPr>
            <p:cNvPr id="40" name="Rectangle 39"/>
            <p:cNvSpPr/>
            <p:nvPr/>
          </p:nvSpPr>
          <p:spPr>
            <a:xfrm>
              <a:off x="506031" y="3199263"/>
              <a:ext cx="4068070" cy="296345"/>
            </a:xfrm>
            <a:prstGeom prst="rect">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ight Triangle 41"/>
            <p:cNvSpPr/>
            <p:nvPr/>
          </p:nvSpPr>
          <p:spPr>
            <a:xfrm>
              <a:off x="4570748" y="3198239"/>
              <a:ext cx="306777" cy="300436"/>
            </a:xfrm>
            <a:prstGeom prst="r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4570429" y="3495720"/>
              <a:ext cx="305761" cy="15636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p:cNvSpPr/>
            <p:nvPr/>
          </p:nvSpPr>
          <p:spPr>
            <a:xfrm rot="10800000">
              <a:off x="4526179" y="3647631"/>
              <a:ext cx="387827" cy="208344"/>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384590" y="82850"/>
            <a:ext cx="8345488" cy="731837"/>
          </a:xfrm>
        </p:spPr>
        <p:txBody>
          <a:bodyPr>
            <a:normAutofit fontScale="90000"/>
          </a:bodyPr>
          <a:lstStyle/>
          <a:p>
            <a:r>
              <a:rPr lang="fr-FR" dirty="0" err="1"/>
              <a:t>Cybersecurity</a:t>
            </a:r>
            <a:r>
              <a:rPr lang="fr-FR" dirty="0"/>
              <a:t> Operations </a:t>
            </a:r>
            <a:br>
              <a:rPr lang="fr-FR" dirty="0"/>
            </a:br>
            <a:r>
              <a:rPr lang="fr-FR" dirty="0"/>
              <a:t>Associate</a:t>
            </a:r>
          </a:p>
        </p:txBody>
      </p:sp>
      <p:sp>
        <p:nvSpPr>
          <p:cNvPr id="9" name="TextBox 8"/>
          <p:cNvSpPr txBox="1"/>
          <p:nvPr/>
        </p:nvSpPr>
        <p:spPr>
          <a:xfrm>
            <a:off x="440778" y="1155277"/>
            <a:ext cx="4037812" cy="830997"/>
          </a:xfrm>
          <a:prstGeom prst="rect">
            <a:avLst/>
          </a:prstGeom>
          <a:noFill/>
        </p:spPr>
        <p:txBody>
          <a:bodyPr wrap="square" lIns="0" tIns="0" rIns="0" bIns="0" rtlCol="0">
            <a:spAutoFit/>
          </a:bodyPr>
          <a:lstStyle/>
          <a:p>
            <a:r>
              <a:rPr lang="fr-FR" sz="900" dirty="0"/>
              <a:t>Les connaissances suivantes sont nécessaires pour suivre le cursus :</a:t>
            </a:r>
          </a:p>
          <a:p>
            <a:r>
              <a:rPr lang="fr-FR" sz="900" dirty="0"/>
              <a:t>	- Connaissance PC et Internet</a:t>
            </a:r>
          </a:p>
          <a:p>
            <a:r>
              <a:rPr lang="fr-FR" sz="900" dirty="0"/>
              <a:t>	- Notions de base Windows et linux</a:t>
            </a:r>
          </a:p>
          <a:p>
            <a:r>
              <a:rPr lang="fr-FR" sz="900" dirty="0"/>
              <a:t>	- Notions de base réseaux, système binaire et hexadécimal</a:t>
            </a:r>
          </a:p>
          <a:p>
            <a:r>
              <a:rPr lang="fr-FR" sz="900" dirty="0"/>
              <a:t>	- Notion de base de programmation </a:t>
            </a:r>
          </a:p>
          <a:p>
            <a:endParaRPr lang="fr-FR" sz="900" dirty="0"/>
          </a:p>
        </p:txBody>
      </p:sp>
      <p:sp>
        <p:nvSpPr>
          <p:cNvPr id="26" name="Isosceles Triangle 25"/>
          <p:cNvSpPr/>
          <p:nvPr/>
        </p:nvSpPr>
        <p:spPr>
          <a:xfrm rot="5400000">
            <a:off x="328072" y="787321"/>
            <a:ext cx="329120" cy="157520"/>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598349" y="782474"/>
            <a:ext cx="950901" cy="307777"/>
          </a:xfrm>
          <a:prstGeom prst="rect">
            <a:avLst/>
          </a:prstGeom>
          <a:noFill/>
        </p:spPr>
        <p:txBody>
          <a:bodyPr wrap="none" rtlCol="0" anchor="ctr">
            <a:spAutoFit/>
          </a:bodyPr>
          <a:lstStyle/>
          <a:p>
            <a:r>
              <a:rPr lang="fr-FR" sz="1400" dirty="0"/>
              <a:t>Prérequis</a:t>
            </a:r>
          </a:p>
        </p:txBody>
      </p:sp>
      <p:sp>
        <p:nvSpPr>
          <p:cNvPr id="32" name="TextBox 31"/>
          <p:cNvSpPr txBox="1"/>
          <p:nvPr/>
        </p:nvSpPr>
        <p:spPr>
          <a:xfrm>
            <a:off x="479420" y="2245588"/>
            <a:ext cx="4012791" cy="1097736"/>
          </a:xfrm>
          <a:prstGeom prst="rect">
            <a:avLst/>
          </a:prstGeom>
          <a:noFill/>
        </p:spPr>
        <p:txBody>
          <a:bodyPr wrap="square" lIns="0" tIns="0" rIns="0" bIns="0" rtlCol="0">
            <a:spAutoFit/>
          </a:bodyPr>
          <a:lstStyle/>
          <a:p>
            <a:pPr>
              <a:spcAft>
                <a:spcPts val="500"/>
              </a:spcAft>
            </a:pPr>
            <a:r>
              <a:rPr lang="fr-FR" sz="900" dirty="0"/>
              <a:t>Contenus multimédias, activité interactive et environnement virtualisé pour simuler des scénarios d’attaque, surveiller les activités du réseau. </a:t>
            </a:r>
          </a:p>
          <a:p>
            <a:pPr>
              <a:spcAft>
                <a:spcPts val="500"/>
              </a:spcAft>
            </a:pPr>
            <a:r>
              <a:rPr lang="fr-FR" sz="900" dirty="0"/>
              <a:t>Les élèves acquièrent des compétences de niveau Associate en cybersécurité, un domaine en pleine croissance, et apprennent à les mettre en application. Cette formation prépare à la certification Cisco </a:t>
            </a:r>
            <a:r>
              <a:rPr lang="fr-FR" sz="900" dirty="0" err="1"/>
              <a:t>CCNA</a:t>
            </a:r>
            <a:r>
              <a:rPr lang="fr-FR" sz="900" dirty="0"/>
              <a:t> </a:t>
            </a:r>
            <a:r>
              <a:rPr lang="fr-FR" sz="900" dirty="0" err="1"/>
              <a:t>Cybersecurity</a:t>
            </a:r>
            <a:r>
              <a:rPr lang="fr-FR" sz="900" dirty="0"/>
              <a:t> Operations.</a:t>
            </a:r>
          </a:p>
          <a:p>
            <a:pPr>
              <a:spcAft>
                <a:spcPts val="500"/>
              </a:spcAft>
            </a:pPr>
            <a:endParaRPr lang="fr-FR" sz="900" dirty="0"/>
          </a:p>
        </p:txBody>
      </p:sp>
      <p:sp>
        <p:nvSpPr>
          <p:cNvPr id="33" name="Rectangle 32"/>
          <p:cNvSpPr/>
          <p:nvPr/>
        </p:nvSpPr>
        <p:spPr>
          <a:xfrm>
            <a:off x="413873" y="1898653"/>
            <a:ext cx="4068070" cy="296345"/>
          </a:xfrm>
          <a:prstGeom prst="rect">
            <a:avLst/>
          </a:prstGeom>
          <a:solidFill>
            <a:srgbClr val="0060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p:cNvSpPr/>
          <p:nvPr/>
        </p:nvSpPr>
        <p:spPr>
          <a:xfrm rot="5400000">
            <a:off x="304519" y="1883848"/>
            <a:ext cx="329120" cy="157520"/>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ight Triangle 34"/>
          <p:cNvSpPr/>
          <p:nvPr/>
        </p:nvSpPr>
        <p:spPr>
          <a:xfrm>
            <a:off x="4478590" y="1897629"/>
            <a:ext cx="306777" cy="300436"/>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4478271" y="2195111"/>
            <a:ext cx="305761" cy="15636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Isosceles Triangle 36"/>
          <p:cNvSpPr/>
          <p:nvPr/>
        </p:nvSpPr>
        <p:spPr>
          <a:xfrm rot="10800000">
            <a:off x="4434021" y="2347021"/>
            <a:ext cx="387827" cy="208344"/>
          </a:xfrm>
          <a:prstGeom prs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7074" y="1880820"/>
            <a:ext cx="752129" cy="307777"/>
          </a:xfrm>
          <a:prstGeom prst="rect">
            <a:avLst/>
          </a:prstGeom>
          <a:noFill/>
        </p:spPr>
        <p:txBody>
          <a:bodyPr wrap="none" rtlCol="0" anchor="ctr">
            <a:spAutoFit/>
          </a:bodyPr>
          <a:lstStyle/>
          <a:p>
            <a:r>
              <a:rPr lang="fr-FR" sz="1400" dirty="0">
                <a:solidFill>
                  <a:srgbClr val="FFFFFF"/>
                </a:solidFill>
              </a:rPr>
              <a:t>Cursus</a:t>
            </a:r>
          </a:p>
        </p:txBody>
      </p:sp>
      <p:sp>
        <p:nvSpPr>
          <p:cNvPr id="41" name="Isosceles Triangle 40"/>
          <p:cNvSpPr/>
          <p:nvPr/>
        </p:nvSpPr>
        <p:spPr>
          <a:xfrm rot="5400000">
            <a:off x="311878" y="3159845"/>
            <a:ext cx="329120" cy="157520"/>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58"/>
          <p:cNvGrpSpPr/>
          <p:nvPr/>
        </p:nvGrpSpPr>
        <p:grpSpPr>
          <a:xfrm>
            <a:off x="5185577" y="2046825"/>
            <a:ext cx="3958423" cy="3108631"/>
            <a:chOff x="5192713" y="2036245"/>
            <a:chExt cx="3958423" cy="3108631"/>
          </a:xfrm>
        </p:grpSpPr>
        <p:sp>
          <p:nvSpPr>
            <p:cNvPr id="60" name="Rectangle 59"/>
            <p:cNvSpPr/>
            <p:nvPr/>
          </p:nvSpPr>
          <p:spPr>
            <a:xfrm>
              <a:off x="5192713" y="2538668"/>
              <a:ext cx="3958423" cy="260620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p:cNvGrpSpPr/>
            <p:nvPr/>
          </p:nvGrpSpPr>
          <p:grpSpPr>
            <a:xfrm>
              <a:off x="6676091" y="2036245"/>
              <a:ext cx="991667" cy="979695"/>
              <a:chOff x="7127612" y="2637652"/>
              <a:chExt cx="991667" cy="979695"/>
            </a:xfrm>
          </p:grpSpPr>
          <p:sp>
            <p:nvSpPr>
              <p:cNvPr id="62" name="Chord 61"/>
              <p:cNvSpPr/>
              <p:nvPr/>
            </p:nvSpPr>
            <p:spPr>
              <a:xfrm>
                <a:off x="7140708" y="2638777"/>
                <a:ext cx="978571" cy="978570"/>
              </a:xfrm>
              <a:prstGeom prst="chord">
                <a:avLst>
                  <a:gd name="adj1" fmla="val 5467745"/>
                  <a:gd name="adj2" fmla="val 1620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hord 62"/>
              <p:cNvSpPr/>
              <p:nvPr/>
            </p:nvSpPr>
            <p:spPr>
              <a:xfrm rot="10800000">
                <a:off x="7127612" y="2637652"/>
                <a:ext cx="978571" cy="978570"/>
              </a:xfrm>
              <a:prstGeom prst="chord">
                <a:avLst>
                  <a:gd name="adj1" fmla="val 5467745"/>
                  <a:gd name="adj2" fmla="val 16200000"/>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56" name="Picture 55" descr="icons-02.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17795" y="2152424"/>
            <a:ext cx="521356" cy="740663"/>
          </a:xfrm>
          <a:prstGeom prst="rect">
            <a:avLst/>
          </a:prstGeom>
        </p:spPr>
      </p:pic>
      <p:sp>
        <p:nvSpPr>
          <p:cNvPr id="39" name="TextBox 38"/>
          <p:cNvSpPr txBox="1"/>
          <p:nvPr/>
        </p:nvSpPr>
        <p:spPr>
          <a:xfrm>
            <a:off x="416662" y="3544771"/>
            <a:ext cx="4080431" cy="1291738"/>
          </a:xfrm>
          <a:prstGeom prst="rect">
            <a:avLst/>
          </a:prstGeom>
          <a:noFill/>
        </p:spPr>
        <p:txBody>
          <a:bodyPr wrap="square" lIns="0" tIns="0" rIns="0" bIns="0" numCol="2" spcCol="182880" rtlCol="0">
            <a:noAutofit/>
          </a:bodyPr>
          <a:lstStyle/>
          <a:p>
            <a:pPr marL="171446" indent="-171446">
              <a:buFont typeface="Arial" charset="0"/>
              <a:buChar char="•"/>
            </a:pPr>
            <a:r>
              <a:rPr lang="fr-FR" sz="900" b="1" dirty="0"/>
              <a:t>28 chapitres</a:t>
            </a:r>
            <a:r>
              <a:rPr lang="fr-FR" sz="900" dirty="0"/>
              <a:t>, questionnaires et examens par groupement</a:t>
            </a:r>
          </a:p>
          <a:p>
            <a:pPr marL="171446" indent="-171446">
              <a:buFont typeface="Arial" charset="0"/>
              <a:buChar char="•"/>
            </a:pPr>
            <a:r>
              <a:rPr lang="fr-FR" sz="900" dirty="0"/>
              <a:t>46 quizzlets de mise en application des termes et des concepts appris</a:t>
            </a:r>
          </a:p>
          <a:p>
            <a:pPr marL="171446" indent="-171446">
              <a:buFont typeface="Arial" charset="0"/>
              <a:buChar char="•"/>
            </a:pPr>
            <a:r>
              <a:rPr lang="fr-FR" sz="900" dirty="0"/>
              <a:t>9 activités interactives</a:t>
            </a:r>
          </a:p>
          <a:p>
            <a:pPr marL="171446" indent="-171446">
              <a:buFont typeface="Arial" charset="0"/>
              <a:buChar char="•"/>
            </a:pPr>
            <a:r>
              <a:rPr lang="fr-FR" sz="900" dirty="0"/>
              <a:t>46 ateliers pratiques </a:t>
            </a:r>
          </a:p>
          <a:p>
            <a:pPr marL="171446" indent="-171446">
              <a:buFont typeface="Arial" charset="0"/>
              <a:buChar char="•"/>
            </a:pPr>
            <a:r>
              <a:rPr lang="fr-FR" sz="900" dirty="0"/>
              <a:t>6 exercices sur </a:t>
            </a:r>
            <a:r>
              <a:rPr lang="fr-FR" sz="900" dirty="0" err="1"/>
              <a:t>Packet</a:t>
            </a:r>
            <a:r>
              <a:rPr lang="fr-FR" sz="900" dirty="0"/>
              <a:t> Tracer</a:t>
            </a:r>
          </a:p>
          <a:p>
            <a:pPr marL="171446" indent="-171446">
              <a:buFont typeface="Arial" charset="0"/>
              <a:buChar char="•"/>
            </a:pPr>
            <a:r>
              <a:rPr lang="fr-FR" sz="900" dirty="0"/>
              <a:t>De nombreuses vidéos et animations</a:t>
            </a:r>
          </a:p>
          <a:p>
            <a:pPr marL="171446" indent="-171446">
              <a:buFont typeface="Arial" charset="0"/>
              <a:buChar char="•"/>
            </a:pPr>
            <a:r>
              <a:rPr lang="fr-FR" sz="900" dirty="0"/>
              <a:t>Modes d'évaluation communs : évaluation des compétences, examen final blanc et examen final</a:t>
            </a:r>
          </a:p>
          <a:p>
            <a:pPr marL="171446" indent="-171446">
              <a:buFont typeface="Arial" charset="0"/>
              <a:buChar char="•"/>
            </a:pPr>
            <a:r>
              <a:rPr lang="fr-FR" sz="900" dirty="0"/>
              <a:t>2 examens blancs de certification</a:t>
            </a:r>
          </a:p>
          <a:p>
            <a:pPr marL="628634" lvl="1" indent="-171446">
              <a:buFont typeface="Arial" charset="0"/>
              <a:buChar char="•"/>
            </a:pPr>
            <a:r>
              <a:rPr lang="fr-FR" sz="900" dirty="0"/>
              <a:t>210-250 SECFND</a:t>
            </a:r>
          </a:p>
          <a:p>
            <a:pPr marL="628634" lvl="1" indent="-171446">
              <a:buFont typeface="Arial" charset="0"/>
              <a:buChar char="•"/>
            </a:pPr>
            <a:r>
              <a:rPr lang="fr-FR" sz="900" dirty="0"/>
              <a:t>210-255 </a:t>
            </a:r>
            <a:r>
              <a:rPr lang="fr-FR" sz="900" dirty="0" err="1"/>
              <a:t>SECOP</a:t>
            </a:r>
            <a:endParaRPr lang="fr-FR" sz="900" dirty="0"/>
          </a:p>
        </p:txBody>
      </p:sp>
      <p:sp>
        <p:nvSpPr>
          <p:cNvPr id="45" name="TextBox 44"/>
          <p:cNvSpPr txBox="1"/>
          <p:nvPr/>
        </p:nvSpPr>
        <p:spPr>
          <a:xfrm>
            <a:off x="573979" y="3156816"/>
            <a:ext cx="1944763" cy="307777"/>
          </a:xfrm>
          <a:prstGeom prst="rect">
            <a:avLst/>
          </a:prstGeom>
          <a:noFill/>
        </p:spPr>
        <p:txBody>
          <a:bodyPr wrap="none" rtlCol="0" anchor="ctr">
            <a:spAutoFit/>
          </a:bodyPr>
          <a:lstStyle/>
          <a:p>
            <a:r>
              <a:rPr lang="fr-FR" sz="1400" dirty="0">
                <a:solidFill>
                  <a:srgbClr val="FFFFFF"/>
                </a:solidFill>
              </a:rPr>
              <a:t>Supports de formation</a:t>
            </a:r>
          </a:p>
        </p:txBody>
      </p:sp>
      <p:sp>
        <p:nvSpPr>
          <p:cNvPr id="4" name="Rectangle 3"/>
          <p:cNvSpPr/>
          <p:nvPr/>
        </p:nvSpPr>
        <p:spPr>
          <a:xfrm>
            <a:off x="5446235" y="2815612"/>
            <a:ext cx="1478290" cy="307777"/>
          </a:xfrm>
          <a:prstGeom prst="rect">
            <a:avLst/>
          </a:prstGeom>
        </p:spPr>
        <p:txBody>
          <a:bodyPr wrap="none">
            <a:spAutoFit/>
          </a:bodyPr>
          <a:lstStyle/>
          <a:p>
            <a:pPr algn="ctr"/>
            <a:r>
              <a:rPr lang="fr-FR" sz="1400" dirty="0">
                <a:solidFill>
                  <a:schemeClr val="bg1"/>
                </a:solidFill>
              </a:rPr>
              <a:t>Caractéristiques</a:t>
            </a:r>
          </a:p>
        </p:txBody>
      </p:sp>
      <p:sp>
        <p:nvSpPr>
          <p:cNvPr id="17" name="TextBox 16"/>
          <p:cNvSpPr txBox="1"/>
          <p:nvPr/>
        </p:nvSpPr>
        <p:spPr>
          <a:xfrm>
            <a:off x="5459330" y="3064920"/>
            <a:ext cx="3613470" cy="1115690"/>
          </a:xfrm>
          <a:prstGeom prst="rect">
            <a:avLst/>
          </a:prstGeom>
          <a:noFill/>
        </p:spPr>
        <p:txBody>
          <a:bodyPr wrap="square" rtlCol="0">
            <a:spAutoFit/>
          </a:bodyPr>
          <a:lstStyle/>
          <a:p>
            <a:pPr>
              <a:spcAft>
                <a:spcPts val="300"/>
              </a:spcAft>
            </a:pPr>
            <a:r>
              <a:rPr lang="fr-FR" sz="950" b="1" dirty="0">
                <a:solidFill>
                  <a:schemeClr val="bg1"/>
                </a:solidFill>
              </a:rPr>
              <a:t>Connaissances préalables requises </a:t>
            </a:r>
            <a:r>
              <a:rPr lang="fr-FR" sz="950" dirty="0">
                <a:solidFill>
                  <a:schemeClr val="bg1"/>
                </a:solidFill>
              </a:rPr>
              <a:t>: connaissances de base en gestion des systèmes d'exploitation et des réseaux</a:t>
            </a:r>
          </a:p>
          <a:p>
            <a:pPr>
              <a:spcAft>
                <a:spcPts val="300"/>
              </a:spcAft>
            </a:pPr>
            <a:r>
              <a:rPr lang="fr-FR" sz="950" b="1" dirty="0">
                <a:solidFill>
                  <a:schemeClr val="bg1"/>
                </a:solidFill>
              </a:rPr>
              <a:t>Langue</a:t>
            </a:r>
            <a:r>
              <a:rPr lang="fr-FR" sz="950" dirty="0">
                <a:solidFill>
                  <a:schemeClr val="bg1"/>
                </a:solidFill>
              </a:rPr>
              <a:t> : anglais, </a:t>
            </a:r>
            <a:r>
              <a:rPr lang="fr-FR" sz="1000" dirty="0">
                <a:solidFill>
                  <a:schemeClr val="bg1"/>
                </a:solidFill>
              </a:rPr>
              <a:t>chinois (simplifié), espagnol, français, japonais, russe </a:t>
            </a:r>
          </a:p>
          <a:p>
            <a:pPr>
              <a:spcAft>
                <a:spcPts val="300"/>
              </a:spcAft>
            </a:pPr>
            <a:r>
              <a:rPr lang="fr-FR" sz="950" b="1" dirty="0">
                <a:solidFill>
                  <a:schemeClr val="bg1"/>
                </a:solidFill>
              </a:rPr>
              <a:t>Certification professionnelle </a:t>
            </a:r>
            <a:r>
              <a:rPr lang="fr-FR" sz="1000" dirty="0">
                <a:solidFill>
                  <a:schemeClr val="bg1"/>
                </a:solidFill>
              </a:rPr>
              <a:t>: 200-201 </a:t>
            </a:r>
            <a:r>
              <a:rPr lang="fr-FR" sz="1000" dirty="0" err="1">
                <a:solidFill>
                  <a:schemeClr val="bg1"/>
                </a:solidFill>
              </a:rPr>
              <a:t>CBROPS</a:t>
            </a:r>
            <a:endParaRPr lang="fr-FR" sz="1000" dirty="0">
              <a:solidFill>
                <a:schemeClr val="bg1"/>
              </a:solidFill>
            </a:endParaRPr>
          </a:p>
          <a:p>
            <a:pPr>
              <a:spcAft>
                <a:spcPts val="300"/>
              </a:spcAft>
            </a:pPr>
            <a:endParaRPr lang="fr-FR" sz="1000" dirty="0">
              <a:solidFill>
                <a:schemeClr val="bg1"/>
              </a:solidFill>
            </a:endParaRPr>
          </a:p>
        </p:txBody>
      </p:sp>
      <p:grpSp>
        <p:nvGrpSpPr>
          <p:cNvPr id="64" name="Group 63"/>
          <p:cNvGrpSpPr/>
          <p:nvPr/>
        </p:nvGrpSpPr>
        <p:grpSpPr>
          <a:xfrm>
            <a:off x="7976932" y="2587298"/>
            <a:ext cx="1086598" cy="307777"/>
            <a:chOff x="7976929" y="2587299"/>
            <a:chExt cx="1086597" cy="307777"/>
          </a:xfrm>
        </p:grpSpPr>
        <p:grpSp>
          <p:nvGrpSpPr>
            <p:cNvPr id="65" name="Group 64"/>
            <p:cNvGrpSpPr/>
            <p:nvPr/>
          </p:nvGrpSpPr>
          <p:grpSpPr>
            <a:xfrm>
              <a:off x="7976929" y="2624847"/>
              <a:ext cx="227598" cy="227598"/>
              <a:chOff x="2762594" y="1343553"/>
              <a:chExt cx="177346" cy="177346"/>
            </a:xfrm>
          </p:grpSpPr>
          <p:sp>
            <p:nvSpPr>
              <p:cNvPr id="67" name="Oval 66"/>
              <p:cNvSpPr/>
              <p:nvPr/>
            </p:nvSpPr>
            <p:spPr>
              <a:xfrm>
                <a:off x="2794113" y="1373690"/>
                <a:ext cx="123021" cy="11756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
              <p:cNvSpPr>
                <a:spLocks noEditPoints="1"/>
              </p:cNvSpPr>
              <p:nvPr/>
            </p:nvSpPr>
            <p:spPr bwMode="auto">
              <a:xfrm>
                <a:off x="2762594" y="1343553"/>
                <a:ext cx="177346" cy="177346"/>
              </a:xfrm>
              <a:custGeom>
                <a:avLst/>
                <a:gdLst>
                  <a:gd name="T0" fmla="*/ 548 w 800"/>
                  <a:gd name="T1" fmla="*/ 338 h 800"/>
                  <a:gd name="T2" fmla="*/ 353 w 800"/>
                  <a:gd name="T3" fmla="*/ 533 h 800"/>
                  <a:gd name="T4" fmla="*/ 251 w 800"/>
                  <a:gd name="T5" fmla="*/ 431 h 800"/>
                  <a:gd name="T6" fmla="*/ 251 w 800"/>
                  <a:gd name="T7" fmla="*/ 384 h 800"/>
                  <a:gd name="T8" fmla="*/ 298 w 800"/>
                  <a:gd name="T9" fmla="*/ 384 h 800"/>
                  <a:gd name="T10" fmla="*/ 353 w 800"/>
                  <a:gd name="T11" fmla="*/ 439 h 800"/>
                  <a:gd name="T12" fmla="*/ 501 w 800"/>
                  <a:gd name="T13" fmla="*/ 290 h 800"/>
                  <a:gd name="T14" fmla="*/ 548 w 800"/>
                  <a:gd name="T15" fmla="*/ 290 h 800"/>
                  <a:gd name="T16" fmla="*/ 548 w 800"/>
                  <a:gd name="T17" fmla="*/ 338 h 800"/>
                  <a:gd name="T18" fmla="*/ 800 w 800"/>
                  <a:gd name="T19" fmla="*/ 400 h 800"/>
                  <a:gd name="T20" fmla="*/ 709 w 800"/>
                  <a:gd name="T21" fmla="*/ 317 h 800"/>
                  <a:gd name="T22" fmla="*/ 746 w 800"/>
                  <a:gd name="T23" fmla="*/ 200 h 800"/>
                  <a:gd name="T24" fmla="*/ 626 w 800"/>
                  <a:gd name="T25" fmla="*/ 174 h 800"/>
                  <a:gd name="T26" fmla="*/ 600 w 800"/>
                  <a:gd name="T27" fmla="*/ 54 h 800"/>
                  <a:gd name="T28" fmla="*/ 482 w 800"/>
                  <a:gd name="T29" fmla="*/ 91 h 800"/>
                  <a:gd name="T30" fmla="*/ 400 w 800"/>
                  <a:gd name="T31" fmla="*/ 0 h 800"/>
                  <a:gd name="T32" fmla="*/ 317 w 800"/>
                  <a:gd name="T33" fmla="*/ 91 h 800"/>
                  <a:gd name="T34" fmla="*/ 200 w 800"/>
                  <a:gd name="T35" fmla="*/ 54 h 800"/>
                  <a:gd name="T36" fmla="*/ 173 w 800"/>
                  <a:gd name="T37" fmla="*/ 174 h 800"/>
                  <a:gd name="T38" fmla="*/ 53 w 800"/>
                  <a:gd name="T39" fmla="*/ 200 h 800"/>
                  <a:gd name="T40" fmla="*/ 91 w 800"/>
                  <a:gd name="T41" fmla="*/ 317 h 800"/>
                  <a:gd name="T42" fmla="*/ 0 w 800"/>
                  <a:gd name="T43" fmla="*/ 400 h 800"/>
                  <a:gd name="T44" fmla="*/ 91 w 800"/>
                  <a:gd name="T45" fmla="*/ 483 h 800"/>
                  <a:gd name="T46" fmla="*/ 53 w 800"/>
                  <a:gd name="T47" fmla="*/ 600 h 800"/>
                  <a:gd name="T48" fmla="*/ 173 w 800"/>
                  <a:gd name="T49" fmla="*/ 626 h 800"/>
                  <a:gd name="T50" fmla="*/ 200 w 800"/>
                  <a:gd name="T51" fmla="*/ 746 h 800"/>
                  <a:gd name="T52" fmla="*/ 317 w 800"/>
                  <a:gd name="T53" fmla="*/ 709 h 800"/>
                  <a:gd name="T54" fmla="*/ 400 w 800"/>
                  <a:gd name="T55" fmla="*/ 800 h 800"/>
                  <a:gd name="T56" fmla="*/ 482 w 800"/>
                  <a:gd name="T57" fmla="*/ 709 h 800"/>
                  <a:gd name="T58" fmla="*/ 600 w 800"/>
                  <a:gd name="T59" fmla="*/ 746 h 800"/>
                  <a:gd name="T60" fmla="*/ 626 w 800"/>
                  <a:gd name="T61" fmla="*/ 626 h 800"/>
                  <a:gd name="T62" fmla="*/ 746 w 800"/>
                  <a:gd name="T63" fmla="*/ 600 h 800"/>
                  <a:gd name="T64" fmla="*/ 709 w 800"/>
                  <a:gd name="T65" fmla="*/ 483 h 800"/>
                  <a:gd name="T66" fmla="*/ 800 w 800"/>
                  <a:gd name="T67"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00">
                    <a:moveTo>
                      <a:pt x="548" y="338"/>
                    </a:moveTo>
                    <a:lnTo>
                      <a:pt x="353" y="533"/>
                    </a:lnTo>
                    <a:lnTo>
                      <a:pt x="251" y="431"/>
                    </a:lnTo>
                    <a:cubicBezTo>
                      <a:pt x="238" y="418"/>
                      <a:pt x="238" y="397"/>
                      <a:pt x="251" y="384"/>
                    </a:cubicBezTo>
                    <a:cubicBezTo>
                      <a:pt x="264" y="371"/>
                      <a:pt x="285" y="371"/>
                      <a:pt x="298" y="384"/>
                    </a:cubicBezTo>
                    <a:lnTo>
                      <a:pt x="353" y="439"/>
                    </a:lnTo>
                    <a:lnTo>
                      <a:pt x="501" y="290"/>
                    </a:lnTo>
                    <a:cubicBezTo>
                      <a:pt x="514" y="277"/>
                      <a:pt x="535" y="277"/>
                      <a:pt x="548" y="290"/>
                    </a:cubicBezTo>
                    <a:cubicBezTo>
                      <a:pt x="561" y="304"/>
                      <a:pt x="561" y="325"/>
                      <a:pt x="548" y="338"/>
                    </a:cubicBezTo>
                    <a:moveTo>
                      <a:pt x="800" y="400"/>
                    </a:moveTo>
                    <a:lnTo>
                      <a:pt x="709" y="317"/>
                    </a:lnTo>
                    <a:lnTo>
                      <a:pt x="746" y="200"/>
                    </a:lnTo>
                    <a:lnTo>
                      <a:pt x="626" y="174"/>
                    </a:lnTo>
                    <a:lnTo>
                      <a:pt x="600" y="54"/>
                    </a:lnTo>
                    <a:lnTo>
                      <a:pt x="482" y="91"/>
                    </a:lnTo>
                    <a:lnTo>
                      <a:pt x="400" y="0"/>
                    </a:lnTo>
                    <a:lnTo>
                      <a:pt x="317" y="91"/>
                    </a:lnTo>
                    <a:lnTo>
                      <a:pt x="200" y="54"/>
                    </a:lnTo>
                    <a:lnTo>
                      <a:pt x="173" y="174"/>
                    </a:lnTo>
                    <a:lnTo>
                      <a:pt x="53" y="200"/>
                    </a:lnTo>
                    <a:lnTo>
                      <a:pt x="91" y="317"/>
                    </a:lnTo>
                    <a:lnTo>
                      <a:pt x="0" y="400"/>
                    </a:lnTo>
                    <a:lnTo>
                      <a:pt x="91" y="483"/>
                    </a:lnTo>
                    <a:lnTo>
                      <a:pt x="53" y="600"/>
                    </a:lnTo>
                    <a:lnTo>
                      <a:pt x="173" y="626"/>
                    </a:lnTo>
                    <a:lnTo>
                      <a:pt x="200" y="746"/>
                    </a:lnTo>
                    <a:lnTo>
                      <a:pt x="317" y="709"/>
                    </a:lnTo>
                    <a:lnTo>
                      <a:pt x="400" y="800"/>
                    </a:lnTo>
                    <a:lnTo>
                      <a:pt x="482" y="709"/>
                    </a:lnTo>
                    <a:lnTo>
                      <a:pt x="600" y="746"/>
                    </a:lnTo>
                    <a:lnTo>
                      <a:pt x="626" y="626"/>
                    </a:lnTo>
                    <a:lnTo>
                      <a:pt x="746" y="600"/>
                    </a:lnTo>
                    <a:lnTo>
                      <a:pt x="709" y="483"/>
                    </a:lnTo>
                    <a:lnTo>
                      <a:pt x="800" y="400"/>
                    </a:lnTo>
                    <a:close/>
                  </a:path>
                </a:pathLst>
              </a:custGeom>
              <a:solidFill>
                <a:schemeClr val="bg2"/>
              </a:solidFill>
              <a:ln>
                <a:noFill/>
              </a:ln>
            </p:spPr>
            <p:txBody>
              <a:bodyPr vert="horz" wrap="square" lIns="91436" tIns="45718" rIns="91436" bIns="45718" numCol="1" anchor="t" anchorCtr="0" compatLnSpc="1">
                <a:prstTxWarp prst="textNoShape">
                  <a:avLst/>
                </a:prstTxWarp>
              </a:bodyPr>
              <a:lstStyle/>
              <a:p>
                <a:endParaRPr lang="en-US" dirty="0"/>
              </a:p>
            </p:txBody>
          </p:sp>
        </p:grpSp>
        <p:sp>
          <p:nvSpPr>
            <p:cNvPr id="66" name="TextBox 65"/>
            <p:cNvSpPr txBox="1"/>
            <p:nvPr/>
          </p:nvSpPr>
          <p:spPr>
            <a:xfrm>
              <a:off x="8149494" y="2587299"/>
              <a:ext cx="914032" cy="307777"/>
            </a:xfrm>
            <a:prstGeom prst="rect">
              <a:avLst/>
            </a:prstGeom>
            <a:noFill/>
          </p:spPr>
          <p:txBody>
            <a:bodyPr wrap="none" rtlCol="0">
              <a:spAutoFit/>
            </a:bodyPr>
            <a:lstStyle/>
            <a:p>
              <a:pPr algn="ctr"/>
              <a:r>
                <a:rPr lang="fr-FR" sz="700" dirty="0">
                  <a:solidFill>
                    <a:schemeClr val="bg1"/>
                  </a:solidFill>
                </a:rPr>
                <a:t>Correspondant</a:t>
              </a:r>
            </a:p>
            <a:p>
              <a:pPr algn="ctr"/>
              <a:r>
                <a:rPr lang="fr-FR" sz="700" dirty="0">
                  <a:solidFill>
                    <a:schemeClr val="bg1"/>
                  </a:solidFill>
                </a:rPr>
                <a:t> à une certification</a:t>
              </a:r>
            </a:p>
          </p:txBody>
        </p:sp>
      </p:grpSp>
      <p:sp>
        <p:nvSpPr>
          <p:cNvPr id="48" name="ZoneTexte 47">
            <a:extLst>
              <a:ext uri="{FF2B5EF4-FFF2-40B4-BE49-F238E27FC236}">
                <a16:creationId xmlns:a16="http://schemas.microsoft.com/office/drawing/2014/main" id="{44B63063-D586-418B-9AD7-DD6665272681}"/>
              </a:ext>
            </a:extLst>
          </p:cNvPr>
          <p:cNvSpPr txBox="1"/>
          <p:nvPr/>
        </p:nvSpPr>
        <p:spPr>
          <a:xfrm>
            <a:off x="5503743" y="4180610"/>
            <a:ext cx="3870816" cy="338554"/>
          </a:xfrm>
          <a:prstGeom prst="rect">
            <a:avLst/>
          </a:prstGeom>
          <a:noFill/>
        </p:spPr>
        <p:txBody>
          <a:bodyPr wrap="square">
            <a:spAutoFit/>
          </a:bodyPr>
          <a:lstStyle/>
          <a:p>
            <a:r>
              <a:rPr lang="fr-FR" sz="1600" dirty="0"/>
              <a:t>Durée indicative de la formation 70 h</a:t>
            </a:r>
          </a:p>
        </p:txBody>
      </p:sp>
    </p:spTree>
    <p:extLst>
      <p:ext uri="{BB962C8B-B14F-4D97-AF65-F5344CB8AC3E}">
        <p14:creationId xmlns:p14="http://schemas.microsoft.com/office/powerpoint/2010/main" val="60379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rotWithShape="1">
          <a:blip r:embed="rId3">
            <a:extLst>
              <a:ext uri="{28A0092B-C50C-407E-A947-70E740481C1C}">
                <a14:useLocalDpi xmlns:a14="http://schemas.microsoft.com/office/drawing/2010/main" val="0"/>
              </a:ext>
            </a:extLst>
          </a:blip>
          <a:srcRect t="11863"/>
          <a:stretch/>
        </p:blipFill>
        <p:spPr>
          <a:xfrm>
            <a:off x="5192714" y="0"/>
            <a:ext cx="3958422" cy="2582314"/>
          </a:xfrm>
          <a:prstGeom prst="rect">
            <a:avLst/>
          </a:prstGeom>
        </p:spPr>
      </p:pic>
      <p:grpSp>
        <p:nvGrpSpPr>
          <p:cNvPr id="8" name="Group 7"/>
          <p:cNvGrpSpPr/>
          <p:nvPr/>
        </p:nvGrpSpPr>
        <p:grpSpPr>
          <a:xfrm>
            <a:off x="421229" y="915950"/>
            <a:ext cx="4407975" cy="657736"/>
            <a:chOff x="506031" y="3198239"/>
            <a:chExt cx="4407975" cy="657736"/>
          </a:xfrm>
        </p:grpSpPr>
        <p:sp>
          <p:nvSpPr>
            <p:cNvPr id="40" name="Rectangle 39"/>
            <p:cNvSpPr/>
            <p:nvPr/>
          </p:nvSpPr>
          <p:spPr>
            <a:xfrm>
              <a:off x="506031" y="3199263"/>
              <a:ext cx="4068070" cy="296345"/>
            </a:xfrm>
            <a:prstGeom prst="rect">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ight Triangle 41"/>
            <p:cNvSpPr/>
            <p:nvPr/>
          </p:nvSpPr>
          <p:spPr>
            <a:xfrm>
              <a:off x="4570748" y="3198239"/>
              <a:ext cx="306777" cy="300436"/>
            </a:xfrm>
            <a:prstGeom prst="r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4570429" y="3495720"/>
              <a:ext cx="305761" cy="15636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p:cNvSpPr/>
            <p:nvPr/>
          </p:nvSpPr>
          <p:spPr>
            <a:xfrm rot="10800000">
              <a:off x="4526179" y="3647631"/>
              <a:ext cx="387827" cy="208344"/>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384590" y="82850"/>
            <a:ext cx="8345488" cy="731837"/>
          </a:xfrm>
        </p:spPr>
        <p:txBody>
          <a:bodyPr>
            <a:normAutofit fontScale="90000"/>
          </a:bodyPr>
          <a:lstStyle/>
          <a:p>
            <a:r>
              <a:rPr lang="fr-FR" dirty="0"/>
              <a:t>CCNA Cybersecurity </a:t>
            </a:r>
            <a:br>
              <a:rPr lang="fr-FR" dirty="0"/>
            </a:br>
            <a:r>
              <a:rPr lang="fr-FR" dirty="0"/>
              <a:t>Operations</a:t>
            </a:r>
          </a:p>
        </p:txBody>
      </p:sp>
      <p:sp>
        <p:nvSpPr>
          <p:cNvPr id="41" name="Isosceles Triangle 40"/>
          <p:cNvSpPr/>
          <p:nvPr/>
        </p:nvSpPr>
        <p:spPr>
          <a:xfrm rot="5400000">
            <a:off x="311878" y="998765"/>
            <a:ext cx="329120" cy="157520"/>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58"/>
          <p:cNvGrpSpPr/>
          <p:nvPr/>
        </p:nvGrpSpPr>
        <p:grpSpPr>
          <a:xfrm>
            <a:off x="5192714" y="2036246"/>
            <a:ext cx="3958423" cy="3108631"/>
            <a:chOff x="5192713" y="2036245"/>
            <a:chExt cx="3958423" cy="3108631"/>
          </a:xfrm>
        </p:grpSpPr>
        <p:sp>
          <p:nvSpPr>
            <p:cNvPr id="60" name="Rectangle 59"/>
            <p:cNvSpPr/>
            <p:nvPr/>
          </p:nvSpPr>
          <p:spPr>
            <a:xfrm>
              <a:off x="5192713" y="2538668"/>
              <a:ext cx="3958423" cy="260620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p:cNvGrpSpPr/>
            <p:nvPr/>
          </p:nvGrpSpPr>
          <p:grpSpPr>
            <a:xfrm>
              <a:off x="6676091" y="2036245"/>
              <a:ext cx="991667" cy="979695"/>
              <a:chOff x="7127612" y="2637652"/>
              <a:chExt cx="991667" cy="979695"/>
            </a:xfrm>
          </p:grpSpPr>
          <p:sp>
            <p:nvSpPr>
              <p:cNvPr id="62" name="Chord 61"/>
              <p:cNvSpPr/>
              <p:nvPr/>
            </p:nvSpPr>
            <p:spPr>
              <a:xfrm>
                <a:off x="7140708" y="2638777"/>
                <a:ext cx="978571" cy="978570"/>
              </a:xfrm>
              <a:prstGeom prst="chord">
                <a:avLst>
                  <a:gd name="adj1" fmla="val 5467745"/>
                  <a:gd name="adj2" fmla="val 1620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hord 62"/>
              <p:cNvSpPr/>
              <p:nvPr/>
            </p:nvSpPr>
            <p:spPr>
              <a:xfrm rot="10800000">
                <a:off x="7127612" y="2637652"/>
                <a:ext cx="978571" cy="978570"/>
              </a:xfrm>
              <a:prstGeom prst="chord">
                <a:avLst>
                  <a:gd name="adj1" fmla="val 5467745"/>
                  <a:gd name="adj2" fmla="val 16200000"/>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56" name="Picture 55" descr="icons-02.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17795" y="2152424"/>
            <a:ext cx="521356" cy="740663"/>
          </a:xfrm>
          <a:prstGeom prst="rect">
            <a:avLst/>
          </a:prstGeom>
        </p:spPr>
      </p:pic>
      <p:sp>
        <p:nvSpPr>
          <p:cNvPr id="39" name="TextBox 38"/>
          <p:cNvSpPr txBox="1"/>
          <p:nvPr/>
        </p:nvSpPr>
        <p:spPr>
          <a:xfrm>
            <a:off x="416662" y="1258119"/>
            <a:ext cx="4080431" cy="2311695"/>
          </a:xfrm>
          <a:prstGeom prst="rect">
            <a:avLst/>
          </a:prstGeom>
          <a:noFill/>
        </p:spPr>
        <p:txBody>
          <a:bodyPr wrap="square" lIns="0" tIns="0" rIns="0" bIns="0" numCol="2" spcCol="182880" rtlCol="0">
            <a:noAutofit/>
          </a:bodyPr>
          <a:lstStyle/>
          <a:p>
            <a:pPr marL="171450" indent="-171450">
              <a:buFont typeface="Wingdings" panose="05000000000000000000" pitchFamily="2" charset="2"/>
              <a:buChar char="§"/>
            </a:pPr>
            <a:r>
              <a:rPr lang="fr-FR" sz="800" dirty="0"/>
              <a:t>1 - Présentation du cours / </a:t>
            </a:r>
            <a:r>
              <a:rPr lang="fr-FR" sz="800" b="1" dirty="0"/>
              <a:t>Le Danger </a:t>
            </a:r>
          </a:p>
          <a:p>
            <a:pPr marL="171450" indent="-171450">
              <a:buFont typeface="Wingdings" panose="05000000000000000000" pitchFamily="2" charset="2"/>
              <a:buChar char="§"/>
            </a:pPr>
            <a:r>
              <a:rPr lang="fr-FR" sz="800" dirty="0"/>
              <a:t>2 - Les combattants de la guerre contre la cybercriminalité </a:t>
            </a:r>
          </a:p>
          <a:p>
            <a:pPr marL="171450" indent="-171450">
              <a:buFont typeface="Wingdings" panose="05000000000000000000" pitchFamily="2" charset="2"/>
              <a:buChar char="§"/>
            </a:pPr>
            <a:r>
              <a:rPr lang="fr-FR" sz="800" dirty="0"/>
              <a:t>3 - Le système d'exploitation Windows </a:t>
            </a:r>
          </a:p>
          <a:p>
            <a:pPr marL="171450" indent="-171450">
              <a:buFont typeface="Wingdings" panose="05000000000000000000" pitchFamily="2" charset="2"/>
              <a:buChar char="§"/>
            </a:pPr>
            <a:r>
              <a:rPr lang="fr-FR" sz="800" dirty="0"/>
              <a:t>4 - Présentation de Linux </a:t>
            </a:r>
          </a:p>
          <a:p>
            <a:pPr marL="171450" indent="-171450">
              <a:buFont typeface="Wingdings" panose="05000000000000000000" pitchFamily="2" charset="2"/>
              <a:buChar char="§"/>
            </a:pPr>
            <a:r>
              <a:rPr lang="fr-FR" sz="800" dirty="0"/>
              <a:t>5 - Protocoles réseau </a:t>
            </a:r>
          </a:p>
          <a:p>
            <a:pPr marL="171450" indent="-171450">
              <a:buFont typeface="Wingdings" panose="05000000000000000000" pitchFamily="2" charset="2"/>
              <a:buChar char="§"/>
            </a:pPr>
            <a:r>
              <a:rPr lang="fr-FR" sz="800" dirty="0"/>
              <a:t>6 - Ethernet et protocole IP </a:t>
            </a:r>
          </a:p>
          <a:p>
            <a:pPr marL="171450" indent="-171450">
              <a:buFont typeface="Wingdings" panose="05000000000000000000" pitchFamily="2" charset="2"/>
              <a:buChar char="§"/>
            </a:pPr>
            <a:r>
              <a:rPr lang="fr-FR" sz="800" dirty="0"/>
              <a:t>7 - Principes de sécurité du réseau </a:t>
            </a:r>
          </a:p>
          <a:p>
            <a:pPr marL="171450" indent="-171450">
              <a:buFont typeface="Wingdings" panose="05000000000000000000" pitchFamily="2" charset="2"/>
              <a:buChar char="§"/>
            </a:pPr>
            <a:r>
              <a:rPr lang="fr-FR" sz="800" dirty="0"/>
              <a:t>8 - Protocole ARP (</a:t>
            </a:r>
            <a:r>
              <a:rPr lang="fr-FR" sz="800" dirty="0" err="1"/>
              <a:t>Address</a:t>
            </a:r>
            <a:r>
              <a:rPr lang="fr-FR" sz="800" dirty="0"/>
              <a:t> </a:t>
            </a:r>
            <a:r>
              <a:rPr lang="fr-FR" sz="800" dirty="0" err="1"/>
              <a:t>Resolution</a:t>
            </a:r>
            <a:r>
              <a:rPr lang="fr-FR" sz="800" dirty="0"/>
              <a:t> Protocol) </a:t>
            </a:r>
          </a:p>
          <a:p>
            <a:pPr marL="171450" indent="-171450">
              <a:buFont typeface="Wingdings" panose="05000000000000000000" pitchFamily="2" charset="2"/>
              <a:buChar char="§"/>
            </a:pPr>
            <a:r>
              <a:rPr lang="fr-FR" sz="800" dirty="0"/>
              <a:t>9 - La couche de transport </a:t>
            </a:r>
          </a:p>
          <a:p>
            <a:pPr marL="171450" indent="-171450">
              <a:buFont typeface="Wingdings" panose="05000000000000000000" pitchFamily="2" charset="2"/>
              <a:buChar char="§"/>
            </a:pPr>
            <a:r>
              <a:rPr lang="fr-FR" sz="800" dirty="0"/>
              <a:t>10 - Services réseau </a:t>
            </a:r>
          </a:p>
          <a:p>
            <a:pPr marL="171450" indent="-171450">
              <a:buFont typeface="Wingdings" panose="05000000000000000000" pitchFamily="2" charset="2"/>
              <a:buChar char="§"/>
            </a:pPr>
            <a:r>
              <a:rPr lang="fr-FR" sz="800" dirty="0"/>
              <a:t>11 - Les périphériques de communication réseau </a:t>
            </a:r>
          </a:p>
          <a:p>
            <a:pPr marL="171450" indent="-171450">
              <a:buFont typeface="Wingdings" panose="05000000000000000000" pitchFamily="2" charset="2"/>
              <a:buChar char="§"/>
            </a:pPr>
            <a:r>
              <a:rPr lang="fr-FR" sz="800" dirty="0"/>
              <a:t>12 - L'infrastructure de sécurité du réseau </a:t>
            </a:r>
          </a:p>
          <a:p>
            <a:pPr marL="171450" indent="-171450">
              <a:buFont typeface="Wingdings" panose="05000000000000000000" pitchFamily="2" charset="2"/>
              <a:buChar char="§"/>
            </a:pPr>
            <a:r>
              <a:rPr lang="fr-FR" sz="800" dirty="0"/>
              <a:t>13 - Les hackers et leurs outils </a:t>
            </a:r>
          </a:p>
          <a:p>
            <a:pPr marL="171450" indent="-171450">
              <a:buFont typeface="Wingdings" panose="05000000000000000000" pitchFamily="2" charset="2"/>
              <a:buChar char="§"/>
            </a:pPr>
            <a:r>
              <a:rPr lang="fr-FR" sz="800" dirty="0"/>
              <a:t>14 - Les attaques et les menaces fréquentes </a:t>
            </a:r>
          </a:p>
          <a:p>
            <a:pPr marL="171450" indent="-171450">
              <a:buFont typeface="Wingdings" panose="05000000000000000000" pitchFamily="2" charset="2"/>
              <a:buChar char="§"/>
            </a:pPr>
            <a:r>
              <a:rPr lang="fr-FR" sz="800" dirty="0"/>
              <a:t>15 - Observation du fonctionnement du réseau </a:t>
            </a:r>
          </a:p>
          <a:p>
            <a:pPr marL="171450" indent="-171450">
              <a:buFont typeface="Wingdings" panose="05000000000000000000" pitchFamily="2" charset="2"/>
              <a:buChar char="§"/>
            </a:pPr>
            <a:r>
              <a:rPr lang="fr-FR" sz="800" dirty="0"/>
              <a:t>16 - Attaques ciblant les fondements du réseau </a:t>
            </a:r>
          </a:p>
          <a:p>
            <a:pPr marL="171450" indent="-171450">
              <a:buFont typeface="Wingdings" panose="05000000000000000000" pitchFamily="2" charset="2"/>
              <a:buChar char="§"/>
            </a:pPr>
            <a:r>
              <a:rPr lang="fr-FR" sz="800" dirty="0"/>
              <a:t>17 - Attaques ciblant les activités </a:t>
            </a:r>
          </a:p>
          <a:p>
            <a:pPr marL="171450" indent="-171450">
              <a:buFont typeface="Wingdings" panose="05000000000000000000" pitchFamily="2" charset="2"/>
              <a:buChar char="§"/>
            </a:pPr>
            <a:r>
              <a:rPr lang="fr-FR" sz="800" dirty="0"/>
              <a:t>18 - Comprendre les mécanismes de défense </a:t>
            </a:r>
          </a:p>
          <a:p>
            <a:pPr marL="171450" indent="-171450">
              <a:buFont typeface="Wingdings" panose="05000000000000000000" pitchFamily="2" charset="2"/>
              <a:buChar char="§"/>
            </a:pPr>
            <a:r>
              <a:rPr lang="fr-FR" sz="800" dirty="0"/>
              <a:t>19 - Contrôle d'accès </a:t>
            </a:r>
          </a:p>
          <a:p>
            <a:pPr marL="171450" indent="-171450">
              <a:buFont typeface="Wingdings" panose="05000000000000000000" pitchFamily="2" charset="2"/>
              <a:buChar char="§"/>
            </a:pPr>
            <a:r>
              <a:rPr lang="fr-FR" sz="800" dirty="0"/>
              <a:t>20 - </a:t>
            </a:r>
            <a:r>
              <a:rPr lang="fr-FR" sz="800" dirty="0" err="1"/>
              <a:t>Threat</a:t>
            </a:r>
            <a:r>
              <a:rPr lang="fr-FR" sz="800" dirty="0"/>
              <a:t> Intelligence </a:t>
            </a:r>
          </a:p>
          <a:p>
            <a:pPr marL="171450" indent="-171450">
              <a:buFont typeface="Wingdings" panose="05000000000000000000" pitchFamily="2" charset="2"/>
              <a:buChar char="§"/>
            </a:pPr>
            <a:r>
              <a:rPr lang="fr-FR" sz="800" dirty="0"/>
              <a:t>21 - Cryptographie </a:t>
            </a:r>
          </a:p>
          <a:p>
            <a:pPr marL="171450" indent="-171450">
              <a:buFont typeface="Wingdings" panose="05000000000000000000" pitchFamily="2" charset="2"/>
              <a:buChar char="§"/>
            </a:pPr>
            <a:r>
              <a:rPr lang="fr-FR" sz="800" dirty="0"/>
              <a:t>22 - La protection des terminaux </a:t>
            </a:r>
          </a:p>
          <a:p>
            <a:pPr marL="171450" indent="-171450">
              <a:buFont typeface="Wingdings" panose="05000000000000000000" pitchFamily="2" charset="2"/>
              <a:buChar char="§"/>
            </a:pPr>
            <a:r>
              <a:rPr lang="fr-FR" sz="800" dirty="0"/>
              <a:t>23 - Évaluation des vulnérabilités des terminaux </a:t>
            </a:r>
          </a:p>
          <a:p>
            <a:pPr marL="171450" indent="-171450">
              <a:buFont typeface="Wingdings" panose="05000000000000000000" pitchFamily="2" charset="2"/>
              <a:buChar char="§"/>
            </a:pPr>
            <a:r>
              <a:rPr lang="fr-FR" sz="800" dirty="0"/>
              <a:t>24 - Les technologies et les protocoles </a:t>
            </a:r>
          </a:p>
          <a:p>
            <a:pPr marL="171450" indent="-171450">
              <a:buFont typeface="Wingdings" panose="05000000000000000000" pitchFamily="2" charset="2"/>
              <a:buChar char="§"/>
            </a:pPr>
            <a:r>
              <a:rPr lang="fr-FR" sz="800" dirty="0"/>
              <a:t>25 - Les données sur la sécurité du réseau </a:t>
            </a:r>
          </a:p>
          <a:p>
            <a:pPr marL="171450" indent="-171450">
              <a:buFont typeface="Wingdings" panose="05000000000000000000" pitchFamily="2" charset="2"/>
              <a:buChar char="§"/>
            </a:pPr>
            <a:r>
              <a:rPr lang="fr-FR" sz="800" dirty="0"/>
              <a:t>26 - L'évaluation des alertes </a:t>
            </a:r>
          </a:p>
          <a:p>
            <a:pPr marL="171450" indent="-171450">
              <a:buFont typeface="Wingdings" panose="05000000000000000000" pitchFamily="2" charset="2"/>
              <a:buChar char="§"/>
            </a:pPr>
            <a:r>
              <a:rPr lang="fr-FR" sz="800" dirty="0"/>
              <a:t>27 - L'utilisation des données sur la sécurité du réseau </a:t>
            </a:r>
          </a:p>
          <a:p>
            <a:pPr marL="171450" indent="-171450">
              <a:buFont typeface="Wingdings" panose="05000000000000000000" pitchFamily="2" charset="2"/>
              <a:buChar char="§"/>
            </a:pPr>
            <a:r>
              <a:rPr lang="fr-FR" sz="800" dirty="0"/>
              <a:t>28 - Analyse et réponse aux incidents numériques</a:t>
            </a:r>
          </a:p>
          <a:p>
            <a:pPr marL="171450" indent="-171450">
              <a:buFont typeface="Wingdings" panose="05000000000000000000" pitchFamily="2" charset="2"/>
              <a:buChar char="§"/>
            </a:pPr>
            <a:endParaRPr lang="fr-FR" sz="800" dirty="0"/>
          </a:p>
          <a:p>
            <a:pPr marL="171450" indent="-171450">
              <a:buFont typeface="Wingdings" panose="05000000000000000000" pitchFamily="2" charset="2"/>
              <a:buChar char="§"/>
            </a:pPr>
            <a:endParaRPr lang="fr-FR" sz="800" dirty="0"/>
          </a:p>
        </p:txBody>
      </p:sp>
      <p:sp>
        <p:nvSpPr>
          <p:cNvPr id="45" name="TextBox 44"/>
          <p:cNvSpPr txBox="1"/>
          <p:nvPr/>
        </p:nvSpPr>
        <p:spPr>
          <a:xfrm>
            <a:off x="573979" y="860506"/>
            <a:ext cx="1249060" cy="307777"/>
          </a:xfrm>
          <a:prstGeom prst="rect">
            <a:avLst/>
          </a:prstGeom>
          <a:noFill/>
        </p:spPr>
        <p:txBody>
          <a:bodyPr wrap="none" rtlCol="0" anchor="ctr">
            <a:spAutoFit/>
          </a:bodyPr>
          <a:lstStyle/>
          <a:p>
            <a:r>
              <a:rPr lang="fr-FR" sz="1400" dirty="0">
                <a:solidFill>
                  <a:srgbClr val="FFFFFF"/>
                </a:solidFill>
              </a:rPr>
              <a:t>Les chapitres</a:t>
            </a:r>
          </a:p>
        </p:txBody>
      </p:sp>
      <p:grpSp>
        <p:nvGrpSpPr>
          <p:cNvPr id="64" name="Group 63"/>
          <p:cNvGrpSpPr/>
          <p:nvPr/>
        </p:nvGrpSpPr>
        <p:grpSpPr>
          <a:xfrm>
            <a:off x="7976932" y="2587298"/>
            <a:ext cx="1086598" cy="307777"/>
            <a:chOff x="7976929" y="2587299"/>
            <a:chExt cx="1086597" cy="307777"/>
          </a:xfrm>
        </p:grpSpPr>
        <p:grpSp>
          <p:nvGrpSpPr>
            <p:cNvPr id="65" name="Group 64"/>
            <p:cNvGrpSpPr/>
            <p:nvPr/>
          </p:nvGrpSpPr>
          <p:grpSpPr>
            <a:xfrm>
              <a:off x="7976929" y="2624847"/>
              <a:ext cx="227598" cy="227598"/>
              <a:chOff x="2762594" y="1343553"/>
              <a:chExt cx="177346" cy="177346"/>
            </a:xfrm>
          </p:grpSpPr>
          <p:sp>
            <p:nvSpPr>
              <p:cNvPr id="67" name="Oval 66"/>
              <p:cNvSpPr/>
              <p:nvPr/>
            </p:nvSpPr>
            <p:spPr>
              <a:xfrm>
                <a:off x="2794113" y="1373690"/>
                <a:ext cx="123021" cy="11756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
              <p:cNvSpPr>
                <a:spLocks noEditPoints="1"/>
              </p:cNvSpPr>
              <p:nvPr/>
            </p:nvSpPr>
            <p:spPr bwMode="auto">
              <a:xfrm>
                <a:off x="2762594" y="1343553"/>
                <a:ext cx="177346" cy="177346"/>
              </a:xfrm>
              <a:custGeom>
                <a:avLst/>
                <a:gdLst>
                  <a:gd name="T0" fmla="*/ 548 w 800"/>
                  <a:gd name="T1" fmla="*/ 338 h 800"/>
                  <a:gd name="T2" fmla="*/ 353 w 800"/>
                  <a:gd name="T3" fmla="*/ 533 h 800"/>
                  <a:gd name="T4" fmla="*/ 251 w 800"/>
                  <a:gd name="T5" fmla="*/ 431 h 800"/>
                  <a:gd name="T6" fmla="*/ 251 w 800"/>
                  <a:gd name="T7" fmla="*/ 384 h 800"/>
                  <a:gd name="T8" fmla="*/ 298 w 800"/>
                  <a:gd name="T9" fmla="*/ 384 h 800"/>
                  <a:gd name="T10" fmla="*/ 353 w 800"/>
                  <a:gd name="T11" fmla="*/ 439 h 800"/>
                  <a:gd name="T12" fmla="*/ 501 w 800"/>
                  <a:gd name="T13" fmla="*/ 290 h 800"/>
                  <a:gd name="T14" fmla="*/ 548 w 800"/>
                  <a:gd name="T15" fmla="*/ 290 h 800"/>
                  <a:gd name="T16" fmla="*/ 548 w 800"/>
                  <a:gd name="T17" fmla="*/ 338 h 800"/>
                  <a:gd name="T18" fmla="*/ 800 w 800"/>
                  <a:gd name="T19" fmla="*/ 400 h 800"/>
                  <a:gd name="T20" fmla="*/ 709 w 800"/>
                  <a:gd name="T21" fmla="*/ 317 h 800"/>
                  <a:gd name="T22" fmla="*/ 746 w 800"/>
                  <a:gd name="T23" fmla="*/ 200 h 800"/>
                  <a:gd name="T24" fmla="*/ 626 w 800"/>
                  <a:gd name="T25" fmla="*/ 174 h 800"/>
                  <a:gd name="T26" fmla="*/ 600 w 800"/>
                  <a:gd name="T27" fmla="*/ 54 h 800"/>
                  <a:gd name="T28" fmla="*/ 482 w 800"/>
                  <a:gd name="T29" fmla="*/ 91 h 800"/>
                  <a:gd name="T30" fmla="*/ 400 w 800"/>
                  <a:gd name="T31" fmla="*/ 0 h 800"/>
                  <a:gd name="T32" fmla="*/ 317 w 800"/>
                  <a:gd name="T33" fmla="*/ 91 h 800"/>
                  <a:gd name="T34" fmla="*/ 200 w 800"/>
                  <a:gd name="T35" fmla="*/ 54 h 800"/>
                  <a:gd name="T36" fmla="*/ 173 w 800"/>
                  <a:gd name="T37" fmla="*/ 174 h 800"/>
                  <a:gd name="T38" fmla="*/ 53 w 800"/>
                  <a:gd name="T39" fmla="*/ 200 h 800"/>
                  <a:gd name="T40" fmla="*/ 91 w 800"/>
                  <a:gd name="T41" fmla="*/ 317 h 800"/>
                  <a:gd name="T42" fmla="*/ 0 w 800"/>
                  <a:gd name="T43" fmla="*/ 400 h 800"/>
                  <a:gd name="T44" fmla="*/ 91 w 800"/>
                  <a:gd name="T45" fmla="*/ 483 h 800"/>
                  <a:gd name="T46" fmla="*/ 53 w 800"/>
                  <a:gd name="T47" fmla="*/ 600 h 800"/>
                  <a:gd name="T48" fmla="*/ 173 w 800"/>
                  <a:gd name="T49" fmla="*/ 626 h 800"/>
                  <a:gd name="T50" fmla="*/ 200 w 800"/>
                  <a:gd name="T51" fmla="*/ 746 h 800"/>
                  <a:gd name="T52" fmla="*/ 317 w 800"/>
                  <a:gd name="T53" fmla="*/ 709 h 800"/>
                  <a:gd name="T54" fmla="*/ 400 w 800"/>
                  <a:gd name="T55" fmla="*/ 800 h 800"/>
                  <a:gd name="T56" fmla="*/ 482 w 800"/>
                  <a:gd name="T57" fmla="*/ 709 h 800"/>
                  <a:gd name="T58" fmla="*/ 600 w 800"/>
                  <a:gd name="T59" fmla="*/ 746 h 800"/>
                  <a:gd name="T60" fmla="*/ 626 w 800"/>
                  <a:gd name="T61" fmla="*/ 626 h 800"/>
                  <a:gd name="T62" fmla="*/ 746 w 800"/>
                  <a:gd name="T63" fmla="*/ 600 h 800"/>
                  <a:gd name="T64" fmla="*/ 709 w 800"/>
                  <a:gd name="T65" fmla="*/ 483 h 800"/>
                  <a:gd name="T66" fmla="*/ 800 w 800"/>
                  <a:gd name="T67"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00">
                    <a:moveTo>
                      <a:pt x="548" y="338"/>
                    </a:moveTo>
                    <a:lnTo>
                      <a:pt x="353" y="533"/>
                    </a:lnTo>
                    <a:lnTo>
                      <a:pt x="251" y="431"/>
                    </a:lnTo>
                    <a:cubicBezTo>
                      <a:pt x="238" y="418"/>
                      <a:pt x="238" y="397"/>
                      <a:pt x="251" y="384"/>
                    </a:cubicBezTo>
                    <a:cubicBezTo>
                      <a:pt x="264" y="371"/>
                      <a:pt x="285" y="371"/>
                      <a:pt x="298" y="384"/>
                    </a:cubicBezTo>
                    <a:lnTo>
                      <a:pt x="353" y="439"/>
                    </a:lnTo>
                    <a:lnTo>
                      <a:pt x="501" y="290"/>
                    </a:lnTo>
                    <a:cubicBezTo>
                      <a:pt x="514" y="277"/>
                      <a:pt x="535" y="277"/>
                      <a:pt x="548" y="290"/>
                    </a:cubicBezTo>
                    <a:cubicBezTo>
                      <a:pt x="561" y="304"/>
                      <a:pt x="561" y="325"/>
                      <a:pt x="548" y="338"/>
                    </a:cubicBezTo>
                    <a:moveTo>
                      <a:pt x="800" y="400"/>
                    </a:moveTo>
                    <a:lnTo>
                      <a:pt x="709" y="317"/>
                    </a:lnTo>
                    <a:lnTo>
                      <a:pt x="746" y="200"/>
                    </a:lnTo>
                    <a:lnTo>
                      <a:pt x="626" y="174"/>
                    </a:lnTo>
                    <a:lnTo>
                      <a:pt x="600" y="54"/>
                    </a:lnTo>
                    <a:lnTo>
                      <a:pt x="482" y="91"/>
                    </a:lnTo>
                    <a:lnTo>
                      <a:pt x="400" y="0"/>
                    </a:lnTo>
                    <a:lnTo>
                      <a:pt x="317" y="91"/>
                    </a:lnTo>
                    <a:lnTo>
                      <a:pt x="200" y="54"/>
                    </a:lnTo>
                    <a:lnTo>
                      <a:pt x="173" y="174"/>
                    </a:lnTo>
                    <a:lnTo>
                      <a:pt x="53" y="200"/>
                    </a:lnTo>
                    <a:lnTo>
                      <a:pt x="91" y="317"/>
                    </a:lnTo>
                    <a:lnTo>
                      <a:pt x="0" y="400"/>
                    </a:lnTo>
                    <a:lnTo>
                      <a:pt x="91" y="483"/>
                    </a:lnTo>
                    <a:lnTo>
                      <a:pt x="53" y="600"/>
                    </a:lnTo>
                    <a:lnTo>
                      <a:pt x="173" y="626"/>
                    </a:lnTo>
                    <a:lnTo>
                      <a:pt x="200" y="746"/>
                    </a:lnTo>
                    <a:lnTo>
                      <a:pt x="317" y="709"/>
                    </a:lnTo>
                    <a:lnTo>
                      <a:pt x="400" y="800"/>
                    </a:lnTo>
                    <a:lnTo>
                      <a:pt x="482" y="709"/>
                    </a:lnTo>
                    <a:lnTo>
                      <a:pt x="600" y="746"/>
                    </a:lnTo>
                    <a:lnTo>
                      <a:pt x="626" y="626"/>
                    </a:lnTo>
                    <a:lnTo>
                      <a:pt x="746" y="600"/>
                    </a:lnTo>
                    <a:lnTo>
                      <a:pt x="709" y="483"/>
                    </a:lnTo>
                    <a:lnTo>
                      <a:pt x="800" y="400"/>
                    </a:lnTo>
                    <a:close/>
                  </a:path>
                </a:pathLst>
              </a:custGeom>
              <a:solidFill>
                <a:schemeClr val="bg2"/>
              </a:solidFill>
              <a:ln>
                <a:noFill/>
              </a:ln>
            </p:spPr>
            <p:txBody>
              <a:bodyPr vert="horz" wrap="square" lIns="91436" tIns="45718" rIns="91436" bIns="45718" numCol="1" anchor="t" anchorCtr="0" compatLnSpc="1">
                <a:prstTxWarp prst="textNoShape">
                  <a:avLst/>
                </a:prstTxWarp>
              </a:bodyPr>
              <a:lstStyle/>
              <a:p>
                <a:endParaRPr lang="en-US" dirty="0"/>
              </a:p>
            </p:txBody>
          </p:sp>
        </p:grpSp>
        <p:sp>
          <p:nvSpPr>
            <p:cNvPr id="66" name="TextBox 65"/>
            <p:cNvSpPr txBox="1"/>
            <p:nvPr/>
          </p:nvSpPr>
          <p:spPr>
            <a:xfrm>
              <a:off x="8149494" y="2587299"/>
              <a:ext cx="914032" cy="307777"/>
            </a:xfrm>
            <a:prstGeom prst="rect">
              <a:avLst/>
            </a:prstGeom>
            <a:noFill/>
          </p:spPr>
          <p:txBody>
            <a:bodyPr wrap="none" rtlCol="0">
              <a:spAutoFit/>
            </a:bodyPr>
            <a:lstStyle/>
            <a:p>
              <a:pPr algn="ctr"/>
              <a:r>
                <a:rPr lang="fr-FR" sz="700" dirty="0">
                  <a:solidFill>
                    <a:schemeClr val="bg1"/>
                  </a:solidFill>
                </a:rPr>
                <a:t>Correspondant</a:t>
              </a:r>
            </a:p>
            <a:p>
              <a:pPr algn="ctr"/>
              <a:r>
                <a:rPr lang="fr-FR" sz="700" dirty="0">
                  <a:solidFill>
                    <a:schemeClr val="bg1"/>
                  </a:solidFill>
                </a:rPr>
                <a:t> à une certification</a:t>
              </a:r>
            </a:p>
          </p:txBody>
        </p:sp>
      </p:grpSp>
      <p:sp>
        <p:nvSpPr>
          <p:cNvPr id="47" name="ZoneTexte 46">
            <a:extLst>
              <a:ext uri="{FF2B5EF4-FFF2-40B4-BE49-F238E27FC236}">
                <a16:creationId xmlns:a16="http://schemas.microsoft.com/office/drawing/2014/main" id="{4113D4FD-7FCF-4ACE-B426-3FA999C01EF6}"/>
              </a:ext>
            </a:extLst>
          </p:cNvPr>
          <p:cNvSpPr txBox="1"/>
          <p:nvPr/>
        </p:nvSpPr>
        <p:spPr>
          <a:xfrm>
            <a:off x="5192714" y="3136445"/>
            <a:ext cx="3870816" cy="338554"/>
          </a:xfrm>
          <a:prstGeom prst="rect">
            <a:avLst/>
          </a:prstGeom>
          <a:noFill/>
        </p:spPr>
        <p:txBody>
          <a:bodyPr wrap="square">
            <a:spAutoFit/>
          </a:bodyPr>
          <a:lstStyle/>
          <a:p>
            <a:r>
              <a:rPr lang="fr-FR" sz="1600" dirty="0"/>
              <a:t>Durée indicative de la formation 70 h</a:t>
            </a:r>
          </a:p>
        </p:txBody>
      </p:sp>
      <p:pic>
        <p:nvPicPr>
          <p:cNvPr id="4" name="Image 3">
            <a:extLst>
              <a:ext uri="{FF2B5EF4-FFF2-40B4-BE49-F238E27FC236}">
                <a16:creationId xmlns:a16="http://schemas.microsoft.com/office/drawing/2014/main" id="{A4C69B3F-705C-4D0D-9439-F9498A1341C6}"/>
              </a:ext>
            </a:extLst>
          </p:cNvPr>
          <p:cNvPicPr>
            <a:picLocks noChangeAspect="1"/>
          </p:cNvPicPr>
          <p:nvPr/>
        </p:nvPicPr>
        <p:blipFill>
          <a:blip r:embed="rId5"/>
          <a:stretch>
            <a:fillRect/>
          </a:stretch>
        </p:blipFill>
        <p:spPr>
          <a:xfrm>
            <a:off x="2598862" y="3979173"/>
            <a:ext cx="1973138" cy="494706"/>
          </a:xfrm>
          <a:prstGeom prst="rect">
            <a:avLst/>
          </a:prstGeom>
        </p:spPr>
      </p:pic>
      <p:pic>
        <p:nvPicPr>
          <p:cNvPr id="6" name="Image 5">
            <a:extLst>
              <a:ext uri="{FF2B5EF4-FFF2-40B4-BE49-F238E27FC236}">
                <a16:creationId xmlns:a16="http://schemas.microsoft.com/office/drawing/2014/main" id="{031F77D2-6679-4E5C-98FB-583CEF9994C2}"/>
              </a:ext>
            </a:extLst>
          </p:cNvPr>
          <p:cNvPicPr>
            <a:picLocks noChangeAspect="1"/>
          </p:cNvPicPr>
          <p:nvPr/>
        </p:nvPicPr>
        <p:blipFill>
          <a:blip r:embed="rId6"/>
          <a:stretch>
            <a:fillRect/>
          </a:stretch>
        </p:blipFill>
        <p:spPr>
          <a:xfrm>
            <a:off x="581612" y="3916009"/>
            <a:ext cx="1425893" cy="635794"/>
          </a:xfrm>
          <a:prstGeom prst="rect">
            <a:avLst/>
          </a:prstGeom>
        </p:spPr>
      </p:pic>
    </p:spTree>
    <p:extLst>
      <p:ext uri="{BB962C8B-B14F-4D97-AF65-F5344CB8AC3E}">
        <p14:creationId xmlns:p14="http://schemas.microsoft.com/office/powerpoint/2010/main" val="238640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547256" y="789250"/>
            <a:ext cx="4068070" cy="296345"/>
          </a:xfrm>
          <a:prstGeom prst="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Triangle 26"/>
          <p:cNvSpPr/>
          <p:nvPr/>
        </p:nvSpPr>
        <p:spPr>
          <a:xfrm>
            <a:off x="8612024" y="782474"/>
            <a:ext cx="306777" cy="300436"/>
          </a:xfrm>
          <a:prstGeom prst="r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8611706" y="1079955"/>
            <a:ext cx="305761" cy="1563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p:cNvSpPr/>
          <p:nvPr/>
        </p:nvSpPr>
        <p:spPr>
          <a:xfrm rot="10800000">
            <a:off x="8567456" y="1231865"/>
            <a:ext cx="387827" cy="208344"/>
          </a:xfrm>
          <a:prstGeom prs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4590" y="82850"/>
            <a:ext cx="8345488" cy="731837"/>
          </a:xfrm>
        </p:spPr>
        <p:txBody>
          <a:bodyPr>
            <a:normAutofit/>
          </a:bodyPr>
          <a:lstStyle/>
          <a:p>
            <a:r>
              <a:rPr lang="fr-FR" dirty="0" err="1"/>
              <a:t>Cybersecurity</a:t>
            </a:r>
            <a:r>
              <a:rPr lang="fr-FR" dirty="0"/>
              <a:t> Operations Associate</a:t>
            </a:r>
          </a:p>
        </p:txBody>
      </p:sp>
      <p:sp>
        <p:nvSpPr>
          <p:cNvPr id="26" name="Isosceles Triangle 25"/>
          <p:cNvSpPr/>
          <p:nvPr/>
        </p:nvSpPr>
        <p:spPr>
          <a:xfrm rot="5400000">
            <a:off x="4434553" y="787321"/>
            <a:ext cx="329120" cy="157520"/>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4704827" y="782474"/>
            <a:ext cx="2145139" cy="307777"/>
          </a:xfrm>
          <a:prstGeom prst="rect">
            <a:avLst/>
          </a:prstGeom>
          <a:noFill/>
        </p:spPr>
        <p:txBody>
          <a:bodyPr wrap="none" rtlCol="0" anchor="ctr">
            <a:spAutoFit/>
          </a:bodyPr>
          <a:lstStyle/>
          <a:p>
            <a:r>
              <a:rPr lang="fr-FR" sz="1400" dirty="0"/>
              <a:t>Compétences travaillées</a:t>
            </a:r>
          </a:p>
        </p:txBody>
      </p:sp>
      <p:sp>
        <p:nvSpPr>
          <p:cNvPr id="49" name="TextBox 38">
            <a:extLst>
              <a:ext uri="{FF2B5EF4-FFF2-40B4-BE49-F238E27FC236}">
                <a16:creationId xmlns:a16="http://schemas.microsoft.com/office/drawing/2014/main" id="{6B53A5E5-B464-4491-A25D-A828803E9C35}"/>
              </a:ext>
            </a:extLst>
          </p:cNvPr>
          <p:cNvSpPr txBox="1"/>
          <p:nvPr/>
        </p:nvSpPr>
        <p:spPr>
          <a:xfrm>
            <a:off x="4564705" y="1199929"/>
            <a:ext cx="4080431" cy="3770263"/>
          </a:xfrm>
          <a:prstGeom prst="rect">
            <a:avLst/>
          </a:prstGeom>
          <a:noFill/>
        </p:spPr>
        <p:txBody>
          <a:bodyPr wrap="square" lIns="0" tIns="0" rIns="0" bIns="0" numCol="2" spcCol="182880" rtlCol="0">
            <a:spAutoFit/>
          </a:bodyPr>
          <a:lstStyle/>
          <a:p>
            <a:pPr marL="171450" indent="-171450">
              <a:spcAft>
                <a:spcPts val="700"/>
              </a:spcAft>
              <a:buFont typeface="Wingdings" panose="05000000000000000000" pitchFamily="2" charset="2"/>
              <a:buChar char="Ø"/>
            </a:pPr>
            <a:r>
              <a:rPr lang="fr-FR" sz="1000" dirty="0">
                <a:latin typeface="+mn-lt"/>
              </a:rPr>
              <a:t>Expliquer le rôle de l'analyste de cybersécurité dans l'entreprise.  </a:t>
            </a:r>
          </a:p>
          <a:p>
            <a:pPr marL="171450" indent="-171450">
              <a:spcAft>
                <a:spcPts val="700"/>
              </a:spcAft>
              <a:buFont typeface="Wingdings" panose="05000000000000000000" pitchFamily="2" charset="2"/>
              <a:buChar char="Ø"/>
            </a:pPr>
            <a:r>
              <a:rPr lang="fr-FR" sz="1000" dirty="0">
                <a:latin typeface="+mn-lt"/>
              </a:rPr>
              <a:t>Expliquer les fonctionnalités et les caractéristiques du système d'exploitation Windows nécessaires pour renforcer les analyses de cybersécurité. </a:t>
            </a:r>
          </a:p>
          <a:p>
            <a:pPr marL="171450" indent="-171450">
              <a:spcAft>
                <a:spcPts val="700"/>
              </a:spcAft>
              <a:buFont typeface="Wingdings" panose="05000000000000000000" pitchFamily="2" charset="2"/>
              <a:buChar char="Ø"/>
            </a:pPr>
            <a:r>
              <a:rPr lang="fr-FR" sz="1000" dirty="0">
                <a:latin typeface="+mn-lt"/>
              </a:rPr>
              <a:t>Expliquer les fonctionnalités et les caractéristiques du système d'exploitation Linux. </a:t>
            </a:r>
          </a:p>
          <a:p>
            <a:pPr marL="171450" indent="-171450">
              <a:spcAft>
                <a:spcPts val="700"/>
              </a:spcAft>
              <a:buFont typeface="Wingdings" panose="05000000000000000000" pitchFamily="2" charset="2"/>
              <a:buChar char="Ø"/>
            </a:pPr>
            <a:r>
              <a:rPr lang="fr-FR" sz="1000" dirty="0">
                <a:latin typeface="+mn-lt"/>
              </a:rPr>
              <a:t>Expliquer le fonctionnement de l'infrastructure de réseau, Analyser le fonctionnement des services et des protocoles réseau. </a:t>
            </a:r>
          </a:p>
          <a:p>
            <a:pPr marL="171450" indent="-171450">
              <a:spcAft>
                <a:spcPts val="700"/>
              </a:spcAft>
              <a:buFont typeface="Wingdings" panose="05000000000000000000" pitchFamily="2" charset="2"/>
              <a:buChar char="Ø"/>
            </a:pPr>
            <a:r>
              <a:rPr lang="fr-FR" sz="1000" dirty="0">
                <a:latin typeface="+mn-lt"/>
              </a:rPr>
              <a:t>Classer les divers types d'attaques réseau et utiliser des outils de surveillance du réseau pour identifier les attaques contre les services et les protocoles réseau.</a:t>
            </a:r>
          </a:p>
          <a:p>
            <a:pPr>
              <a:spcAft>
                <a:spcPts val="700"/>
              </a:spcAft>
            </a:pPr>
            <a:endParaRPr lang="fr-FR" sz="1000" dirty="0">
              <a:latin typeface="+mn-lt"/>
            </a:endParaRPr>
          </a:p>
          <a:p>
            <a:pPr>
              <a:spcAft>
                <a:spcPts val="700"/>
              </a:spcAft>
            </a:pPr>
            <a:r>
              <a:rPr lang="fr-FR" sz="1000" dirty="0">
                <a:latin typeface="+mn-lt"/>
              </a:rPr>
              <a:t> </a:t>
            </a:r>
          </a:p>
          <a:p>
            <a:pPr marL="171450" indent="-171450">
              <a:spcAft>
                <a:spcPts val="700"/>
              </a:spcAft>
              <a:buFont typeface="Wingdings" panose="05000000000000000000" pitchFamily="2" charset="2"/>
              <a:buChar char="Ø"/>
            </a:pPr>
            <a:r>
              <a:rPr lang="fr-FR" sz="1000" dirty="0">
                <a:latin typeface="+mn-lt"/>
              </a:rPr>
              <a:t>Expliquer comment empêcher un accès malveillant aux réseaux informatiques, aux hôtes et aux données. </a:t>
            </a:r>
          </a:p>
          <a:p>
            <a:pPr marL="171450" indent="-171450">
              <a:spcAft>
                <a:spcPts val="700"/>
              </a:spcAft>
              <a:buFont typeface="Wingdings" panose="05000000000000000000" pitchFamily="2" charset="2"/>
              <a:buChar char="Ø"/>
            </a:pPr>
            <a:r>
              <a:rPr lang="fr-FR" sz="1000" dirty="0">
                <a:latin typeface="+mn-lt"/>
              </a:rPr>
              <a:t>Expliquer les effets de la cryptographie sur la surveillance de la sécurité du réseau. </a:t>
            </a:r>
          </a:p>
          <a:p>
            <a:pPr marL="171450" indent="-171450">
              <a:spcAft>
                <a:spcPts val="700"/>
              </a:spcAft>
              <a:buFont typeface="Wingdings" panose="05000000000000000000" pitchFamily="2" charset="2"/>
              <a:buChar char="Ø"/>
            </a:pPr>
            <a:r>
              <a:rPr lang="fr-FR" sz="1000" dirty="0">
                <a:latin typeface="+mn-lt"/>
              </a:rPr>
              <a:t>Expliquer comment enquêter sur les attaques et les vulnérabilités des terminaux. </a:t>
            </a:r>
          </a:p>
          <a:p>
            <a:pPr marL="171450" indent="-171450">
              <a:spcAft>
                <a:spcPts val="700"/>
              </a:spcAft>
              <a:buFont typeface="Wingdings" panose="05000000000000000000" pitchFamily="2" charset="2"/>
              <a:buChar char="Ø"/>
            </a:pPr>
            <a:r>
              <a:rPr lang="fr-FR" sz="1000" dirty="0">
                <a:latin typeface="+mn-lt"/>
              </a:rPr>
              <a:t>Évaluer les alertes de sécurité du réseau. </a:t>
            </a:r>
          </a:p>
          <a:p>
            <a:pPr marL="171450" indent="-171450">
              <a:spcAft>
                <a:spcPts val="700"/>
              </a:spcAft>
              <a:buFont typeface="Wingdings" panose="05000000000000000000" pitchFamily="2" charset="2"/>
              <a:buChar char="Ø"/>
            </a:pPr>
            <a:r>
              <a:rPr lang="fr-FR" sz="1000" dirty="0">
                <a:latin typeface="+mn-lt"/>
              </a:rPr>
              <a:t>Analyser les données liées aux intrusions réseau afin d'identifier les hôtes compromis et les vulnérabilités. </a:t>
            </a:r>
          </a:p>
          <a:p>
            <a:pPr marL="171450" indent="-171450">
              <a:spcAft>
                <a:spcPts val="700"/>
              </a:spcAft>
              <a:buFont typeface="Wingdings" panose="05000000000000000000" pitchFamily="2" charset="2"/>
              <a:buChar char="Ø"/>
            </a:pPr>
            <a:r>
              <a:rPr lang="fr-FR" sz="1000" dirty="0">
                <a:latin typeface="+mn-lt"/>
              </a:rPr>
              <a:t>Appliquer des modèles de gestion des incidents liés à la sécurité du réseau. </a:t>
            </a:r>
          </a:p>
          <a:p>
            <a:pPr marL="171450" indent="-171450">
              <a:buFont typeface="Wingdings" panose="05000000000000000000" pitchFamily="2" charset="2"/>
              <a:buChar char="§"/>
            </a:pPr>
            <a:endParaRPr lang="fr-FR" sz="1000" dirty="0">
              <a:latin typeface="+mn-lt"/>
            </a:endParaRPr>
          </a:p>
        </p:txBody>
      </p:sp>
      <p:sp>
        <p:nvSpPr>
          <p:cNvPr id="50" name="TextBox 8">
            <a:extLst>
              <a:ext uri="{FF2B5EF4-FFF2-40B4-BE49-F238E27FC236}">
                <a16:creationId xmlns:a16="http://schemas.microsoft.com/office/drawing/2014/main" id="{3A4DBA42-30C1-4689-8662-07F9186EDD63}"/>
              </a:ext>
            </a:extLst>
          </p:cNvPr>
          <p:cNvSpPr txBox="1"/>
          <p:nvPr/>
        </p:nvSpPr>
        <p:spPr>
          <a:xfrm>
            <a:off x="482953" y="1339597"/>
            <a:ext cx="3572273" cy="2369880"/>
          </a:xfrm>
          <a:prstGeom prst="rect">
            <a:avLst/>
          </a:prstGeom>
          <a:noFill/>
        </p:spPr>
        <p:txBody>
          <a:bodyPr wrap="square" lIns="0" tIns="0" rIns="0" bIns="0" rtlCol="0" anchor="t">
            <a:spAutoFit/>
          </a:bodyPr>
          <a:lstStyle/>
          <a:p>
            <a:pPr algn="just"/>
            <a:r>
              <a:rPr lang="fr-FR" sz="1400" dirty="0" err="1">
                <a:latin typeface="+mn-lt"/>
                <a:ea typeface="ＭＳ Ｐゴシック"/>
                <a:cs typeface="Arial"/>
              </a:rPr>
              <a:t>Cybersecurity</a:t>
            </a:r>
            <a:r>
              <a:rPr lang="fr-FR" sz="1400" dirty="0">
                <a:latin typeface="+mn-lt"/>
                <a:ea typeface="ＭＳ Ｐゴシック"/>
                <a:cs typeface="Arial"/>
              </a:rPr>
              <a:t> Operations Associate présente les compétences et les concepts principaux à maîtriser en matière de sécurité pour </a:t>
            </a:r>
            <a:r>
              <a:rPr lang="fr-FR" sz="1400" b="1" dirty="0">
                <a:latin typeface="+mn-lt"/>
                <a:ea typeface="ＭＳ Ｐゴシック"/>
                <a:cs typeface="Arial"/>
              </a:rPr>
              <a:t>surveiller, détecter et analyser </a:t>
            </a:r>
            <a:r>
              <a:rPr lang="fr-FR" sz="1400" dirty="0">
                <a:latin typeface="+mn-lt"/>
                <a:ea typeface="ＭＳ Ｐゴシック"/>
                <a:cs typeface="Arial"/>
              </a:rPr>
              <a:t>la cybercriminalité, le </a:t>
            </a:r>
            <a:r>
              <a:rPr lang="fr-FR" sz="1400" dirty="0" err="1">
                <a:latin typeface="+mn-lt"/>
                <a:ea typeface="ＭＳ Ｐゴシック"/>
                <a:cs typeface="Arial"/>
              </a:rPr>
              <a:t>cyberespionnage</a:t>
            </a:r>
            <a:r>
              <a:rPr lang="fr-FR" sz="1400" dirty="0">
                <a:latin typeface="+mn-lt"/>
                <a:ea typeface="ＭＳ Ｐゴシック"/>
                <a:cs typeface="Arial"/>
              </a:rPr>
              <a:t>, les </a:t>
            </a:r>
            <a:r>
              <a:rPr lang="fr-FR" sz="1400" b="1" dirty="0">
                <a:latin typeface="+mn-lt"/>
                <a:ea typeface="ＭＳ Ｐゴシック"/>
                <a:cs typeface="Arial"/>
              </a:rPr>
              <a:t>menaces</a:t>
            </a:r>
            <a:r>
              <a:rPr lang="fr-FR" sz="1400" dirty="0">
                <a:latin typeface="+mn-lt"/>
                <a:ea typeface="ＭＳ Ｐゴシック"/>
                <a:cs typeface="Arial"/>
              </a:rPr>
              <a:t>, les </a:t>
            </a:r>
            <a:r>
              <a:rPr lang="fr-FR" sz="1400" b="1" dirty="0">
                <a:latin typeface="+mn-lt"/>
                <a:ea typeface="ＭＳ Ｐゴシック"/>
                <a:cs typeface="Arial"/>
              </a:rPr>
              <a:t>intrusions</a:t>
            </a:r>
            <a:r>
              <a:rPr lang="fr-FR" sz="1400" dirty="0">
                <a:latin typeface="+mn-lt"/>
                <a:ea typeface="ＭＳ Ｐゴシック"/>
                <a:cs typeface="Arial"/>
              </a:rPr>
              <a:t>... , </a:t>
            </a:r>
            <a:r>
              <a:rPr lang="fr-FR" sz="1400" b="1" dirty="0">
                <a:latin typeface="+mn-lt"/>
                <a:ea typeface="ＭＳ Ｐゴシック"/>
                <a:cs typeface="Arial"/>
              </a:rPr>
              <a:t>connaître</a:t>
            </a:r>
            <a:r>
              <a:rPr lang="fr-FR" sz="1400" dirty="0">
                <a:latin typeface="+mn-lt"/>
                <a:ea typeface="ＭＳ Ｐゴシック"/>
                <a:cs typeface="Arial"/>
              </a:rPr>
              <a:t> les exigences réglementaires, les procédures en matière de politique de sécurité et les autres problématiques liées à la cybersécurité auxquelles sont confrontées les entreprises, tout en donnant les clés pour y répondre. </a:t>
            </a:r>
            <a:endParaRPr lang="fr-FR" sz="1400" dirty="0">
              <a:latin typeface="+mn-lt"/>
              <a:ea typeface="ＭＳ Ｐゴシック"/>
            </a:endParaRPr>
          </a:p>
        </p:txBody>
      </p:sp>
      <p:sp>
        <p:nvSpPr>
          <p:cNvPr id="69" name="Rectangle 68">
            <a:extLst>
              <a:ext uri="{FF2B5EF4-FFF2-40B4-BE49-F238E27FC236}">
                <a16:creationId xmlns:a16="http://schemas.microsoft.com/office/drawing/2014/main" id="{D27A3E83-ADD2-4563-94D3-6FF4DE22EDD0}"/>
              </a:ext>
            </a:extLst>
          </p:cNvPr>
          <p:cNvSpPr/>
          <p:nvPr/>
        </p:nvSpPr>
        <p:spPr>
          <a:xfrm>
            <a:off x="413873" y="793063"/>
            <a:ext cx="3617800" cy="296345"/>
          </a:xfrm>
          <a:prstGeom prst="rect">
            <a:avLst/>
          </a:prstGeom>
          <a:solidFill>
            <a:srgbClr val="0060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Isosceles Triangle 33">
            <a:extLst>
              <a:ext uri="{FF2B5EF4-FFF2-40B4-BE49-F238E27FC236}">
                <a16:creationId xmlns:a16="http://schemas.microsoft.com/office/drawing/2014/main" id="{37B6B225-8EB7-4898-989F-0A269C81F660}"/>
              </a:ext>
            </a:extLst>
          </p:cNvPr>
          <p:cNvSpPr/>
          <p:nvPr/>
        </p:nvSpPr>
        <p:spPr>
          <a:xfrm rot="5400000">
            <a:off x="304519" y="778258"/>
            <a:ext cx="329120" cy="157520"/>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ight Triangle 34">
            <a:extLst>
              <a:ext uri="{FF2B5EF4-FFF2-40B4-BE49-F238E27FC236}">
                <a16:creationId xmlns:a16="http://schemas.microsoft.com/office/drawing/2014/main" id="{7CA15A1B-846E-423C-8CB0-B40689EADCEF}"/>
              </a:ext>
            </a:extLst>
          </p:cNvPr>
          <p:cNvSpPr/>
          <p:nvPr/>
        </p:nvSpPr>
        <p:spPr>
          <a:xfrm>
            <a:off x="4038019" y="792039"/>
            <a:ext cx="306777" cy="300436"/>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5D5B7FB9-7125-45D1-97B1-49A27F38F840}"/>
              </a:ext>
            </a:extLst>
          </p:cNvPr>
          <p:cNvSpPr/>
          <p:nvPr/>
        </p:nvSpPr>
        <p:spPr>
          <a:xfrm>
            <a:off x="4037700" y="1089521"/>
            <a:ext cx="305761" cy="15636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Isosceles Triangle 36">
            <a:extLst>
              <a:ext uri="{FF2B5EF4-FFF2-40B4-BE49-F238E27FC236}">
                <a16:creationId xmlns:a16="http://schemas.microsoft.com/office/drawing/2014/main" id="{DF80DC98-BAB2-4450-9FDF-7703D38DDBDF}"/>
              </a:ext>
            </a:extLst>
          </p:cNvPr>
          <p:cNvSpPr/>
          <p:nvPr/>
        </p:nvSpPr>
        <p:spPr>
          <a:xfrm rot="10800000">
            <a:off x="3993450" y="1241431"/>
            <a:ext cx="387827" cy="208344"/>
          </a:xfrm>
          <a:prstGeom prs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37">
            <a:extLst>
              <a:ext uri="{FF2B5EF4-FFF2-40B4-BE49-F238E27FC236}">
                <a16:creationId xmlns:a16="http://schemas.microsoft.com/office/drawing/2014/main" id="{4A232F94-25D7-482A-93D9-41CFE17E74F6}"/>
              </a:ext>
            </a:extLst>
          </p:cNvPr>
          <p:cNvSpPr txBox="1"/>
          <p:nvPr/>
        </p:nvSpPr>
        <p:spPr>
          <a:xfrm>
            <a:off x="547074" y="775230"/>
            <a:ext cx="851515" cy="307777"/>
          </a:xfrm>
          <a:prstGeom prst="rect">
            <a:avLst/>
          </a:prstGeom>
          <a:noFill/>
        </p:spPr>
        <p:txBody>
          <a:bodyPr wrap="none" rtlCol="0" anchor="ctr">
            <a:spAutoFit/>
          </a:bodyPr>
          <a:lstStyle/>
          <a:p>
            <a:r>
              <a:rPr lang="fr-FR" sz="1400" dirty="0">
                <a:solidFill>
                  <a:srgbClr val="FFFFFF"/>
                </a:solidFill>
              </a:rPr>
              <a:t>Résumé</a:t>
            </a:r>
          </a:p>
        </p:txBody>
      </p:sp>
    </p:spTree>
    <p:extLst>
      <p:ext uri="{BB962C8B-B14F-4D97-AF65-F5344CB8AC3E}">
        <p14:creationId xmlns:p14="http://schemas.microsoft.com/office/powerpoint/2010/main" val="267475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3431CC6E-3785-42DE-828A-2401F32895F4}"/>
              </a:ext>
            </a:extLst>
          </p:cNvPr>
          <p:cNvSpPr>
            <a:spLocks noGrp="1"/>
          </p:cNvSpPr>
          <p:nvPr>
            <p:ph type="title"/>
          </p:nvPr>
        </p:nvSpPr>
        <p:spPr/>
        <p:txBody>
          <a:bodyPr/>
          <a:lstStyle/>
          <a:p>
            <a:r>
              <a:rPr lang="fr-FR" dirty="0"/>
              <a:t>Configuration matérielle requise</a:t>
            </a:r>
          </a:p>
        </p:txBody>
      </p:sp>
      <p:sp>
        <p:nvSpPr>
          <p:cNvPr id="9" name="Espace réservé du contenu 8">
            <a:extLst>
              <a:ext uri="{FF2B5EF4-FFF2-40B4-BE49-F238E27FC236}">
                <a16:creationId xmlns:a16="http://schemas.microsoft.com/office/drawing/2014/main" id="{891E4D0F-AAE4-4417-966E-9732DC559B23}"/>
              </a:ext>
            </a:extLst>
          </p:cNvPr>
          <p:cNvSpPr>
            <a:spLocks noGrp="1"/>
          </p:cNvSpPr>
          <p:nvPr>
            <p:ph sz="half" idx="1"/>
          </p:nvPr>
        </p:nvSpPr>
        <p:spPr/>
        <p:txBody>
          <a:bodyPr>
            <a:normAutofit/>
          </a:bodyPr>
          <a:lstStyle/>
          <a:p>
            <a:r>
              <a:rPr lang="fr-FR" dirty="0"/>
              <a:t>Pour pouvoir exécuter les différentes </a:t>
            </a:r>
            <a:r>
              <a:rPr lang="fr-FR" dirty="0" err="1"/>
              <a:t>VMs</a:t>
            </a:r>
            <a:r>
              <a:rPr lang="fr-FR" dirty="0"/>
              <a:t> utilisables pour le cours, les ordinateurs doivent avoir les caractéristiques suivantes :</a:t>
            </a:r>
          </a:p>
          <a:p>
            <a:pPr lvl="1"/>
            <a:r>
              <a:rPr lang="fr-FR" dirty="0"/>
              <a:t>Processeur 64 bits</a:t>
            </a:r>
          </a:p>
          <a:p>
            <a:pPr lvl="1"/>
            <a:r>
              <a:rPr lang="fr-FR" dirty="0"/>
              <a:t>RAM : 8 Go</a:t>
            </a:r>
          </a:p>
          <a:p>
            <a:pPr lvl="1"/>
            <a:r>
              <a:rPr lang="fr-FR" dirty="0"/>
              <a:t>45 Go d’espace disque disponible</a:t>
            </a:r>
          </a:p>
          <a:p>
            <a:pPr lvl="1"/>
            <a:r>
              <a:rPr lang="fr-FR" dirty="0"/>
              <a:t>Oracle VirtualBox ou les outils </a:t>
            </a:r>
            <a:r>
              <a:rPr lang="fr-FR" dirty="0" err="1"/>
              <a:t>Vmware</a:t>
            </a:r>
            <a:r>
              <a:rPr lang="fr-FR" dirty="0"/>
              <a:t> (</a:t>
            </a:r>
            <a:r>
              <a:rPr lang="fr-FR" dirty="0" err="1"/>
              <a:t>Vmware</a:t>
            </a:r>
            <a:r>
              <a:rPr lang="fr-FR" dirty="0"/>
              <a:t> Workstation ou Fusion)</a:t>
            </a:r>
          </a:p>
          <a:p>
            <a:pPr lvl="1"/>
            <a:r>
              <a:rPr lang="fr-FR" dirty="0"/>
              <a:t>Connexion à Internet et au réseau local</a:t>
            </a:r>
          </a:p>
          <a:p>
            <a:r>
              <a:rPr lang="fr-FR" dirty="0"/>
              <a:t>Logiciel : </a:t>
            </a:r>
            <a:r>
              <a:rPr lang="fr-FR" dirty="0" err="1"/>
              <a:t>Packet</a:t>
            </a:r>
            <a:r>
              <a:rPr lang="fr-FR" dirty="0"/>
              <a:t> Tracer </a:t>
            </a:r>
            <a:r>
              <a:rPr lang="fr-FR" b="1" dirty="0"/>
              <a:t>version 8 </a:t>
            </a:r>
            <a:br>
              <a:rPr lang="fr-FR" b="1" dirty="0"/>
            </a:br>
            <a:r>
              <a:rPr lang="fr-FR" b="1" dirty="0"/>
              <a:t>(vision physique : câblage)</a:t>
            </a:r>
          </a:p>
        </p:txBody>
      </p:sp>
      <p:sp>
        <p:nvSpPr>
          <p:cNvPr id="11" name="Espace réservé du contenu 10">
            <a:extLst>
              <a:ext uri="{FF2B5EF4-FFF2-40B4-BE49-F238E27FC236}">
                <a16:creationId xmlns:a16="http://schemas.microsoft.com/office/drawing/2014/main" id="{CD94E012-5DB7-4C1B-899E-0381A4F646E6}"/>
              </a:ext>
            </a:extLst>
          </p:cNvPr>
          <p:cNvSpPr>
            <a:spLocks noGrp="1"/>
          </p:cNvSpPr>
          <p:nvPr>
            <p:ph sz="half" idx="2"/>
          </p:nvPr>
        </p:nvSpPr>
        <p:spPr/>
        <p:txBody>
          <a:bodyPr>
            <a:normAutofit/>
          </a:bodyPr>
          <a:lstStyle/>
          <a:p>
            <a:endParaRPr lang="fr-FR"/>
          </a:p>
        </p:txBody>
      </p:sp>
      <p:pic>
        <p:nvPicPr>
          <p:cNvPr id="10" name="Image 9">
            <a:extLst>
              <a:ext uri="{FF2B5EF4-FFF2-40B4-BE49-F238E27FC236}">
                <a16:creationId xmlns:a16="http://schemas.microsoft.com/office/drawing/2014/main" id="{70BE4E49-625F-4864-A47B-9C8ECAA0958B}"/>
              </a:ext>
            </a:extLst>
          </p:cNvPr>
          <p:cNvPicPr>
            <a:picLocks noChangeAspect="1"/>
          </p:cNvPicPr>
          <p:nvPr/>
        </p:nvPicPr>
        <p:blipFill>
          <a:blip r:embed="rId2"/>
          <a:stretch>
            <a:fillRect/>
          </a:stretch>
        </p:blipFill>
        <p:spPr>
          <a:xfrm>
            <a:off x="4603672" y="1417516"/>
            <a:ext cx="3994757" cy="2954702"/>
          </a:xfrm>
          <a:prstGeom prst="rect">
            <a:avLst/>
          </a:prstGeom>
        </p:spPr>
      </p:pic>
    </p:spTree>
    <p:extLst>
      <p:ext uri="{BB962C8B-B14F-4D97-AF65-F5344CB8AC3E}">
        <p14:creationId xmlns:p14="http://schemas.microsoft.com/office/powerpoint/2010/main" val="1732703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EBB78C-CC75-43E6-96DA-BD2C1D4FFA42}"/>
              </a:ext>
            </a:extLst>
          </p:cNvPr>
          <p:cNvSpPr>
            <a:spLocks noGrp="1"/>
          </p:cNvSpPr>
          <p:nvPr>
            <p:ph type="title"/>
          </p:nvPr>
        </p:nvSpPr>
        <p:spPr/>
        <p:txBody>
          <a:bodyPr/>
          <a:lstStyle/>
          <a:p>
            <a:r>
              <a:rPr lang="fr-FR" dirty="0"/>
              <a:t>Les </a:t>
            </a:r>
            <a:r>
              <a:rPr lang="fr-FR" dirty="0" err="1"/>
              <a:t>VMs</a:t>
            </a:r>
            <a:r>
              <a:rPr lang="fr-FR" dirty="0"/>
              <a:t> utilisées</a:t>
            </a:r>
          </a:p>
        </p:txBody>
      </p:sp>
      <p:pic>
        <p:nvPicPr>
          <p:cNvPr id="4" name="Image 3">
            <a:extLst>
              <a:ext uri="{FF2B5EF4-FFF2-40B4-BE49-F238E27FC236}">
                <a16:creationId xmlns:a16="http://schemas.microsoft.com/office/drawing/2014/main" id="{311214B2-49C6-4A9A-81DC-FF6B2F8BF807}"/>
              </a:ext>
            </a:extLst>
          </p:cNvPr>
          <p:cNvPicPr>
            <a:picLocks noChangeAspect="1"/>
          </p:cNvPicPr>
          <p:nvPr/>
        </p:nvPicPr>
        <p:blipFill>
          <a:blip r:embed="rId2"/>
          <a:stretch>
            <a:fillRect/>
          </a:stretch>
        </p:blipFill>
        <p:spPr>
          <a:xfrm>
            <a:off x="4417840" y="341313"/>
            <a:ext cx="2888846" cy="501219"/>
          </a:xfrm>
          <a:prstGeom prst="rect">
            <a:avLst/>
          </a:prstGeom>
        </p:spPr>
      </p:pic>
      <p:sp>
        <p:nvSpPr>
          <p:cNvPr id="6" name="ZoneTexte 5">
            <a:extLst>
              <a:ext uri="{FF2B5EF4-FFF2-40B4-BE49-F238E27FC236}">
                <a16:creationId xmlns:a16="http://schemas.microsoft.com/office/drawing/2014/main" id="{CB89A822-1E0C-4EEC-AD52-716E69B1692E}"/>
              </a:ext>
            </a:extLst>
          </p:cNvPr>
          <p:cNvSpPr txBox="1"/>
          <p:nvPr/>
        </p:nvSpPr>
        <p:spPr>
          <a:xfrm>
            <a:off x="565264" y="865019"/>
            <a:ext cx="8038409" cy="1477328"/>
          </a:xfrm>
          <a:prstGeom prst="rect">
            <a:avLst/>
          </a:prstGeom>
          <a:noFill/>
        </p:spPr>
        <p:txBody>
          <a:bodyPr wrap="square">
            <a:spAutoFit/>
          </a:bodyPr>
          <a:lstStyle/>
          <a:p>
            <a:pPr marL="285750" indent="-285750" rtl="0">
              <a:buFont typeface="Arial" panose="020B0604020202020204" pitchFamily="34" charset="0"/>
              <a:buChar char="•"/>
            </a:pPr>
            <a:r>
              <a:rPr lang="fr-FR" sz="1800" dirty="0"/>
              <a:t>Une machine virtuelle poste de travail  </a:t>
            </a:r>
            <a:r>
              <a:rPr lang="fr-FR" sz="1800" dirty="0" err="1"/>
              <a:t>Archlinux</a:t>
            </a:r>
            <a:r>
              <a:rPr lang="fr-FR" sz="1800" dirty="0"/>
              <a:t> : </a:t>
            </a:r>
            <a:r>
              <a:rPr lang="fr-FR" sz="1800" dirty="0" err="1"/>
              <a:t>CyberOps</a:t>
            </a:r>
            <a:endParaRPr lang="fr-FR" sz="1800" dirty="0"/>
          </a:p>
          <a:p>
            <a:pPr marL="285750" indent="-285750" rtl="0">
              <a:buFont typeface="Arial" panose="020B0604020202020204" pitchFamily="34" charset="0"/>
              <a:buChar char="•"/>
            </a:pPr>
            <a:r>
              <a:rPr lang="fr-FR" sz="1800" dirty="0"/>
              <a:t>Une machine virtuelle d’analyse  : Security </a:t>
            </a:r>
            <a:r>
              <a:rPr lang="fr-FR" sz="1800" dirty="0" err="1"/>
              <a:t>Onion</a:t>
            </a:r>
            <a:r>
              <a:rPr lang="fr-FR" sz="1800" dirty="0"/>
              <a:t> </a:t>
            </a:r>
          </a:p>
          <a:p>
            <a:pPr marL="285750" indent="-285750" rtl="0">
              <a:buFont typeface="Arial" panose="020B0604020202020204" pitchFamily="34" charset="0"/>
              <a:buChar char="•"/>
            </a:pPr>
            <a:r>
              <a:rPr lang="fr-FR" dirty="0"/>
              <a:t>Plusieurs VM récupérables pour le </a:t>
            </a:r>
            <a:r>
              <a:rPr lang="fr-FR" dirty="0" err="1"/>
              <a:t>Skill</a:t>
            </a:r>
            <a:r>
              <a:rPr lang="fr-FR" dirty="0"/>
              <a:t> challenge ici  : </a:t>
            </a:r>
            <a:r>
              <a:rPr lang="fr-FR" dirty="0">
                <a:hlinkClick r:id="rId3"/>
              </a:rPr>
              <a:t>https://www.netacad.com/portal/content/cyberops-associate-virtual-machines-vms</a:t>
            </a:r>
            <a:r>
              <a:rPr lang="fr-FR" dirty="0"/>
              <a:t> </a:t>
            </a:r>
            <a:endParaRPr lang="fr-FR" sz="1800" dirty="0"/>
          </a:p>
        </p:txBody>
      </p:sp>
    </p:spTree>
    <p:extLst>
      <p:ext uri="{BB962C8B-B14F-4D97-AF65-F5344CB8AC3E}">
        <p14:creationId xmlns:p14="http://schemas.microsoft.com/office/powerpoint/2010/main" val="2195031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34261-F9A8-43DB-AC3B-7AA6176A8967}"/>
              </a:ext>
            </a:extLst>
          </p:cNvPr>
          <p:cNvSpPr>
            <a:spLocks noGrp="1"/>
          </p:cNvSpPr>
          <p:nvPr>
            <p:ph type="title"/>
          </p:nvPr>
        </p:nvSpPr>
        <p:spPr/>
        <p:txBody>
          <a:bodyPr/>
          <a:lstStyle/>
          <a:p>
            <a:r>
              <a:rPr lang="fr-FR" dirty="0"/>
              <a:t>Travaux pratiques Hardware (non requis)</a:t>
            </a:r>
          </a:p>
        </p:txBody>
      </p:sp>
      <p:sp>
        <p:nvSpPr>
          <p:cNvPr id="3" name="Espace réservé du contenu 2">
            <a:extLst>
              <a:ext uri="{FF2B5EF4-FFF2-40B4-BE49-F238E27FC236}">
                <a16:creationId xmlns:a16="http://schemas.microsoft.com/office/drawing/2014/main" id="{3752D186-93D7-4E21-9688-123FCE78A6EB}"/>
              </a:ext>
            </a:extLst>
          </p:cNvPr>
          <p:cNvSpPr>
            <a:spLocks noGrp="1"/>
          </p:cNvSpPr>
          <p:nvPr>
            <p:ph sz="half" idx="1"/>
          </p:nvPr>
        </p:nvSpPr>
        <p:spPr/>
        <p:txBody>
          <a:bodyPr/>
          <a:lstStyle/>
          <a:p>
            <a:r>
              <a:rPr lang="fr-FR" dirty="0"/>
              <a:t>Vous pouvez aussi utiliser les équipements du CCNA R&amp;S pour faire des travaux pratiques sur le matériel.</a:t>
            </a:r>
          </a:p>
          <a:p>
            <a:r>
              <a:rPr lang="fr-FR" dirty="0"/>
              <a:t>Routeurs et </a:t>
            </a:r>
            <a:r>
              <a:rPr lang="fr-FR" dirty="0" err="1"/>
              <a:t>Switchs</a:t>
            </a:r>
            <a:r>
              <a:rPr lang="fr-FR" dirty="0"/>
              <a:t> peuvent servir à mener des attaques réseaux et à analyser le comportement des équipements.</a:t>
            </a:r>
          </a:p>
        </p:txBody>
      </p:sp>
      <p:sp>
        <p:nvSpPr>
          <p:cNvPr id="5" name="Espace réservé du contenu 4">
            <a:extLst>
              <a:ext uri="{FF2B5EF4-FFF2-40B4-BE49-F238E27FC236}">
                <a16:creationId xmlns:a16="http://schemas.microsoft.com/office/drawing/2014/main" id="{E7FDB5EC-8186-41CD-A071-AEBEF9F2DFBA}"/>
              </a:ext>
            </a:extLst>
          </p:cNvPr>
          <p:cNvSpPr>
            <a:spLocks noGrp="1"/>
          </p:cNvSpPr>
          <p:nvPr>
            <p:ph sz="half" idx="2"/>
          </p:nvPr>
        </p:nvSpPr>
        <p:spPr/>
        <p:txBody>
          <a:bodyPr/>
          <a:lstStyle/>
          <a:p>
            <a:endParaRPr lang="fr-FR"/>
          </a:p>
        </p:txBody>
      </p:sp>
      <p:pic>
        <p:nvPicPr>
          <p:cNvPr id="4" name="Image 3">
            <a:extLst>
              <a:ext uri="{FF2B5EF4-FFF2-40B4-BE49-F238E27FC236}">
                <a16:creationId xmlns:a16="http://schemas.microsoft.com/office/drawing/2014/main" id="{FD533039-C7D8-4137-801F-F7BB7B4F9184}"/>
              </a:ext>
            </a:extLst>
          </p:cNvPr>
          <p:cNvPicPr>
            <a:picLocks noChangeAspect="1"/>
          </p:cNvPicPr>
          <p:nvPr/>
        </p:nvPicPr>
        <p:blipFill>
          <a:blip r:embed="rId2"/>
          <a:stretch>
            <a:fillRect/>
          </a:stretch>
        </p:blipFill>
        <p:spPr>
          <a:xfrm>
            <a:off x="4653897" y="1516489"/>
            <a:ext cx="3880884" cy="2723651"/>
          </a:xfrm>
          <a:prstGeom prst="rect">
            <a:avLst/>
          </a:prstGeom>
        </p:spPr>
      </p:pic>
    </p:spTree>
    <p:extLst>
      <p:ext uri="{BB962C8B-B14F-4D97-AF65-F5344CB8AC3E}">
        <p14:creationId xmlns:p14="http://schemas.microsoft.com/office/powerpoint/2010/main" val="3217139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A98730B-66D0-4C1A-854C-FE5EBFFCF854}"/>
              </a:ext>
            </a:extLst>
          </p:cNvPr>
          <p:cNvSpPr>
            <a:spLocks noGrp="1"/>
          </p:cNvSpPr>
          <p:nvPr>
            <p:ph type="body" sz="quarter" idx="10"/>
          </p:nvPr>
        </p:nvSpPr>
        <p:spPr>
          <a:xfrm>
            <a:off x="462301" y="1201738"/>
            <a:ext cx="3120494" cy="3389312"/>
          </a:xfrm>
        </p:spPr>
        <p:txBody>
          <a:bodyPr/>
          <a:lstStyle/>
          <a:p>
            <a:pPr marL="0" lvl="1" indent="0" algn="just">
              <a:lnSpc>
                <a:spcPct val="114000"/>
              </a:lnSpc>
              <a:spcBef>
                <a:spcPts val="0"/>
              </a:spcBef>
              <a:buNone/>
            </a:pPr>
            <a:r>
              <a:rPr lang="fr-FR" sz="1400" b="1" dirty="0"/>
              <a:t>Parcours dans le cours</a:t>
            </a:r>
          </a:p>
          <a:p>
            <a:pPr marL="0" lvl="1" indent="0" algn="just">
              <a:lnSpc>
                <a:spcPct val="114000"/>
              </a:lnSpc>
              <a:spcBef>
                <a:spcPts val="0"/>
              </a:spcBef>
              <a:buNone/>
            </a:pPr>
            <a:r>
              <a:rPr lang="fr-FR" sz="1400" b="1" dirty="0">
                <a:hlinkClick r:id="rId2"/>
              </a:rPr>
              <a:t>https://www.netacad.com/</a:t>
            </a:r>
            <a:r>
              <a:rPr lang="fr-FR" sz="1400" b="1" dirty="0"/>
              <a:t> </a:t>
            </a:r>
          </a:p>
          <a:p>
            <a:pPr marL="0" lvl="1" indent="0" algn="just">
              <a:lnSpc>
                <a:spcPct val="114000"/>
              </a:lnSpc>
              <a:spcBef>
                <a:spcPts val="0"/>
              </a:spcBef>
              <a:buNone/>
            </a:pPr>
            <a:r>
              <a:rPr lang="fr-FR" sz="1200" b="1" dirty="0"/>
              <a:t>Mon </a:t>
            </a:r>
            <a:r>
              <a:rPr lang="fr-FR" sz="1200" b="1" dirty="0" err="1"/>
              <a:t>netacad</a:t>
            </a:r>
            <a:r>
              <a:rPr lang="fr-FR" sz="1200" b="1" dirty="0"/>
              <a:t> / J’apprends /</a:t>
            </a:r>
          </a:p>
          <a:p>
            <a:pPr marL="0" lvl="1" indent="0" algn="just">
              <a:lnSpc>
                <a:spcPct val="114000"/>
              </a:lnSpc>
              <a:spcBef>
                <a:spcPts val="0"/>
              </a:spcBef>
              <a:buNone/>
            </a:pPr>
            <a:r>
              <a:rPr lang="fr-FR" sz="1200" b="1" dirty="0"/>
              <a:t>2021_FC1_Cyber </a:t>
            </a:r>
            <a:r>
              <a:rPr lang="fr-FR" sz="1200" b="1" dirty="0" err="1"/>
              <a:t>Associate_NEW</a:t>
            </a:r>
            <a:endParaRPr lang="fr-FR" sz="1200" b="1" dirty="0"/>
          </a:p>
          <a:p>
            <a:pPr marL="0" lvl="1" indent="0" algn="just">
              <a:lnSpc>
                <a:spcPct val="114000"/>
              </a:lnSpc>
              <a:spcBef>
                <a:spcPts val="0"/>
              </a:spcBef>
              <a:buNone/>
            </a:pPr>
            <a:r>
              <a:rPr lang="fr-FR" sz="1200" b="1" dirty="0"/>
              <a:t>Lancer le cours / Modules/ </a:t>
            </a:r>
            <a:br>
              <a:rPr lang="fr-FR" sz="1200" b="1" dirty="0"/>
            </a:br>
            <a:r>
              <a:rPr lang="fr-FR" sz="1200" b="1" dirty="0"/>
              <a:t>Course Content/</a:t>
            </a:r>
            <a:r>
              <a:rPr lang="fr-FR" sz="1200" b="1" dirty="0" err="1"/>
              <a:t>CyberAssociate</a:t>
            </a:r>
            <a:endParaRPr lang="fr-FR" sz="1200" b="1" dirty="0"/>
          </a:p>
          <a:p>
            <a:pPr marL="0" lvl="1" indent="0" algn="just">
              <a:lnSpc>
                <a:spcPct val="114000"/>
              </a:lnSpc>
              <a:spcBef>
                <a:spcPts val="0"/>
              </a:spcBef>
              <a:buNone/>
            </a:pPr>
            <a:r>
              <a:rPr lang="fr-FR" sz="1200" dirty="0"/>
              <a:t>Un message vous invite à cliquer pour ouvrir le cours dans un nouvel onglet</a:t>
            </a:r>
          </a:p>
          <a:p>
            <a:pPr marL="0" lvl="1" indent="0" algn="just">
              <a:lnSpc>
                <a:spcPct val="114000"/>
              </a:lnSpc>
              <a:spcBef>
                <a:spcPts val="0"/>
              </a:spcBef>
              <a:buNone/>
            </a:pPr>
            <a:r>
              <a:rPr lang="fr-FR" sz="1200" dirty="0"/>
              <a:t>Le cas échéant, cliquez le symbole </a:t>
            </a:r>
          </a:p>
          <a:p>
            <a:pPr marL="0" lvl="1" indent="0" algn="just">
              <a:lnSpc>
                <a:spcPct val="114000"/>
              </a:lnSpc>
              <a:spcBef>
                <a:spcPts val="0"/>
              </a:spcBef>
              <a:buNone/>
            </a:pPr>
            <a:r>
              <a:rPr lang="fr-FR" sz="1200" dirty="0"/>
              <a:t>pour afficher le sommaire à gauche</a:t>
            </a:r>
          </a:p>
          <a:p>
            <a:pPr marL="0" indent="0" algn="just">
              <a:lnSpc>
                <a:spcPct val="114000"/>
              </a:lnSpc>
              <a:spcBef>
                <a:spcPts val="0"/>
              </a:spcBef>
            </a:pPr>
            <a:endParaRPr lang="fr-FR" sz="1400" dirty="0"/>
          </a:p>
        </p:txBody>
      </p:sp>
      <p:sp>
        <p:nvSpPr>
          <p:cNvPr id="7" name="Titre 6">
            <a:extLst>
              <a:ext uri="{FF2B5EF4-FFF2-40B4-BE49-F238E27FC236}">
                <a16:creationId xmlns:a16="http://schemas.microsoft.com/office/drawing/2014/main" id="{E0BEE5F8-CE57-45E3-8CB8-7C0EC82ABB4B}"/>
              </a:ext>
            </a:extLst>
          </p:cNvPr>
          <p:cNvSpPr>
            <a:spLocks noGrp="1"/>
          </p:cNvSpPr>
          <p:nvPr>
            <p:ph type="title"/>
          </p:nvPr>
        </p:nvSpPr>
        <p:spPr/>
        <p:txBody>
          <a:bodyPr/>
          <a:lstStyle/>
          <a:p>
            <a:r>
              <a:rPr lang="fr-FR" dirty="0"/>
              <a:t>Accès à la formation</a:t>
            </a:r>
          </a:p>
        </p:txBody>
      </p:sp>
      <p:pic>
        <p:nvPicPr>
          <p:cNvPr id="3" name="Image 2">
            <a:extLst>
              <a:ext uri="{FF2B5EF4-FFF2-40B4-BE49-F238E27FC236}">
                <a16:creationId xmlns:a16="http://schemas.microsoft.com/office/drawing/2014/main" id="{945A9669-9465-48EC-845B-E2730D36F0D7}"/>
              </a:ext>
            </a:extLst>
          </p:cNvPr>
          <p:cNvPicPr>
            <a:picLocks noChangeAspect="1"/>
          </p:cNvPicPr>
          <p:nvPr/>
        </p:nvPicPr>
        <p:blipFill>
          <a:blip r:embed="rId3"/>
          <a:stretch>
            <a:fillRect/>
          </a:stretch>
        </p:blipFill>
        <p:spPr>
          <a:xfrm>
            <a:off x="3582795" y="0"/>
            <a:ext cx="5561205" cy="5143500"/>
          </a:xfrm>
          <a:prstGeom prst="rect">
            <a:avLst/>
          </a:prstGeom>
        </p:spPr>
      </p:pic>
      <p:pic>
        <p:nvPicPr>
          <p:cNvPr id="5" name="Image 4">
            <a:extLst>
              <a:ext uri="{FF2B5EF4-FFF2-40B4-BE49-F238E27FC236}">
                <a16:creationId xmlns:a16="http://schemas.microsoft.com/office/drawing/2014/main" id="{24729377-77E5-4ACB-9740-E5AD6E376B91}"/>
              </a:ext>
            </a:extLst>
          </p:cNvPr>
          <p:cNvPicPr>
            <a:picLocks noChangeAspect="1"/>
          </p:cNvPicPr>
          <p:nvPr/>
        </p:nvPicPr>
        <p:blipFill>
          <a:blip r:embed="rId4"/>
          <a:stretch>
            <a:fillRect/>
          </a:stretch>
        </p:blipFill>
        <p:spPr>
          <a:xfrm>
            <a:off x="2698750" y="2896394"/>
            <a:ext cx="304800" cy="333375"/>
          </a:xfrm>
          <a:prstGeom prst="rect">
            <a:avLst/>
          </a:prstGeom>
        </p:spPr>
      </p:pic>
    </p:spTree>
    <p:extLst>
      <p:ext uri="{BB962C8B-B14F-4D97-AF65-F5344CB8AC3E}">
        <p14:creationId xmlns:p14="http://schemas.microsoft.com/office/powerpoint/2010/main" val="2156800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A98730B-66D0-4C1A-854C-FE5EBFFCF854}"/>
              </a:ext>
            </a:extLst>
          </p:cNvPr>
          <p:cNvSpPr>
            <a:spLocks noGrp="1"/>
          </p:cNvSpPr>
          <p:nvPr>
            <p:ph type="body" sz="quarter" idx="10"/>
          </p:nvPr>
        </p:nvSpPr>
        <p:spPr>
          <a:xfrm>
            <a:off x="462301" y="1201738"/>
            <a:ext cx="3023849" cy="3389312"/>
          </a:xfrm>
        </p:spPr>
        <p:txBody>
          <a:bodyPr/>
          <a:lstStyle/>
          <a:p>
            <a:pPr marL="292100" lvl="1" indent="0" algn="just">
              <a:buNone/>
            </a:pPr>
            <a:r>
              <a:rPr lang="fr-FR" b="1" dirty="0"/>
              <a:t>Examens</a:t>
            </a:r>
            <a:r>
              <a:rPr lang="fr-FR" dirty="0"/>
              <a:t> </a:t>
            </a:r>
          </a:p>
          <a:p>
            <a:pPr lvl="1" algn="just"/>
            <a:r>
              <a:rPr lang="fr-FR" sz="1400" dirty="0"/>
              <a:t>l’onglet </a:t>
            </a:r>
            <a:r>
              <a:rPr lang="fr-FR" sz="1400" b="1" dirty="0"/>
              <a:t>Tâches</a:t>
            </a:r>
            <a:r>
              <a:rPr lang="fr-FR" sz="1400" dirty="0"/>
              <a:t> vous permet d’accéder directement aux </a:t>
            </a:r>
            <a:r>
              <a:rPr lang="fr-FR" sz="1400" b="1" dirty="0"/>
              <a:t>examens de fin de chapitre, examen final, </a:t>
            </a:r>
            <a:r>
              <a:rPr lang="fr-FR" sz="1400" dirty="0"/>
              <a:t>aux examens complémentaires (examen blancs), au </a:t>
            </a:r>
            <a:r>
              <a:rPr lang="fr-FR" sz="1400" b="1" dirty="0"/>
              <a:t>commentaire sur le cours</a:t>
            </a:r>
            <a:r>
              <a:rPr lang="fr-FR" sz="1400" dirty="0"/>
              <a:t> (test </a:t>
            </a:r>
            <a:r>
              <a:rPr lang="fr-FR" sz="1400" b="1" dirty="0">
                <a:solidFill>
                  <a:schemeClr val="accent6"/>
                </a:solidFill>
              </a:rPr>
              <a:t>obligatoire</a:t>
            </a:r>
            <a:r>
              <a:rPr lang="fr-FR" sz="1400" dirty="0"/>
              <a:t> pour débloquer l’accès à l’examen final)</a:t>
            </a:r>
          </a:p>
          <a:p>
            <a:pPr lvl="1" algn="just"/>
            <a:r>
              <a:rPr lang="fr-FR" sz="1400" dirty="0"/>
              <a:t>Un </a:t>
            </a:r>
            <a:r>
              <a:rPr lang="fr-FR" sz="1400" b="1" dirty="0" err="1"/>
              <a:t>skill</a:t>
            </a:r>
            <a:r>
              <a:rPr lang="fr-FR" sz="1400" b="1" dirty="0"/>
              <a:t> test </a:t>
            </a:r>
            <a:r>
              <a:rPr lang="fr-FR" sz="1400" dirty="0"/>
              <a:t>permettra de finir la validation de la formation (une fois tous les tests passés), il sera à demander par courrier à </a:t>
            </a:r>
            <a:r>
              <a:rPr lang="fr-FR" sz="1400" b="1" dirty="0"/>
              <a:t>Pascal Moussier</a:t>
            </a:r>
            <a:r>
              <a:rPr lang="fr-FR" sz="1400" dirty="0"/>
              <a:t>.</a:t>
            </a:r>
          </a:p>
          <a:p>
            <a:pPr lvl="1" algn="just"/>
            <a:endParaRPr lang="fr-FR" dirty="0"/>
          </a:p>
          <a:p>
            <a:pPr algn="just"/>
            <a:endParaRPr lang="fr-FR" dirty="0"/>
          </a:p>
        </p:txBody>
      </p:sp>
      <p:sp>
        <p:nvSpPr>
          <p:cNvPr id="7" name="Titre 6">
            <a:extLst>
              <a:ext uri="{FF2B5EF4-FFF2-40B4-BE49-F238E27FC236}">
                <a16:creationId xmlns:a16="http://schemas.microsoft.com/office/drawing/2014/main" id="{E0BEE5F8-CE57-45E3-8CB8-7C0EC82ABB4B}"/>
              </a:ext>
            </a:extLst>
          </p:cNvPr>
          <p:cNvSpPr>
            <a:spLocks noGrp="1"/>
          </p:cNvSpPr>
          <p:nvPr>
            <p:ph type="title"/>
          </p:nvPr>
        </p:nvSpPr>
        <p:spPr/>
        <p:txBody>
          <a:bodyPr/>
          <a:lstStyle/>
          <a:p>
            <a:r>
              <a:rPr lang="fr-FR" dirty="0"/>
              <a:t>Accès à la formation sur Cisco </a:t>
            </a:r>
            <a:r>
              <a:rPr lang="fr-FR" dirty="0" err="1"/>
              <a:t>NetAcad</a:t>
            </a:r>
            <a:endParaRPr lang="fr-FR" dirty="0"/>
          </a:p>
        </p:txBody>
      </p:sp>
      <p:pic>
        <p:nvPicPr>
          <p:cNvPr id="3" name="Image 2">
            <a:extLst>
              <a:ext uri="{FF2B5EF4-FFF2-40B4-BE49-F238E27FC236}">
                <a16:creationId xmlns:a16="http://schemas.microsoft.com/office/drawing/2014/main" id="{59ECC59A-CA4F-47C4-8CE6-35765F731440}"/>
              </a:ext>
            </a:extLst>
          </p:cNvPr>
          <p:cNvPicPr>
            <a:picLocks noChangeAspect="1"/>
          </p:cNvPicPr>
          <p:nvPr/>
        </p:nvPicPr>
        <p:blipFill>
          <a:blip r:embed="rId2"/>
          <a:stretch>
            <a:fillRect/>
          </a:stretch>
        </p:blipFill>
        <p:spPr>
          <a:xfrm>
            <a:off x="3604102" y="1073150"/>
            <a:ext cx="5306388" cy="3498850"/>
          </a:xfrm>
          <a:prstGeom prst="rect">
            <a:avLst/>
          </a:prstGeom>
        </p:spPr>
      </p:pic>
    </p:spTree>
    <p:extLst>
      <p:ext uri="{BB962C8B-B14F-4D97-AF65-F5344CB8AC3E}">
        <p14:creationId xmlns:p14="http://schemas.microsoft.com/office/powerpoint/2010/main" val="1948167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A98730B-66D0-4C1A-854C-FE5EBFFCF854}"/>
              </a:ext>
            </a:extLst>
          </p:cNvPr>
          <p:cNvSpPr>
            <a:spLocks noGrp="1"/>
          </p:cNvSpPr>
          <p:nvPr>
            <p:ph type="body" sz="quarter" idx="10"/>
          </p:nvPr>
        </p:nvSpPr>
        <p:spPr/>
        <p:txBody>
          <a:bodyPr/>
          <a:lstStyle/>
          <a:p>
            <a:pPr algn="just"/>
            <a:r>
              <a:rPr lang="fr-FR" sz="2100" dirty="0"/>
              <a:t>Agenda (10h-11h)</a:t>
            </a:r>
          </a:p>
          <a:p>
            <a:pPr lvl="1"/>
            <a:r>
              <a:rPr lang="fr-FR" sz="1800" dirty="0">
                <a:solidFill>
                  <a:srgbClr val="000000"/>
                </a:solidFill>
                <a:latin typeface="Calibri" panose="020F0502020204030204" pitchFamily="34" charset="0"/>
              </a:rPr>
              <a:t>Introduction Cisco </a:t>
            </a:r>
            <a:r>
              <a:rPr lang="fr-FR" sz="1800" dirty="0" err="1">
                <a:solidFill>
                  <a:srgbClr val="000000"/>
                </a:solidFill>
                <a:latin typeface="Calibri" panose="020F0502020204030204" pitchFamily="34" charset="0"/>
              </a:rPr>
              <a:t>NetAcad</a:t>
            </a:r>
            <a:r>
              <a:rPr lang="fr-FR" sz="1800" dirty="0">
                <a:solidFill>
                  <a:srgbClr val="000000"/>
                </a:solidFill>
                <a:latin typeface="Calibri" panose="020F0502020204030204" pitchFamily="34" charset="0"/>
              </a:rPr>
              <a:t> France      </a:t>
            </a:r>
            <a:r>
              <a:rPr lang="fr-FR" sz="1800" b="1" dirty="0">
                <a:solidFill>
                  <a:srgbClr val="000000"/>
                </a:solidFill>
                <a:latin typeface="Calibri" panose="020F0502020204030204" pitchFamily="34" charset="0"/>
              </a:rPr>
              <a:t>                                            </a:t>
            </a:r>
          </a:p>
          <a:p>
            <a:pPr lvl="1"/>
            <a:r>
              <a:rPr lang="fr-FR" sz="1800" dirty="0">
                <a:solidFill>
                  <a:srgbClr val="000000"/>
                </a:solidFill>
                <a:latin typeface="Calibri" panose="020F0502020204030204" pitchFamily="34" charset="0"/>
              </a:rPr>
              <a:t>Adéquation cursus BTS SIO </a:t>
            </a:r>
            <a:r>
              <a:rPr lang="fr-FR" dirty="0">
                <a:solidFill>
                  <a:srgbClr val="000000"/>
                </a:solidFill>
                <a:latin typeface="Calibri" panose="020F0502020204030204" pitchFamily="34" charset="0"/>
              </a:rPr>
              <a:t>et formations Cisco  </a:t>
            </a:r>
            <a:r>
              <a:rPr lang="fr-FR" sz="1800" dirty="0">
                <a:solidFill>
                  <a:srgbClr val="000000"/>
                </a:solidFill>
                <a:latin typeface="Calibri" panose="020F0502020204030204" pitchFamily="34" charset="0"/>
              </a:rPr>
              <a:t>Cybersécurité</a:t>
            </a:r>
            <a:endParaRPr lang="fr-FR" dirty="0"/>
          </a:p>
          <a:p>
            <a:pPr lvl="1"/>
            <a:r>
              <a:rPr lang="fr-FR" sz="1800" dirty="0">
                <a:solidFill>
                  <a:srgbClr val="000000"/>
                </a:solidFill>
                <a:latin typeface="Calibri" panose="020F0502020204030204" pitchFamily="34" charset="0"/>
              </a:rPr>
              <a:t>Présentation du cours </a:t>
            </a:r>
            <a:r>
              <a:rPr lang="fr-FR" sz="1800" b="1" dirty="0" err="1">
                <a:solidFill>
                  <a:srgbClr val="000000"/>
                </a:solidFill>
                <a:latin typeface="Calibri" panose="020F0502020204030204" pitchFamily="34" charset="0"/>
              </a:rPr>
              <a:t>Cybersecurity</a:t>
            </a:r>
            <a:r>
              <a:rPr lang="fr-FR" sz="1800" b="1" dirty="0">
                <a:solidFill>
                  <a:srgbClr val="000000"/>
                </a:solidFill>
                <a:latin typeface="Calibri" panose="020F0502020204030204" pitchFamily="34" charset="0"/>
              </a:rPr>
              <a:t> Operations Associate   </a:t>
            </a:r>
            <a:endParaRPr lang="fr-FR" b="1" dirty="0"/>
          </a:p>
          <a:p>
            <a:pPr lvl="1"/>
            <a:r>
              <a:rPr lang="fr-FR" dirty="0"/>
              <a:t>Présentation des Chapitres 1 à 12</a:t>
            </a:r>
          </a:p>
          <a:p>
            <a:pPr lvl="1" algn="just"/>
            <a:r>
              <a:rPr lang="fr-FR" dirty="0"/>
              <a:t>Questions - Réponses</a:t>
            </a:r>
          </a:p>
          <a:p>
            <a:pPr algn="just"/>
            <a:endParaRPr lang="fr-FR" dirty="0"/>
          </a:p>
        </p:txBody>
      </p:sp>
      <p:sp>
        <p:nvSpPr>
          <p:cNvPr id="7" name="Titre 6">
            <a:extLst>
              <a:ext uri="{FF2B5EF4-FFF2-40B4-BE49-F238E27FC236}">
                <a16:creationId xmlns:a16="http://schemas.microsoft.com/office/drawing/2014/main" id="{E0BEE5F8-CE57-45E3-8CB8-7C0EC82ABB4B}"/>
              </a:ext>
            </a:extLst>
          </p:cNvPr>
          <p:cNvSpPr>
            <a:spLocks noGrp="1"/>
          </p:cNvSpPr>
          <p:nvPr>
            <p:ph type="title"/>
          </p:nvPr>
        </p:nvSpPr>
        <p:spPr/>
        <p:txBody>
          <a:bodyPr/>
          <a:lstStyle/>
          <a:p>
            <a:r>
              <a:rPr lang="fr-FR" dirty="0"/>
              <a:t>Webinaire Formations </a:t>
            </a:r>
            <a:r>
              <a:rPr lang="fr-FR" dirty="0" err="1"/>
              <a:t>Certa</a:t>
            </a:r>
            <a:r>
              <a:rPr lang="fr-FR" dirty="0"/>
              <a:t> – Cisco </a:t>
            </a:r>
            <a:r>
              <a:rPr lang="fr-FR" dirty="0" err="1"/>
              <a:t>CyberOPS</a:t>
            </a:r>
            <a:r>
              <a:rPr lang="fr-FR" dirty="0"/>
              <a:t> </a:t>
            </a:r>
            <a:br>
              <a:rPr lang="fr-FR" dirty="0"/>
            </a:br>
            <a:r>
              <a:rPr lang="fr-FR" dirty="0"/>
              <a:t>Vendredi 19 mars 2021- 10h00</a:t>
            </a:r>
          </a:p>
        </p:txBody>
      </p:sp>
    </p:spTree>
    <p:extLst>
      <p:ext uri="{BB962C8B-B14F-4D97-AF65-F5344CB8AC3E}">
        <p14:creationId xmlns:p14="http://schemas.microsoft.com/office/powerpoint/2010/main" val="3293611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F564C783-5082-41E4-AE4B-812E9C8DBA05}"/>
              </a:ext>
            </a:extLst>
          </p:cNvPr>
          <p:cNvSpPr>
            <a:spLocks noGrp="1"/>
          </p:cNvSpPr>
          <p:nvPr>
            <p:ph type="subTitle" idx="1"/>
          </p:nvPr>
        </p:nvSpPr>
        <p:spPr/>
        <p:txBody>
          <a:bodyPr/>
          <a:lstStyle/>
          <a:p>
            <a:endParaRPr lang="fr-FR"/>
          </a:p>
        </p:txBody>
      </p:sp>
      <p:sp>
        <p:nvSpPr>
          <p:cNvPr id="3" name="Espace réservé du texte 2">
            <a:extLst>
              <a:ext uri="{FF2B5EF4-FFF2-40B4-BE49-F238E27FC236}">
                <a16:creationId xmlns:a16="http://schemas.microsoft.com/office/drawing/2014/main" id="{0A1CABC8-D748-40FB-909B-0F0AB896522E}"/>
              </a:ext>
            </a:extLst>
          </p:cNvPr>
          <p:cNvSpPr>
            <a:spLocks noGrp="1"/>
          </p:cNvSpPr>
          <p:nvPr>
            <p:ph type="body" sz="quarter" idx="11"/>
          </p:nvPr>
        </p:nvSpPr>
        <p:spPr/>
        <p:txBody>
          <a:bodyPr/>
          <a:lstStyle/>
          <a:p>
            <a:endParaRPr lang="fr-FR"/>
          </a:p>
        </p:txBody>
      </p:sp>
      <p:sp>
        <p:nvSpPr>
          <p:cNvPr id="4" name="Espace réservé du texte 3">
            <a:extLst>
              <a:ext uri="{FF2B5EF4-FFF2-40B4-BE49-F238E27FC236}">
                <a16:creationId xmlns:a16="http://schemas.microsoft.com/office/drawing/2014/main" id="{FF0D7924-34A1-45CF-BB16-48D0AC862B0F}"/>
              </a:ext>
            </a:extLst>
          </p:cNvPr>
          <p:cNvSpPr>
            <a:spLocks noGrp="1"/>
          </p:cNvSpPr>
          <p:nvPr>
            <p:ph type="body" sz="quarter" idx="12"/>
          </p:nvPr>
        </p:nvSpPr>
        <p:spPr/>
        <p:txBody>
          <a:bodyPr/>
          <a:lstStyle/>
          <a:p>
            <a:endParaRPr lang="fr-FR"/>
          </a:p>
        </p:txBody>
      </p:sp>
      <p:sp>
        <p:nvSpPr>
          <p:cNvPr id="5" name="Espace réservé du texte 4">
            <a:extLst>
              <a:ext uri="{FF2B5EF4-FFF2-40B4-BE49-F238E27FC236}">
                <a16:creationId xmlns:a16="http://schemas.microsoft.com/office/drawing/2014/main" id="{CB93044F-F536-4FF3-BBA3-5065C60A0FCB}"/>
              </a:ext>
            </a:extLst>
          </p:cNvPr>
          <p:cNvSpPr>
            <a:spLocks noGrp="1"/>
          </p:cNvSpPr>
          <p:nvPr>
            <p:ph type="body" sz="quarter" idx="13"/>
          </p:nvPr>
        </p:nvSpPr>
        <p:spPr/>
        <p:txBody>
          <a:bodyPr>
            <a:normAutofit fontScale="77500" lnSpcReduction="20000"/>
          </a:bodyPr>
          <a:lstStyle/>
          <a:p>
            <a:endParaRPr lang="fr-FR" dirty="0"/>
          </a:p>
        </p:txBody>
      </p:sp>
      <p:sp>
        <p:nvSpPr>
          <p:cNvPr id="6" name="Titre 5">
            <a:extLst>
              <a:ext uri="{FF2B5EF4-FFF2-40B4-BE49-F238E27FC236}">
                <a16:creationId xmlns:a16="http://schemas.microsoft.com/office/drawing/2014/main" id="{EC753EA1-F226-4859-8321-657A965C9707}"/>
              </a:ext>
            </a:extLst>
          </p:cNvPr>
          <p:cNvSpPr>
            <a:spLocks noGrp="1"/>
          </p:cNvSpPr>
          <p:nvPr>
            <p:ph type="ctrTitle"/>
          </p:nvPr>
        </p:nvSpPr>
        <p:spPr/>
        <p:txBody>
          <a:bodyPr>
            <a:normAutofit fontScale="90000"/>
          </a:bodyPr>
          <a:lstStyle/>
          <a:p>
            <a:r>
              <a:rPr lang="fr-FR" dirty="0"/>
              <a:t>Présentation des Chapitres 1 à 12</a:t>
            </a:r>
          </a:p>
        </p:txBody>
      </p:sp>
      <p:sp>
        <p:nvSpPr>
          <p:cNvPr id="7" name="Espace réservé du texte 6">
            <a:extLst>
              <a:ext uri="{FF2B5EF4-FFF2-40B4-BE49-F238E27FC236}">
                <a16:creationId xmlns:a16="http://schemas.microsoft.com/office/drawing/2014/main" id="{82894C70-C44F-43B9-A419-CCD81D1FDA94}"/>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604201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2ACEA82-3C3C-4FFA-9EDE-829402727334}"/>
              </a:ext>
            </a:extLst>
          </p:cNvPr>
          <p:cNvSpPr>
            <a:spLocks noGrp="1"/>
          </p:cNvSpPr>
          <p:nvPr>
            <p:ph type="title"/>
          </p:nvPr>
        </p:nvSpPr>
        <p:spPr/>
        <p:txBody>
          <a:bodyPr/>
          <a:lstStyle/>
          <a:p>
            <a:r>
              <a:rPr lang="fr-FR" dirty="0"/>
              <a:t>Chapitre 1 &amp; 2: </a:t>
            </a:r>
            <a:r>
              <a:rPr lang="fr-FR" dirty="0" err="1"/>
              <a:t>CyberSecurity</a:t>
            </a:r>
            <a:r>
              <a:rPr lang="fr-FR" dirty="0"/>
              <a:t> et SOC</a:t>
            </a:r>
          </a:p>
        </p:txBody>
      </p:sp>
      <p:sp>
        <p:nvSpPr>
          <p:cNvPr id="9" name="Espace réservé du contenu 2">
            <a:extLst>
              <a:ext uri="{FF2B5EF4-FFF2-40B4-BE49-F238E27FC236}">
                <a16:creationId xmlns:a16="http://schemas.microsoft.com/office/drawing/2014/main" id="{E6BB3E55-2605-4DF4-ABC5-25AC84E22C5C}"/>
              </a:ext>
            </a:extLst>
          </p:cNvPr>
          <p:cNvSpPr txBox="1">
            <a:spLocks/>
          </p:cNvSpPr>
          <p:nvPr/>
        </p:nvSpPr>
        <p:spPr>
          <a:xfrm>
            <a:off x="0" y="1369219"/>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00" dirty="0"/>
              <a:t>Les Dangers :</a:t>
            </a:r>
          </a:p>
          <a:p>
            <a:pPr lvl="1"/>
            <a:r>
              <a:rPr lang="fr-FR" sz="1800" dirty="0"/>
              <a:t>Les menaces (perte de données, ransomware,..)</a:t>
            </a:r>
          </a:p>
          <a:p>
            <a:pPr lvl="1"/>
            <a:r>
              <a:rPr lang="fr-FR" sz="1800" dirty="0"/>
              <a:t>Les acteurs (scripts </a:t>
            </a:r>
            <a:r>
              <a:rPr lang="fr-FR" sz="1800" dirty="0" err="1"/>
              <a:t>kiddies</a:t>
            </a:r>
            <a:r>
              <a:rPr lang="fr-FR" sz="1800" dirty="0"/>
              <a:t>, </a:t>
            </a:r>
            <a:r>
              <a:rPr lang="fr-FR" sz="1800" dirty="0" err="1"/>
              <a:t>hacktivists</a:t>
            </a:r>
            <a:r>
              <a:rPr lang="fr-FR" sz="1800" dirty="0"/>
              <a:t>) et leurs motivations</a:t>
            </a:r>
          </a:p>
          <a:p>
            <a:pPr lvl="1"/>
            <a:r>
              <a:rPr lang="fr-FR" sz="1800" dirty="0"/>
              <a:t>Les impacts (données personnelles, perte de compétitivité…)</a:t>
            </a:r>
          </a:p>
          <a:p>
            <a:r>
              <a:rPr lang="fr-FR" sz="2100" dirty="0"/>
              <a:t>La guerre contre la  cybercriminalité : </a:t>
            </a:r>
            <a:br>
              <a:rPr lang="fr-FR" sz="2100" dirty="0"/>
            </a:br>
            <a:r>
              <a:rPr lang="fr-FR" sz="2100" dirty="0"/>
              <a:t>SOC (Security </a:t>
            </a:r>
            <a:r>
              <a:rPr lang="fr-FR" sz="2100" dirty="0" err="1"/>
              <a:t>Operation</a:t>
            </a:r>
            <a:r>
              <a:rPr lang="fr-FR" sz="2100" dirty="0"/>
              <a:t> Center)</a:t>
            </a:r>
          </a:p>
          <a:p>
            <a:pPr lvl="1"/>
            <a:r>
              <a:rPr lang="fr-FR" sz="1800" dirty="0"/>
              <a:t>Les éléments</a:t>
            </a:r>
          </a:p>
          <a:p>
            <a:pPr lvl="1"/>
            <a:r>
              <a:rPr lang="fr-FR" sz="1800" dirty="0"/>
              <a:t>Les 3 « Tiers »</a:t>
            </a:r>
          </a:p>
          <a:p>
            <a:pPr lvl="1"/>
            <a:r>
              <a:rPr lang="fr-FR" sz="1800" dirty="0"/>
              <a:t>Les processus</a:t>
            </a:r>
          </a:p>
          <a:p>
            <a:pPr lvl="1"/>
            <a:r>
              <a:rPr lang="fr-FR" sz="1800" dirty="0"/>
              <a:t>Les technologies</a:t>
            </a:r>
          </a:p>
        </p:txBody>
      </p:sp>
      <p:pic>
        <p:nvPicPr>
          <p:cNvPr id="10" name="Image 9">
            <a:extLst>
              <a:ext uri="{FF2B5EF4-FFF2-40B4-BE49-F238E27FC236}">
                <a16:creationId xmlns:a16="http://schemas.microsoft.com/office/drawing/2014/main" id="{FDB20EC8-6DFE-4950-9251-4F8630EFE000}"/>
              </a:ext>
            </a:extLst>
          </p:cNvPr>
          <p:cNvPicPr>
            <a:picLocks noChangeAspect="1"/>
          </p:cNvPicPr>
          <p:nvPr/>
        </p:nvPicPr>
        <p:blipFill>
          <a:blip r:embed="rId2"/>
          <a:stretch>
            <a:fillRect/>
          </a:stretch>
        </p:blipFill>
        <p:spPr>
          <a:xfrm>
            <a:off x="5274813" y="2692174"/>
            <a:ext cx="3814763" cy="2371725"/>
          </a:xfrm>
          <a:prstGeom prst="rect">
            <a:avLst/>
          </a:prstGeom>
        </p:spPr>
      </p:pic>
    </p:spTree>
    <p:extLst>
      <p:ext uri="{BB962C8B-B14F-4D97-AF65-F5344CB8AC3E}">
        <p14:creationId xmlns:p14="http://schemas.microsoft.com/office/powerpoint/2010/main" val="3010317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A8BB83-D9D0-47D0-B26B-6CE162E2AEEA}"/>
              </a:ext>
            </a:extLst>
          </p:cNvPr>
          <p:cNvSpPr>
            <a:spLocks noGrp="1"/>
          </p:cNvSpPr>
          <p:nvPr>
            <p:ph type="title"/>
          </p:nvPr>
        </p:nvSpPr>
        <p:spPr/>
        <p:txBody>
          <a:bodyPr/>
          <a:lstStyle/>
          <a:p>
            <a:r>
              <a:rPr lang="fr-FR" dirty="0"/>
              <a:t>Chapitre 3 : Le système d’exploitation Windows</a:t>
            </a:r>
          </a:p>
        </p:txBody>
      </p:sp>
      <p:sp>
        <p:nvSpPr>
          <p:cNvPr id="3" name="Espace réservé du contenu 2">
            <a:extLst>
              <a:ext uri="{FF2B5EF4-FFF2-40B4-BE49-F238E27FC236}">
                <a16:creationId xmlns:a16="http://schemas.microsoft.com/office/drawing/2014/main" id="{6EF8C425-506E-470D-A0B0-5F0B7BCCDB6B}"/>
              </a:ext>
            </a:extLst>
          </p:cNvPr>
          <p:cNvSpPr txBox="1">
            <a:spLocks/>
          </p:cNvSpPr>
          <p:nvPr/>
        </p:nvSpPr>
        <p:spPr>
          <a:xfrm>
            <a:off x="0" y="1369219"/>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00" dirty="0"/>
              <a:t>Présentation de Windows :</a:t>
            </a:r>
          </a:p>
          <a:p>
            <a:pPr lvl="1"/>
            <a:r>
              <a:rPr lang="fr-FR" sz="1800" dirty="0"/>
              <a:t>L’histoire</a:t>
            </a:r>
          </a:p>
          <a:p>
            <a:pPr lvl="1"/>
            <a:r>
              <a:rPr lang="fr-FR" sz="1800" dirty="0"/>
              <a:t>Architecture (HAL, Kernel, le système de fichier, le process de boot)</a:t>
            </a:r>
          </a:p>
          <a:p>
            <a:r>
              <a:rPr lang="fr-FR" sz="2100" dirty="0"/>
              <a:t>L’administration de Windows</a:t>
            </a:r>
          </a:p>
          <a:p>
            <a:pPr lvl="1"/>
            <a:r>
              <a:rPr lang="fr-FR" sz="1800" dirty="0"/>
              <a:t>L’administrateur</a:t>
            </a:r>
          </a:p>
          <a:p>
            <a:pPr lvl="1"/>
            <a:r>
              <a:rPr lang="fr-FR" sz="1800" dirty="0"/>
              <a:t>L’utilisateur</a:t>
            </a:r>
          </a:p>
          <a:p>
            <a:pPr lvl="1"/>
            <a:r>
              <a:rPr lang="fr-FR" sz="1800" dirty="0"/>
              <a:t>Ligne de commande et </a:t>
            </a:r>
            <a:r>
              <a:rPr lang="fr-FR" sz="1800" dirty="0" err="1"/>
              <a:t>Powershell</a:t>
            </a:r>
            <a:endParaRPr lang="fr-FR" sz="1800" dirty="0"/>
          </a:p>
          <a:p>
            <a:pPr lvl="1"/>
            <a:r>
              <a:rPr lang="fr-FR" sz="1800" dirty="0"/>
              <a:t>La gestion de Windows</a:t>
            </a:r>
          </a:p>
          <a:p>
            <a:pPr marL="342900" lvl="1" indent="0">
              <a:buNone/>
            </a:pPr>
            <a:endParaRPr lang="fr-FR" sz="1800" dirty="0"/>
          </a:p>
        </p:txBody>
      </p:sp>
      <p:pic>
        <p:nvPicPr>
          <p:cNvPr id="4" name="Image 3">
            <a:extLst>
              <a:ext uri="{FF2B5EF4-FFF2-40B4-BE49-F238E27FC236}">
                <a16:creationId xmlns:a16="http://schemas.microsoft.com/office/drawing/2014/main" id="{CF9B2AE3-5E88-430F-9E39-75339BDFEEB3}"/>
              </a:ext>
            </a:extLst>
          </p:cNvPr>
          <p:cNvPicPr>
            <a:picLocks noChangeAspect="1"/>
          </p:cNvPicPr>
          <p:nvPr/>
        </p:nvPicPr>
        <p:blipFill>
          <a:blip r:embed="rId2"/>
          <a:stretch>
            <a:fillRect/>
          </a:stretch>
        </p:blipFill>
        <p:spPr>
          <a:xfrm>
            <a:off x="3985420" y="2460172"/>
            <a:ext cx="4591503" cy="2079171"/>
          </a:xfrm>
          <a:prstGeom prst="rect">
            <a:avLst/>
          </a:prstGeom>
        </p:spPr>
      </p:pic>
    </p:spTree>
    <p:extLst>
      <p:ext uri="{BB962C8B-B14F-4D97-AF65-F5344CB8AC3E}">
        <p14:creationId xmlns:p14="http://schemas.microsoft.com/office/powerpoint/2010/main" val="1095280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A8BB83-D9D0-47D0-B26B-6CE162E2AEEA}"/>
              </a:ext>
            </a:extLst>
          </p:cNvPr>
          <p:cNvSpPr>
            <a:spLocks noGrp="1"/>
          </p:cNvSpPr>
          <p:nvPr>
            <p:ph type="title"/>
          </p:nvPr>
        </p:nvSpPr>
        <p:spPr/>
        <p:txBody>
          <a:bodyPr/>
          <a:lstStyle/>
          <a:p>
            <a:r>
              <a:rPr lang="fr-FR" dirty="0"/>
              <a:t>Chapitre 4 : Le système d’exploitation Linux</a:t>
            </a:r>
          </a:p>
        </p:txBody>
      </p:sp>
      <p:sp>
        <p:nvSpPr>
          <p:cNvPr id="3" name="Espace réservé du contenu 2">
            <a:extLst>
              <a:ext uri="{FF2B5EF4-FFF2-40B4-BE49-F238E27FC236}">
                <a16:creationId xmlns:a16="http://schemas.microsoft.com/office/drawing/2014/main" id="{6EF8C425-506E-470D-A0B0-5F0B7BCCDB6B}"/>
              </a:ext>
            </a:extLst>
          </p:cNvPr>
          <p:cNvSpPr txBox="1">
            <a:spLocks/>
          </p:cNvSpPr>
          <p:nvPr/>
        </p:nvSpPr>
        <p:spPr>
          <a:xfrm>
            <a:off x="0" y="1369219"/>
            <a:ext cx="7886700" cy="3263504"/>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00" dirty="0"/>
              <a:t>Présentation de Linux :</a:t>
            </a:r>
          </a:p>
          <a:p>
            <a:pPr lvl="1"/>
            <a:r>
              <a:rPr lang="fr-FR" sz="1800" dirty="0"/>
              <a:t>Les Basiques </a:t>
            </a:r>
          </a:p>
          <a:p>
            <a:pPr lvl="1"/>
            <a:r>
              <a:rPr lang="fr-FR" sz="1800" dirty="0"/>
              <a:t>Le </a:t>
            </a:r>
            <a:r>
              <a:rPr lang="fr-FR" sz="1800" dirty="0" err="1"/>
              <a:t>shell</a:t>
            </a:r>
            <a:endParaRPr lang="fr-FR" sz="1800" dirty="0"/>
          </a:p>
          <a:p>
            <a:pPr lvl="1"/>
            <a:r>
              <a:rPr lang="fr-FR" sz="1800" dirty="0"/>
              <a:t>Serveurs et Clients Linux</a:t>
            </a:r>
          </a:p>
          <a:p>
            <a:r>
              <a:rPr lang="fr-FR" sz="2100" dirty="0"/>
              <a:t>L’administration de Linux</a:t>
            </a:r>
          </a:p>
          <a:p>
            <a:pPr lvl="1"/>
            <a:r>
              <a:rPr lang="fr-FR" sz="1800" dirty="0"/>
              <a:t>Les fondamentaux</a:t>
            </a:r>
          </a:p>
          <a:p>
            <a:pPr lvl="1"/>
            <a:r>
              <a:rPr lang="fr-FR" sz="1800" dirty="0"/>
              <a:t>Les systèmes de fichier</a:t>
            </a:r>
          </a:p>
          <a:p>
            <a:r>
              <a:rPr lang="fr-FR" sz="2100" dirty="0"/>
              <a:t>Les clients Linux</a:t>
            </a:r>
          </a:p>
          <a:p>
            <a:pPr lvl="1"/>
            <a:r>
              <a:rPr lang="fr-FR" sz="1800" dirty="0"/>
              <a:t>L’interface graphique</a:t>
            </a:r>
          </a:p>
          <a:p>
            <a:pPr lvl="1"/>
            <a:r>
              <a:rPr lang="fr-FR" sz="1800" dirty="0"/>
              <a:t>Travailler sur un client Linux</a:t>
            </a:r>
          </a:p>
          <a:p>
            <a:pPr marL="342900" lvl="1" indent="0">
              <a:buNone/>
            </a:pPr>
            <a:endParaRPr lang="fr-FR" sz="1800" dirty="0"/>
          </a:p>
        </p:txBody>
      </p:sp>
      <p:pic>
        <p:nvPicPr>
          <p:cNvPr id="4" name="Image 3">
            <a:extLst>
              <a:ext uri="{FF2B5EF4-FFF2-40B4-BE49-F238E27FC236}">
                <a16:creationId xmlns:a16="http://schemas.microsoft.com/office/drawing/2014/main" id="{A33611C8-0F29-4709-AE5F-D1D2022330CA}"/>
              </a:ext>
            </a:extLst>
          </p:cNvPr>
          <p:cNvPicPr>
            <a:picLocks noChangeAspect="1"/>
          </p:cNvPicPr>
          <p:nvPr/>
        </p:nvPicPr>
        <p:blipFill>
          <a:blip r:embed="rId2"/>
          <a:stretch>
            <a:fillRect/>
          </a:stretch>
        </p:blipFill>
        <p:spPr>
          <a:xfrm>
            <a:off x="3262354" y="1555125"/>
            <a:ext cx="5638557" cy="2615720"/>
          </a:xfrm>
          <a:prstGeom prst="rect">
            <a:avLst/>
          </a:prstGeom>
        </p:spPr>
      </p:pic>
    </p:spTree>
    <p:extLst>
      <p:ext uri="{BB962C8B-B14F-4D97-AF65-F5344CB8AC3E}">
        <p14:creationId xmlns:p14="http://schemas.microsoft.com/office/powerpoint/2010/main" val="1193670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A8BB83-D9D0-47D0-B26B-6CE162E2AEEA}"/>
              </a:ext>
            </a:extLst>
          </p:cNvPr>
          <p:cNvSpPr>
            <a:spLocks noGrp="1"/>
          </p:cNvSpPr>
          <p:nvPr>
            <p:ph type="title"/>
          </p:nvPr>
        </p:nvSpPr>
        <p:spPr/>
        <p:txBody>
          <a:bodyPr>
            <a:normAutofit/>
          </a:bodyPr>
          <a:lstStyle/>
          <a:p>
            <a:r>
              <a:rPr lang="fr-FR" dirty="0"/>
              <a:t>Chapitre 5 : Protocoles Réseau</a:t>
            </a:r>
          </a:p>
        </p:txBody>
      </p:sp>
      <p:sp>
        <p:nvSpPr>
          <p:cNvPr id="3" name="Espace réservé du contenu 2">
            <a:extLst>
              <a:ext uri="{FF2B5EF4-FFF2-40B4-BE49-F238E27FC236}">
                <a16:creationId xmlns:a16="http://schemas.microsoft.com/office/drawing/2014/main" id="{6EF8C425-506E-470D-A0B0-5F0B7BCCDB6B}"/>
              </a:ext>
            </a:extLst>
          </p:cNvPr>
          <p:cNvSpPr txBox="1">
            <a:spLocks/>
          </p:cNvSpPr>
          <p:nvPr/>
        </p:nvSpPr>
        <p:spPr>
          <a:xfrm>
            <a:off x="511232" y="1005841"/>
            <a:ext cx="7375468" cy="182285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00" dirty="0"/>
              <a:t>Processus de communications réseau</a:t>
            </a:r>
          </a:p>
          <a:p>
            <a:r>
              <a:rPr lang="fr-FR" sz="2100" dirty="0"/>
              <a:t>Protocoles de communication</a:t>
            </a:r>
          </a:p>
          <a:p>
            <a:pPr lvl="1"/>
            <a:r>
              <a:rPr lang="fr-FR" sz="1700" dirty="0" err="1"/>
              <a:t>TCP</a:t>
            </a:r>
            <a:r>
              <a:rPr lang="fr-FR" sz="1700" dirty="0"/>
              <a:t>/IP</a:t>
            </a:r>
          </a:p>
          <a:p>
            <a:pPr lvl="1"/>
            <a:r>
              <a:rPr lang="fr-FR" sz="1700" dirty="0"/>
              <a:t>OSI</a:t>
            </a:r>
          </a:p>
          <a:p>
            <a:r>
              <a:rPr lang="fr-FR" sz="2100" dirty="0"/>
              <a:t>Encapsulation de données</a:t>
            </a:r>
          </a:p>
        </p:txBody>
      </p:sp>
      <p:sp>
        <p:nvSpPr>
          <p:cNvPr id="6" name="ZoneTexte 5">
            <a:extLst>
              <a:ext uri="{FF2B5EF4-FFF2-40B4-BE49-F238E27FC236}">
                <a16:creationId xmlns:a16="http://schemas.microsoft.com/office/drawing/2014/main" id="{49E85E5A-1F30-4CA3-ABF3-C051C608A601}"/>
              </a:ext>
            </a:extLst>
          </p:cNvPr>
          <p:cNvSpPr txBox="1"/>
          <p:nvPr/>
        </p:nvSpPr>
        <p:spPr>
          <a:xfrm>
            <a:off x="511232" y="2828698"/>
            <a:ext cx="8674330" cy="523220"/>
          </a:xfrm>
          <a:prstGeom prst="rect">
            <a:avLst/>
          </a:prstGeom>
          <a:noFill/>
        </p:spPr>
        <p:txBody>
          <a:bodyPr wrap="square">
            <a:spAutoFit/>
          </a:bodyPr>
          <a:lstStyle/>
          <a:p>
            <a:r>
              <a:rPr lang="fr-FR" sz="2800" dirty="0">
                <a:solidFill>
                  <a:schemeClr val="tx2"/>
                </a:solidFill>
                <a:latin typeface="+mj-lt"/>
              </a:rPr>
              <a:t>Chapitre 6  : Ethernet et protocole IP</a:t>
            </a:r>
          </a:p>
        </p:txBody>
      </p:sp>
      <p:sp>
        <p:nvSpPr>
          <p:cNvPr id="7" name="Espace réservé du contenu 2">
            <a:extLst>
              <a:ext uri="{FF2B5EF4-FFF2-40B4-BE49-F238E27FC236}">
                <a16:creationId xmlns:a16="http://schemas.microsoft.com/office/drawing/2014/main" id="{476B4ADF-A249-48D4-9A49-5EE0249B45D1}"/>
              </a:ext>
            </a:extLst>
          </p:cNvPr>
          <p:cNvSpPr txBox="1">
            <a:spLocks/>
          </p:cNvSpPr>
          <p:nvPr/>
        </p:nvSpPr>
        <p:spPr>
          <a:xfrm>
            <a:off x="513999" y="3351918"/>
            <a:ext cx="7375468" cy="134160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00" dirty="0"/>
              <a:t>Ethernet</a:t>
            </a:r>
          </a:p>
          <a:p>
            <a:r>
              <a:rPr lang="fr-FR" sz="2100" dirty="0"/>
              <a:t>Adressage IPv4, passerelle par défaut</a:t>
            </a:r>
          </a:p>
          <a:p>
            <a:r>
              <a:rPr lang="fr-FR" sz="2100" dirty="0"/>
              <a:t>IPv6</a:t>
            </a:r>
          </a:p>
        </p:txBody>
      </p:sp>
    </p:spTree>
    <p:extLst>
      <p:ext uri="{BB962C8B-B14F-4D97-AF65-F5344CB8AC3E}">
        <p14:creationId xmlns:p14="http://schemas.microsoft.com/office/powerpoint/2010/main" val="2518545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A8BB83-D9D0-47D0-B26B-6CE162E2AEEA}"/>
              </a:ext>
            </a:extLst>
          </p:cNvPr>
          <p:cNvSpPr>
            <a:spLocks noGrp="1"/>
          </p:cNvSpPr>
          <p:nvPr>
            <p:ph type="title"/>
          </p:nvPr>
        </p:nvSpPr>
        <p:spPr/>
        <p:txBody>
          <a:bodyPr>
            <a:normAutofit/>
          </a:bodyPr>
          <a:lstStyle/>
          <a:p>
            <a:r>
              <a:rPr lang="fr-FR" dirty="0"/>
              <a:t>Chapitre 7 : Vérification de la connectivité</a:t>
            </a:r>
          </a:p>
        </p:txBody>
      </p:sp>
      <p:sp>
        <p:nvSpPr>
          <p:cNvPr id="3" name="Espace réservé du contenu 2">
            <a:extLst>
              <a:ext uri="{FF2B5EF4-FFF2-40B4-BE49-F238E27FC236}">
                <a16:creationId xmlns:a16="http://schemas.microsoft.com/office/drawing/2014/main" id="{6EF8C425-506E-470D-A0B0-5F0B7BCCDB6B}"/>
              </a:ext>
            </a:extLst>
          </p:cNvPr>
          <p:cNvSpPr txBox="1">
            <a:spLocks/>
          </p:cNvSpPr>
          <p:nvPr/>
        </p:nvSpPr>
        <p:spPr>
          <a:xfrm>
            <a:off x="511232" y="1005841"/>
            <a:ext cx="7375468" cy="182285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00" dirty="0" err="1"/>
              <a:t>ICMP</a:t>
            </a:r>
            <a:r>
              <a:rPr lang="fr-FR" sz="2100" dirty="0"/>
              <a:t>  : v4 et v6</a:t>
            </a:r>
          </a:p>
          <a:p>
            <a:r>
              <a:rPr lang="fr-FR" sz="2100" dirty="0"/>
              <a:t>Utilitaires ping et </a:t>
            </a:r>
            <a:r>
              <a:rPr lang="fr-FR" sz="2100" dirty="0" err="1"/>
              <a:t>Traceroute</a:t>
            </a:r>
            <a:endParaRPr lang="fr-FR" sz="2100" dirty="0"/>
          </a:p>
        </p:txBody>
      </p:sp>
      <p:sp>
        <p:nvSpPr>
          <p:cNvPr id="6" name="ZoneTexte 5">
            <a:extLst>
              <a:ext uri="{FF2B5EF4-FFF2-40B4-BE49-F238E27FC236}">
                <a16:creationId xmlns:a16="http://schemas.microsoft.com/office/drawing/2014/main" id="{49E85E5A-1F30-4CA3-ABF3-C051C608A601}"/>
              </a:ext>
            </a:extLst>
          </p:cNvPr>
          <p:cNvSpPr txBox="1"/>
          <p:nvPr/>
        </p:nvSpPr>
        <p:spPr>
          <a:xfrm>
            <a:off x="511232" y="1914299"/>
            <a:ext cx="8674330" cy="523220"/>
          </a:xfrm>
          <a:prstGeom prst="rect">
            <a:avLst/>
          </a:prstGeom>
          <a:noFill/>
        </p:spPr>
        <p:txBody>
          <a:bodyPr wrap="square">
            <a:spAutoFit/>
          </a:bodyPr>
          <a:lstStyle/>
          <a:p>
            <a:r>
              <a:rPr lang="fr-FR" sz="2800" dirty="0">
                <a:solidFill>
                  <a:schemeClr val="tx2"/>
                </a:solidFill>
                <a:latin typeface="+mj-lt"/>
              </a:rPr>
              <a:t>Chapitre 8 : Protocole ARP (</a:t>
            </a:r>
            <a:r>
              <a:rPr lang="fr-FR" sz="2800" dirty="0" err="1">
                <a:solidFill>
                  <a:schemeClr val="tx2"/>
                </a:solidFill>
                <a:latin typeface="+mj-lt"/>
              </a:rPr>
              <a:t>Address</a:t>
            </a:r>
            <a:r>
              <a:rPr lang="fr-FR" sz="2800" dirty="0">
                <a:solidFill>
                  <a:schemeClr val="tx2"/>
                </a:solidFill>
                <a:latin typeface="+mj-lt"/>
              </a:rPr>
              <a:t> </a:t>
            </a:r>
            <a:r>
              <a:rPr lang="fr-FR" sz="2800" dirty="0" err="1">
                <a:solidFill>
                  <a:schemeClr val="tx2"/>
                </a:solidFill>
                <a:latin typeface="+mj-lt"/>
              </a:rPr>
              <a:t>Resolution</a:t>
            </a:r>
            <a:r>
              <a:rPr lang="fr-FR" sz="2800" dirty="0">
                <a:solidFill>
                  <a:schemeClr val="tx2"/>
                </a:solidFill>
                <a:latin typeface="+mj-lt"/>
              </a:rPr>
              <a:t> Protocol)</a:t>
            </a:r>
          </a:p>
        </p:txBody>
      </p:sp>
      <p:sp>
        <p:nvSpPr>
          <p:cNvPr id="7" name="Espace réservé du contenu 2">
            <a:extLst>
              <a:ext uri="{FF2B5EF4-FFF2-40B4-BE49-F238E27FC236}">
                <a16:creationId xmlns:a16="http://schemas.microsoft.com/office/drawing/2014/main" id="{476B4ADF-A249-48D4-9A49-5EE0249B45D1}"/>
              </a:ext>
            </a:extLst>
          </p:cNvPr>
          <p:cNvSpPr txBox="1">
            <a:spLocks/>
          </p:cNvSpPr>
          <p:nvPr/>
        </p:nvSpPr>
        <p:spPr>
          <a:xfrm>
            <a:off x="513999" y="2437519"/>
            <a:ext cx="7375468" cy="134160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00" dirty="0"/>
              <a:t>Adresses MAC et IP</a:t>
            </a:r>
          </a:p>
          <a:p>
            <a:r>
              <a:rPr lang="fr-FR" sz="2100" dirty="0"/>
              <a:t>ARP (vidéos)</a:t>
            </a:r>
          </a:p>
          <a:p>
            <a:r>
              <a:rPr lang="fr-FR" sz="2100" dirty="0"/>
              <a:t>Problèmes liés au protocole ARP (usurpation)</a:t>
            </a:r>
          </a:p>
        </p:txBody>
      </p:sp>
    </p:spTree>
    <p:extLst>
      <p:ext uri="{BB962C8B-B14F-4D97-AF65-F5344CB8AC3E}">
        <p14:creationId xmlns:p14="http://schemas.microsoft.com/office/powerpoint/2010/main" val="1675169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A8BB83-D9D0-47D0-B26B-6CE162E2AEEA}"/>
              </a:ext>
            </a:extLst>
          </p:cNvPr>
          <p:cNvSpPr>
            <a:spLocks noGrp="1"/>
          </p:cNvSpPr>
          <p:nvPr>
            <p:ph type="title"/>
          </p:nvPr>
        </p:nvSpPr>
        <p:spPr/>
        <p:txBody>
          <a:bodyPr>
            <a:normAutofit/>
          </a:bodyPr>
          <a:lstStyle/>
          <a:p>
            <a:r>
              <a:rPr lang="fr-FR" dirty="0"/>
              <a:t>Chapitre 9 : Couche transport</a:t>
            </a:r>
          </a:p>
        </p:txBody>
      </p:sp>
      <p:sp>
        <p:nvSpPr>
          <p:cNvPr id="3" name="Espace réservé du contenu 2">
            <a:extLst>
              <a:ext uri="{FF2B5EF4-FFF2-40B4-BE49-F238E27FC236}">
                <a16:creationId xmlns:a16="http://schemas.microsoft.com/office/drawing/2014/main" id="{6EF8C425-506E-470D-A0B0-5F0B7BCCDB6B}"/>
              </a:ext>
            </a:extLst>
          </p:cNvPr>
          <p:cNvSpPr txBox="1">
            <a:spLocks/>
          </p:cNvSpPr>
          <p:nvPr/>
        </p:nvSpPr>
        <p:spPr>
          <a:xfrm>
            <a:off x="511232" y="1005841"/>
            <a:ext cx="7375468" cy="182285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00" dirty="0"/>
              <a:t>Caractéristiques de la couche transport</a:t>
            </a:r>
          </a:p>
          <a:p>
            <a:r>
              <a:rPr lang="fr-FR" sz="2100" dirty="0"/>
              <a:t>Établissement de sessions dans la couche transport (</a:t>
            </a:r>
            <a:r>
              <a:rPr lang="fr-FR" sz="2100" dirty="0" err="1"/>
              <a:t>TCP</a:t>
            </a:r>
            <a:r>
              <a:rPr lang="fr-FR" sz="2100" dirty="0"/>
              <a:t>)</a:t>
            </a:r>
          </a:p>
          <a:p>
            <a:r>
              <a:rPr lang="fr-FR" sz="2100" dirty="0"/>
              <a:t>Fiabilité de la couche transport  : Contrôle de flux </a:t>
            </a:r>
            <a:r>
              <a:rPr lang="fr-FR" sz="2100" dirty="0" err="1"/>
              <a:t>TCP</a:t>
            </a:r>
            <a:r>
              <a:rPr lang="fr-FR" sz="2100" dirty="0"/>
              <a:t> - Taille de fenêtre et accusés de réception</a:t>
            </a:r>
          </a:p>
        </p:txBody>
      </p:sp>
      <p:sp>
        <p:nvSpPr>
          <p:cNvPr id="6" name="ZoneTexte 5">
            <a:extLst>
              <a:ext uri="{FF2B5EF4-FFF2-40B4-BE49-F238E27FC236}">
                <a16:creationId xmlns:a16="http://schemas.microsoft.com/office/drawing/2014/main" id="{49E85E5A-1F30-4CA3-ABF3-C051C608A601}"/>
              </a:ext>
            </a:extLst>
          </p:cNvPr>
          <p:cNvSpPr txBox="1"/>
          <p:nvPr/>
        </p:nvSpPr>
        <p:spPr>
          <a:xfrm>
            <a:off x="511232" y="2620880"/>
            <a:ext cx="7375468" cy="523220"/>
          </a:xfrm>
          <a:prstGeom prst="rect">
            <a:avLst/>
          </a:prstGeom>
          <a:noFill/>
        </p:spPr>
        <p:txBody>
          <a:bodyPr wrap="square">
            <a:spAutoFit/>
          </a:bodyPr>
          <a:lstStyle/>
          <a:p>
            <a:r>
              <a:rPr lang="fr-FR" sz="2800" dirty="0">
                <a:solidFill>
                  <a:schemeClr val="tx2"/>
                </a:solidFill>
                <a:latin typeface="+mj-lt"/>
              </a:rPr>
              <a:t>Chapitre 10 : Services réseau</a:t>
            </a:r>
          </a:p>
        </p:txBody>
      </p:sp>
      <p:sp>
        <p:nvSpPr>
          <p:cNvPr id="7" name="Espace réservé du contenu 2">
            <a:extLst>
              <a:ext uri="{FF2B5EF4-FFF2-40B4-BE49-F238E27FC236}">
                <a16:creationId xmlns:a16="http://schemas.microsoft.com/office/drawing/2014/main" id="{476B4ADF-A249-48D4-9A49-5EE0249B45D1}"/>
              </a:ext>
            </a:extLst>
          </p:cNvPr>
          <p:cNvSpPr txBox="1">
            <a:spLocks/>
          </p:cNvSpPr>
          <p:nvPr/>
        </p:nvSpPr>
        <p:spPr>
          <a:xfrm>
            <a:off x="513998" y="3277104"/>
            <a:ext cx="8269255" cy="1341602"/>
          </a:xfrm>
          <a:prstGeom prst="rect">
            <a:avLst/>
          </a:prstGeom>
        </p:spPr>
        <p:txBody>
          <a:bodyPr vert="horz" lIns="68580" tIns="34290" rIns="68580" bIns="34290" numCol="2"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00" dirty="0"/>
              <a:t>DHCP</a:t>
            </a:r>
          </a:p>
          <a:p>
            <a:r>
              <a:rPr lang="fr-FR" sz="2100" dirty="0"/>
              <a:t>DNS</a:t>
            </a:r>
          </a:p>
          <a:p>
            <a:r>
              <a:rPr lang="fr-FR" sz="2100" dirty="0"/>
              <a:t>NAT</a:t>
            </a:r>
          </a:p>
          <a:p>
            <a:r>
              <a:rPr lang="fr-FR" sz="2100" dirty="0"/>
              <a:t>Services de transfert et de partage des fichiers</a:t>
            </a:r>
          </a:p>
          <a:p>
            <a:r>
              <a:rPr lang="fr-FR" sz="2100" dirty="0"/>
              <a:t>Services de messagerie</a:t>
            </a:r>
          </a:p>
          <a:p>
            <a:r>
              <a:rPr lang="fr-FR" sz="2100" dirty="0"/>
              <a:t>Serveurs Web, HTTP, HTTPS</a:t>
            </a:r>
          </a:p>
        </p:txBody>
      </p:sp>
    </p:spTree>
    <p:extLst>
      <p:ext uri="{BB962C8B-B14F-4D97-AF65-F5344CB8AC3E}">
        <p14:creationId xmlns:p14="http://schemas.microsoft.com/office/powerpoint/2010/main" val="4189650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A8BB83-D9D0-47D0-B26B-6CE162E2AEEA}"/>
              </a:ext>
            </a:extLst>
          </p:cNvPr>
          <p:cNvSpPr>
            <a:spLocks noGrp="1"/>
          </p:cNvSpPr>
          <p:nvPr>
            <p:ph type="title"/>
          </p:nvPr>
        </p:nvSpPr>
        <p:spPr/>
        <p:txBody>
          <a:bodyPr>
            <a:normAutofit/>
          </a:bodyPr>
          <a:lstStyle/>
          <a:p>
            <a:r>
              <a:rPr lang="fr-FR" dirty="0"/>
              <a:t>Chapitre 5 à 10   : Les protocoles réseau </a:t>
            </a:r>
            <a:r>
              <a:rPr lang="fr-FR" dirty="0" err="1"/>
              <a:t>TCP</a:t>
            </a:r>
            <a:r>
              <a:rPr lang="fr-FR" dirty="0"/>
              <a:t>/IP</a:t>
            </a:r>
          </a:p>
        </p:txBody>
      </p:sp>
      <p:pic>
        <p:nvPicPr>
          <p:cNvPr id="4" name="Image 3">
            <a:extLst>
              <a:ext uri="{FF2B5EF4-FFF2-40B4-BE49-F238E27FC236}">
                <a16:creationId xmlns:a16="http://schemas.microsoft.com/office/drawing/2014/main" id="{9860358E-5FC0-4E0F-B4C5-6B9D0B14F922}"/>
              </a:ext>
            </a:extLst>
          </p:cNvPr>
          <p:cNvPicPr>
            <a:picLocks noChangeAspect="1"/>
          </p:cNvPicPr>
          <p:nvPr/>
        </p:nvPicPr>
        <p:blipFill>
          <a:blip r:embed="rId2"/>
          <a:stretch>
            <a:fillRect/>
          </a:stretch>
        </p:blipFill>
        <p:spPr>
          <a:xfrm>
            <a:off x="2878931" y="1267159"/>
            <a:ext cx="4867711" cy="2834363"/>
          </a:xfrm>
          <a:prstGeom prst="rect">
            <a:avLst/>
          </a:prstGeom>
        </p:spPr>
      </p:pic>
    </p:spTree>
    <p:extLst>
      <p:ext uri="{BB962C8B-B14F-4D97-AF65-F5344CB8AC3E}">
        <p14:creationId xmlns:p14="http://schemas.microsoft.com/office/powerpoint/2010/main" val="2727704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A8BB83-D9D0-47D0-B26B-6CE162E2AEEA}"/>
              </a:ext>
            </a:extLst>
          </p:cNvPr>
          <p:cNvSpPr>
            <a:spLocks noGrp="1"/>
          </p:cNvSpPr>
          <p:nvPr>
            <p:ph type="title"/>
          </p:nvPr>
        </p:nvSpPr>
        <p:spPr/>
        <p:txBody>
          <a:bodyPr>
            <a:normAutofit fontScale="90000"/>
          </a:bodyPr>
          <a:lstStyle/>
          <a:p>
            <a:r>
              <a:rPr lang="fr-FR" dirty="0"/>
              <a:t>Chapitre 11 : Les périphériques de communication réseau</a:t>
            </a:r>
          </a:p>
        </p:txBody>
      </p:sp>
      <p:sp>
        <p:nvSpPr>
          <p:cNvPr id="3" name="Espace réservé du contenu 2">
            <a:extLst>
              <a:ext uri="{FF2B5EF4-FFF2-40B4-BE49-F238E27FC236}">
                <a16:creationId xmlns:a16="http://schemas.microsoft.com/office/drawing/2014/main" id="{6EF8C425-506E-470D-A0B0-5F0B7BCCDB6B}"/>
              </a:ext>
            </a:extLst>
          </p:cNvPr>
          <p:cNvSpPr txBox="1">
            <a:spLocks/>
          </p:cNvSpPr>
          <p:nvPr/>
        </p:nvSpPr>
        <p:spPr>
          <a:xfrm>
            <a:off x="0" y="1369219"/>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00" dirty="0"/>
              <a:t>Les périphériques</a:t>
            </a:r>
          </a:p>
          <a:p>
            <a:pPr lvl="1"/>
            <a:r>
              <a:rPr lang="fr-FR" sz="1800" dirty="0"/>
              <a:t>Les hôtes</a:t>
            </a:r>
          </a:p>
          <a:p>
            <a:pPr lvl="1"/>
            <a:r>
              <a:rPr lang="fr-FR" sz="1800" dirty="0"/>
              <a:t>Les routeurs, le routage statique et dynamique</a:t>
            </a:r>
          </a:p>
          <a:p>
            <a:pPr lvl="1"/>
            <a:r>
              <a:rPr lang="fr-FR" sz="1800" dirty="0"/>
              <a:t>Les périphériques de Couche 2, les </a:t>
            </a:r>
            <a:r>
              <a:rPr lang="fr-FR" sz="1800" dirty="0" err="1"/>
              <a:t>Vlans</a:t>
            </a:r>
            <a:r>
              <a:rPr lang="fr-FR" sz="1800" dirty="0"/>
              <a:t>, STP</a:t>
            </a:r>
          </a:p>
          <a:p>
            <a:r>
              <a:rPr lang="fr-FR" sz="2100" dirty="0"/>
              <a:t>Les Communications sans fil</a:t>
            </a:r>
          </a:p>
          <a:p>
            <a:pPr lvl="1"/>
            <a:r>
              <a:rPr lang="fr-FR" sz="1800" dirty="0"/>
              <a:t>La trame 802.11</a:t>
            </a:r>
          </a:p>
          <a:p>
            <a:pPr lvl="1"/>
            <a:r>
              <a:rPr lang="fr-FR" sz="1800" dirty="0"/>
              <a:t>Le </a:t>
            </a:r>
            <a:r>
              <a:rPr lang="fr-FR" sz="1800" dirty="0" err="1"/>
              <a:t>CSMA</a:t>
            </a:r>
            <a:r>
              <a:rPr lang="fr-FR" sz="1800" dirty="0"/>
              <a:t>/CA</a:t>
            </a:r>
          </a:p>
          <a:p>
            <a:pPr lvl="1"/>
            <a:r>
              <a:rPr lang="fr-FR" sz="1800" dirty="0"/>
              <a:t>Appareils sans fil - Point d'accès, </a:t>
            </a:r>
            <a:r>
              <a:rPr lang="fr-FR" sz="1800" dirty="0" err="1"/>
              <a:t>LWAP</a:t>
            </a:r>
            <a:r>
              <a:rPr lang="fr-FR" sz="1800" dirty="0"/>
              <a:t> et </a:t>
            </a:r>
            <a:r>
              <a:rPr lang="fr-FR" sz="1800" dirty="0" err="1"/>
              <a:t>WLC</a:t>
            </a:r>
            <a:endParaRPr lang="fr-FR" sz="1800" dirty="0"/>
          </a:p>
        </p:txBody>
      </p:sp>
      <p:pic>
        <p:nvPicPr>
          <p:cNvPr id="4" name="Image 3">
            <a:extLst>
              <a:ext uri="{FF2B5EF4-FFF2-40B4-BE49-F238E27FC236}">
                <a16:creationId xmlns:a16="http://schemas.microsoft.com/office/drawing/2014/main" id="{794E3F68-8056-4A74-BBE8-6CD4BF3D5454}"/>
              </a:ext>
            </a:extLst>
          </p:cNvPr>
          <p:cNvPicPr>
            <a:picLocks noChangeAspect="1"/>
          </p:cNvPicPr>
          <p:nvPr/>
        </p:nvPicPr>
        <p:blipFill>
          <a:blip r:embed="rId2"/>
          <a:stretch>
            <a:fillRect/>
          </a:stretch>
        </p:blipFill>
        <p:spPr>
          <a:xfrm>
            <a:off x="5078070" y="1369219"/>
            <a:ext cx="2808631" cy="1566352"/>
          </a:xfrm>
          <a:prstGeom prst="rect">
            <a:avLst/>
          </a:prstGeom>
        </p:spPr>
      </p:pic>
    </p:spTree>
    <p:extLst>
      <p:ext uri="{BB962C8B-B14F-4D97-AF65-F5344CB8AC3E}">
        <p14:creationId xmlns:p14="http://schemas.microsoft.com/office/powerpoint/2010/main" val="4079088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A8BB83-D9D0-47D0-B26B-6CE162E2AEEA}"/>
              </a:ext>
            </a:extLst>
          </p:cNvPr>
          <p:cNvSpPr>
            <a:spLocks noGrp="1"/>
          </p:cNvSpPr>
          <p:nvPr>
            <p:ph type="title"/>
          </p:nvPr>
        </p:nvSpPr>
        <p:spPr/>
        <p:txBody>
          <a:bodyPr>
            <a:normAutofit/>
          </a:bodyPr>
          <a:lstStyle/>
          <a:p>
            <a:r>
              <a:rPr lang="fr-FR" dirty="0"/>
              <a:t>Chapitre 12 : L'infrastructure de sécurité du réseau</a:t>
            </a:r>
          </a:p>
        </p:txBody>
      </p:sp>
      <p:sp>
        <p:nvSpPr>
          <p:cNvPr id="3" name="Espace réservé du contenu 2">
            <a:extLst>
              <a:ext uri="{FF2B5EF4-FFF2-40B4-BE49-F238E27FC236}">
                <a16:creationId xmlns:a16="http://schemas.microsoft.com/office/drawing/2014/main" id="{6EF8C425-506E-470D-A0B0-5F0B7BCCDB6B}"/>
              </a:ext>
            </a:extLst>
          </p:cNvPr>
          <p:cNvSpPr txBox="1">
            <a:spLocks/>
          </p:cNvSpPr>
          <p:nvPr/>
        </p:nvSpPr>
        <p:spPr>
          <a:xfrm>
            <a:off x="0" y="1369219"/>
            <a:ext cx="7886700" cy="3263504"/>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00" dirty="0"/>
              <a:t>Les topologies réseaux</a:t>
            </a:r>
          </a:p>
          <a:p>
            <a:pPr lvl="1"/>
            <a:r>
              <a:rPr lang="fr-FR" sz="1800" dirty="0"/>
              <a:t>Topologie Physique et Logique</a:t>
            </a:r>
          </a:p>
          <a:p>
            <a:pPr lvl="1"/>
            <a:r>
              <a:rPr lang="fr-FR" sz="1800" dirty="0"/>
              <a:t>Le LAN et le WAN</a:t>
            </a:r>
          </a:p>
          <a:p>
            <a:pPr lvl="1"/>
            <a:r>
              <a:rPr lang="fr-FR" sz="1800" dirty="0"/>
              <a:t>Le modèle de conception en 3 Couches </a:t>
            </a:r>
            <a:br>
              <a:rPr lang="fr-FR" sz="1800" dirty="0"/>
            </a:br>
            <a:r>
              <a:rPr lang="fr-FR" sz="1800" dirty="0"/>
              <a:t>(Accès, Distribution, </a:t>
            </a:r>
            <a:r>
              <a:rPr lang="fr-FR" sz="1800" dirty="0" err="1"/>
              <a:t>Core</a:t>
            </a:r>
            <a:r>
              <a:rPr lang="fr-FR" sz="1800" dirty="0"/>
              <a:t>) </a:t>
            </a:r>
          </a:p>
          <a:p>
            <a:pPr lvl="1"/>
            <a:r>
              <a:rPr lang="fr-FR" sz="1800" dirty="0"/>
              <a:t>Architectures de sécurité communes </a:t>
            </a:r>
            <a:br>
              <a:rPr lang="fr-FR" sz="1800" dirty="0"/>
            </a:br>
            <a:r>
              <a:rPr lang="fr-FR" sz="1800" dirty="0"/>
              <a:t>(Réseau privé/</a:t>
            </a:r>
            <a:r>
              <a:rPr lang="fr-FR" sz="1800" dirty="0" err="1"/>
              <a:t>public,DMZ</a:t>
            </a:r>
            <a:r>
              <a:rPr lang="fr-FR" sz="1800" dirty="0"/>
              <a:t>, </a:t>
            </a:r>
            <a:r>
              <a:rPr lang="fr-FR" sz="1800" dirty="0" err="1"/>
              <a:t>parefeu</a:t>
            </a:r>
            <a:r>
              <a:rPr lang="fr-FR" sz="1800" dirty="0"/>
              <a:t> basé sur les zones)</a:t>
            </a:r>
          </a:p>
          <a:p>
            <a:r>
              <a:rPr lang="fr-FR" sz="2100" dirty="0"/>
              <a:t>Les Dispositifs de Sécurité</a:t>
            </a:r>
          </a:p>
          <a:p>
            <a:pPr lvl="1"/>
            <a:r>
              <a:rPr lang="fr-FR" sz="1800" dirty="0"/>
              <a:t>Pare-feu  : Filtrage, table d’état, les nouvelles générations de Pare-feu</a:t>
            </a:r>
          </a:p>
          <a:p>
            <a:pPr lvl="1"/>
            <a:r>
              <a:rPr lang="fr-FR" sz="1800" dirty="0"/>
              <a:t>Dispositifs de prévention et de détection des intrusions  : Sondes IDS et </a:t>
            </a:r>
            <a:r>
              <a:rPr lang="fr-FR" sz="1800" dirty="0" err="1"/>
              <a:t>IPS</a:t>
            </a:r>
            <a:endParaRPr lang="fr-FR" sz="1800" dirty="0"/>
          </a:p>
          <a:p>
            <a:pPr lvl="1"/>
            <a:r>
              <a:rPr lang="fr-FR" sz="1800" dirty="0"/>
              <a:t>Services de sécurité  : ACL, SNMP, </a:t>
            </a:r>
            <a:r>
              <a:rPr lang="fr-FR" sz="1800" dirty="0" err="1"/>
              <a:t>NetFlow</a:t>
            </a:r>
            <a:r>
              <a:rPr lang="fr-FR" sz="1800" dirty="0"/>
              <a:t>…</a:t>
            </a:r>
          </a:p>
          <a:p>
            <a:pPr marL="342900" lvl="1" indent="0">
              <a:buNone/>
            </a:pPr>
            <a:endParaRPr lang="fr-FR" sz="1800" dirty="0"/>
          </a:p>
        </p:txBody>
      </p:sp>
      <p:pic>
        <p:nvPicPr>
          <p:cNvPr id="8" name="Image 7">
            <a:extLst>
              <a:ext uri="{FF2B5EF4-FFF2-40B4-BE49-F238E27FC236}">
                <a16:creationId xmlns:a16="http://schemas.microsoft.com/office/drawing/2014/main" id="{1C81BBE4-C8CC-4D1B-9B85-D0B034B98E6B}"/>
              </a:ext>
            </a:extLst>
          </p:cNvPr>
          <p:cNvPicPr>
            <a:picLocks noChangeAspect="1"/>
          </p:cNvPicPr>
          <p:nvPr/>
        </p:nvPicPr>
        <p:blipFill>
          <a:blip r:embed="rId2"/>
          <a:stretch>
            <a:fillRect/>
          </a:stretch>
        </p:blipFill>
        <p:spPr>
          <a:xfrm>
            <a:off x="5824598" y="1194651"/>
            <a:ext cx="3244977" cy="2373821"/>
          </a:xfrm>
          <a:prstGeom prst="rect">
            <a:avLst/>
          </a:prstGeom>
        </p:spPr>
      </p:pic>
    </p:spTree>
    <p:extLst>
      <p:ext uri="{BB962C8B-B14F-4D97-AF65-F5344CB8AC3E}">
        <p14:creationId xmlns:p14="http://schemas.microsoft.com/office/powerpoint/2010/main" val="390080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B1587D-9B60-4BC4-B2F1-999AAFF40A63}"/>
              </a:ext>
            </a:extLst>
          </p:cNvPr>
          <p:cNvSpPr>
            <a:spLocks noGrp="1"/>
          </p:cNvSpPr>
          <p:nvPr>
            <p:ph type="body" sz="quarter" idx="10"/>
          </p:nvPr>
        </p:nvSpPr>
        <p:spPr>
          <a:xfrm>
            <a:off x="0" y="606331"/>
            <a:ext cx="8986210" cy="3389312"/>
          </a:xfrm>
        </p:spPr>
        <p:txBody>
          <a:bodyPr/>
          <a:lstStyle/>
          <a:p>
            <a:pPr marL="57150" indent="0">
              <a:buNone/>
            </a:pPr>
            <a:br>
              <a:rPr lang="en-GB" sz="1600" dirty="0"/>
            </a:br>
            <a:br>
              <a:rPr lang="en-GB" sz="1600" dirty="0"/>
            </a:br>
            <a:endParaRPr lang="fr-FR" sz="1600" dirty="0"/>
          </a:p>
        </p:txBody>
      </p:sp>
      <p:sp>
        <p:nvSpPr>
          <p:cNvPr id="3" name="Title 2">
            <a:extLst>
              <a:ext uri="{FF2B5EF4-FFF2-40B4-BE49-F238E27FC236}">
                <a16:creationId xmlns:a16="http://schemas.microsoft.com/office/drawing/2014/main" id="{D9E94545-056D-43A8-A6FC-269A112499D4}"/>
              </a:ext>
            </a:extLst>
          </p:cNvPr>
          <p:cNvSpPr>
            <a:spLocks noGrp="1"/>
          </p:cNvSpPr>
          <p:nvPr>
            <p:ph type="title"/>
          </p:nvPr>
        </p:nvSpPr>
        <p:spPr>
          <a:xfrm>
            <a:off x="0" y="0"/>
            <a:ext cx="8345488" cy="731837"/>
          </a:xfrm>
        </p:spPr>
        <p:txBody>
          <a:bodyPr/>
          <a:lstStyle/>
          <a:p>
            <a:r>
              <a:rPr lang="fr-FR" dirty="0"/>
              <a:t>Une équipe pour vous accompagner</a:t>
            </a:r>
          </a:p>
        </p:txBody>
      </p:sp>
      <p:pic>
        <p:nvPicPr>
          <p:cNvPr id="4" name="Image 3">
            <a:extLst>
              <a:ext uri="{FF2B5EF4-FFF2-40B4-BE49-F238E27FC236}">
                <a16:creationId xmlns:a16="http://schemas.microsoft.com/office/drawing/2014/main" id="{BDBC9C75-6BB6-BF4F-A6EB-F0803DA12605}"/>
              </a:ext>
            </a:extLst>
          </p:cNvPr>
          <p:cNvPicPr>
            <a:picLocks noChangeAspect="1"/>
          </p:cNvPicPr>
          <p:nvPr/>
        </p:nvPicPr>
        <p:blipFill>
          <a:blip r:embed="rId2"/>
          <a:stretch>
            <a:fillRect/>
          </a:stretch>
        </p:blipFill>
        <p:spPr>
          <a:xfrm>
            <a:off x="7808259" y="141114"/>
            <a:ext cx="957658" cy="957658"/>
          </a:xfrm>
          <a:prstGeom prst="rect">
            <a:avLst/>
          </a:prstGeom>
        </p:spPr>
      </p:pic>
      <p:graphicFrame>
        <p:nvGraphicFramePr>
          <p:cNvPr id="6" name="Tableau 5">
            <a:extLst>
              <a:ext uri="{FF2B5EF4-FFF2-40B4-BE49-F238E27FC236}">
                <a16:creationId xmlns:a16="http://schemas.microsoft.com/office/drawing/2014/main" id="{0F04D727-86B3-684E-9600-4206781BD8AD}"/>
              </a:ext>
            </a:extLst>
          </p:cNvPr>
          <p:cNvGraphicFramePr>
            <a:graphicFrameLocks noGrp="1"/>
          </p:cNvGraphicFramePr>
          <p:nvPr>
            <p:extLst>
              <p:ext uri="{D42A27DB-BD31-4B8C-83A1-F6EECF244321}">
                <p14:modId xmlns:p14="http://schemas.microsoft.com/office/powerpoint/2010/main" val="2563245760"/>
              </p:ext>
            </p:extLst>
          </p:nvPr>
        </p:nvGraphicFramePr>
        <p:xfrm>
          <a:off x="76201" y="886314"/>
          <a:ext cx="7804854" cy="2575560"/>
        </p:xfrm>
        <a:graphic>
          <a:graphicData uri="http://schemas.openxmlformats.org/drawingml/2006/table">
            <a:tbl>
              <a:tblPr firstRow="1" bandRow="1">
                <a:tableStyleId>{C083E6E3-FA7D-4D7B-A595-EF9225AFEA82}</a:tableStyleId>
              </a:tblPr>
              <a:tblGrid>
                <a:gridCol w="1519517">
                  <a:extLst>
                    <a:ext uri="{9D8B030D-6E8A-4147-A177-3AD203B41FA5}">
                      <a16:colId xmlns:a16="http://schemas.microsoft.com/office/drawing/2014/main" val="1415533299"/>
                    </a:ext>
                  </a:extLst>
                </a:gridCol>
                <a:gridCol w="2671482">
                  <a:extLst>
                    <a:ext uri="{9D8B030D-6E8A-4147-A177-3AD203B41FA5}">
                      <a16:colId xmlns:a16="http://schemas.microsoft.com/office/drawing/2014/main" val="1028666778"/>
                    </a:ext>
                  </a:extLst>
                </a:gridCol>
                <a:gridCol w="3613855">
                  <a:extLst>
                    <a:ext uri="{9D8B030D-6E8A-4147-A177-3AD203B41FA5}">
                      <a16:colId xmlns:a16="http://schemas.microsoft.com/office/drawing/2014/main" val="73799489"/>
                    </a:ext>
                  </a:extLst>
                </a:gridCol>
              </a:tblGrid>
              <a:tr h="783059">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b="1" dirty="0"/>
                        <a:t>Olivier </a:t>
                      </a:r>
                      <a:r>
                        <a:rPr lang="en-US" sz="1100" b="1" dirty="0" err="1"/>
                        <a:t>Mondet</a:t>
                      </a:r>
                      <a:endParaRPr lang="en-US" sz="1100" b="1" dirty="0"/>
                    </a:p>
                    <a:p>
                      <a:r>
                        <a:rPr lang="en-US" sz="1100" b="1" dirty="0"/>
                        <a:t>Eric </a:t>
                      </a:r>
                      <a:r>
                        <a:rPr lang="en-US" sz="1100" b="1" dirty="0" err="1"/>
                        <a:t>Deschaintre</a:t>
                      </a:r>
                      <a:endParaRPr lang="en-US" sz="1100" b="1" dirty="0"/>
                    </a:p>
                  </a:txBody>
                  <a:tcPr/>
                </a:tc>
                <a:tc>
                  <a:txBody>
                    <a:bodyPr/>
                    <a:lstStyle/>
                    <a:p>
                      <a:r>
                        <a:rPr lang="fr-FR" sz="800" b="1" i="1" dirty="0"/>
                        <a:t>IA-IPR Economie Gestion Académie de Créteil</a:t>
                      </a:r>
                    </a:p>
                    <a:p>
                      <a:pPr marL="0" marR="0" lvl="0" indent="0" algn="l" defTabSz="685777" rtl="0" eaLnBrk="1" fontAlgn="auto" latinLnBrk="0" hangingPunct="1">
                        <a:lnSpc>
                          <a:spcPct val="100000"/>
                        </a:lnSpc>
                        <a:spcBef>
                          <a:spcPts val="0"/>
                        </a:spcBef>
                        <a:spcAft>
                          <a:spcPts val="0"/>
                        </a:spcAft>
                        <a:buClrTx/>
                        <a:buSzTx/>
                        <a:buFontTx/>
                        <a:buNone/>
                        <a:tabLst/>
                        <a:defRPr/>
                      </a:pPr>
                      <a:r>
                        <a:rPr lang="fr-FR" sz="800" b="1" i="1" dirty="0"/>
                        <a:t>IA-</a:t>
                      </a:r>
                      <a:r>
                        <a:rPr lang="fr-FR" sz="800" b="1" i="1" dirty="0" err="1"/>
                        <a:t>IPR</a:t>
                      </a:r>
                      <a:r>
                        <a:rPr lang="fr-FR" sz="800" b="1" i="1" dirty="0"/>
                        <a:t> </a:t>
                      </a:r>
                      <a:r>
                        <a:rPr lang="fr-FR" sz="800" b="1" i="1" dirty="0" err="1"/>
                        <a:t>Economie</a:t>
                      </a:r>
                      <a:r>
                        <a:rPr lang="fr-FR" sz="800" b="1" i="1" dirty="0"/>
                        <a:t> Gestion Académie de Nouvelle-Calédonie</a:t>
                      </a:r>
                    </a:p>
                    <a:p>
                      <a:endParaRPr lang="fr-FR" sz="800" b="1" i="1" dirty="0"/>
                    </a:p>
                    <a:p>
                      <a:endParaRPr lang="fr-FR" sz="800" b="1" i="1" dirty="0"/>
                    </a:p>
                    <a:p>
                      <a:endParaRPr lang="fr-FR" sz="800" b="1" i="1" dirty="0"/>
                    </a:p>
                    <a:p>
                      <a:endParaRPr lang="fr-FR" sz="800" b="1" i="1" dirty="0"/>
                    </a:p>
                  </a:txBody>
                  <a:tcPr/>
                </a:tc>
                <a:tc>
                  <a:txBody>
                    <a:bodyPr/>
                    <a:lstStyle/>
                    <a:p>
                      <a:endParaRPr lang="en-US" sz="1100" b="1" dirty="0"/>
                    </a:p>
                  </a:txBody>
                  <a:tcPr/>
                </a:tc>
                <a:extLst>
                  <a:ext uri="{0D108BD9-81ED-4DB2-BD59-A6C34878D82A}">
                    <a16:rowId xmlns:a16="http://schemas.microsoft.com/office/drawing/2014/main" val="4202106314"/>
                  </a:ext>
                </a:extLst>
              </a:tr>
              <a:tr h="783059">
                <a:tc>
                  <a:txBody>
                    <a:bodyPr/>
                    <a:lstStyle/>
                    <a:p>
                      <a:r>
                        <a:rPr lang="en-US" sz="1100" b="1" dirty="0"/>
                        <a:t>Valérie Martinez</a:t>
                      </a:r>
                    </a:p>
                  </a:txBody>
                  <a:tcPr/>
                </a:tc>
                <a:tc>
                  <a:txBody>
                    <a:bodyPr/>
                    <a:lstStyle/>
                    <a:p>
                      <a:r>
                        <a:rPr lang="fr-FR" sz="800" b="1" i="1" dirty="0"/>
                        <a:t>BTS SIO - Enseignante SISR Lycée de Nouméa – ITC CERTA</a:t>
                      </a:r>
                    </a:p>
                    <a:p>
                      <a:endParaRPr lang="en-US" sz="800" b="1" i="1" dirty="0"/>
                    </a:p>
                    <a:p>
                      <a:endParaRPr lang="en-US" sz="800" b="1" i="1" dirty="0"/>
                    </a:p>
                    <a:p>
                      <a:endParaRPr lang="en-US" sz="800" b="1" i="1" dirty="0"/>
                    </a:p>
                    <a:p>
                      <a:endParaRPr lang="en-US" sz="800" b="1" i="1" dirty="0"/>
                    </a:p>
                    <a:p>
                      <a:endParaRPr lang="en-US" sz="800" b="1" i="1" dirty="0"/>
                    </a:p>
                  </a:txBody>
                  <a:tcPr/>
                </a:tc>
                <a:tc>
                  <a:txBody>
                    <a:bodyPr/>
                    <a:lstStyle/>
                    <a:p>
                      <a:endParaRPr lang="en-US" sz="1100" b="1" dirty="0"/>
                    </a:p>
                  </a:txBody>
                  <a:tcPr/>
                </a:tc>
                <a:extLst>
                  <a:ext uri="{0D108BD9-81ED-4DB2-BD59-A6C34878D82A}">
                    <a16:rowId xmlns:a16="http://schemas.microsoft.com/office/drawing/2014/main" val="490553331"/>
                  </a:ext>
                </a:extLst>
              </a:tr>
              <a:tr h="884566">
                <a:tc>
                  <a:txBody>
                    <a:bodyPr/>
                    <a:lstStyle/>
                    <a:p>
                      <a:r>
                        <a:rPr lang="en-US" sz="1100" b="1" dirty="0"/>
                        <a:t>Pascal </a:t>
                      </a:r>
                      <a:r>
                        <a:rPr lang="en-US" sz="1100" b="1" dirty="0" err="1"/>
                        <a:t>Moussier</a:t>
                      </a:r>
                      <a:endParaRPr lang="en-US" sz="1100" b="1" dirty="0"/>
                    </a:p>
                  </a:txBody>
                  <a:tcPr/>
                </a:tc>
                <a:tc>
                  <a:txBody>
                    <a:bodyPr/>
                    <a:lstStyle/>
                    <a:p>
                      <a:r>
                        <a:rPr lang="fr-FR" sz="800" b="1" i="1" dirty="0"/>
                        <a:t>BTS SIO – Enseignant SISR Lycée Louis Armand – ITC CERTA</a:t>
                      </a:r>
                    </a:p>
                    <a:p>
                      <a:endParaRPr lang="fr-FR" sz="800" b="1" i="1" dirty="0"/>
                    </a:p>
                    <a:p>
                      <a:endParaRPr lang="en-US" sz="800" b="1" i="1" dirty="0"/>
                    </a:p>
                  </a:txBody>
                  <a:tcPr/>
                </a:tc>
                <a:tc>
                  <a:txBody>
                    <a:bodyPr/>
                    <a:lstStyle/>
                    <a:p>
                      <a:endParaRPr lang="en-US" sz="1100" b="1" dirty="0"/>
                    </a:p>
                    <a:p>
                      <a:endParaRPr lang="en-US" sz="1100" b="1" dirty="0"/>
                    </a:p>
                    <a:p>
                      <a:endParaRPr lang="en-US" sz="1100" b="1" dirty="0"/>
                    </a:p>
                    <a:p>
                      <a:endParaRPr lang="en-US" sz="1100" b="1" dirty="0"/>
                    </a:p>
                    <a:p>
                      <a:endParaRPr lang="en-US" sz="1100" b="1" dirty="0"/>
                    </a:p>
                  </a:txBody>
                  <a:tcPr/>
                </a:tc>
                <a:extLst>
                  <a:ext uri="{0D108BD9-81ED-4DB2-BD59-A6C34878D82A}">
                    <a16:rowId xmlns:a16="http://schemas.microsoft.com/office/drawing/2014/main" val="2795499323"/>
                  </a:ext>
                </a:extLst>
              </a:tr>
            </a:tbl>
          </a:graphicData>
        </a:graphic>
      </p:graphicFrame>
      <p:graphicFrame>
        <p:nvGraphicFramePr>
          <p:cNvPr id="7" name="Tableau 6">
            <a:extLst>
              <a:ext uri="{FF2B5EF4-FFF2-40B4-BE49-F238E27FC236}">
                <a16:creationId xmlns:a16="http://schemas.microsoft.com/office/drawing/2014/main" id="{1F2CA5C0-DBB4-0A46-8DD3-4E2F61F24612}"/>
              </a:ext>
            </a:extLst>
          </p:cNvPr>
          <p:cNvGraphicFramePr>
            <a:graphicFrameLocks noGrp="1"/>
          </p:cNvGraphicFramePr>
          <p:nvPr>
            <p:extLst>
              <p:ext uri="{D42A27DB-BD31-4B8C-83A1-F6EECF244321}">
                <p14:modId xmlns:p14="http://schemas.microsoft.com/office/powerpoint/2010/main" val="132584588"/>
              </p:ext>
            </p:extLst>
          </p:nvPr>
        </p:nvGraphicFramePr>
        <p:xfrm>
          <a:off x="76201" y="3458274"/>
          <a:ext cx="7804854" cy="822960"/>
        </p:xfrm>
        <a:graphic>
          <a:graphicData uri="http://schemas.openxmlformats.org/drawingml/2006/table">
            <a:tbl>
              <a:tblPr firstRow="1" bandRow="1">
                <a:tableStyleId>{C083E6E3-FA7D-4D7B-A595-EF9225AFEA82}</a:tableStyleId>
              </a:tblPr>
              <a:tblGrid>
                <a:gridCol w="1528481">
                  <a:extLst>
                    <a:ext uri="{9D8B030D-6E8A-4147-A177-3AD203B41FA5}">
                      <a16:colId xmlns:a16="http://schemas.microsoft.com/office/drawing/2014/main" val="1415533299"/>
                    </a:ext>
                  </a:extLst>
                </a:gridCol>
                <a:gridCol w="3289941">
                  <a:extLst>
                    <a:ext uri="{9D8B030D-6E8A-4147-A177-3AD203B41FA5}">
                      <a16:colId xmlns:a16="http://schemas.microsoft.com/office/drawing/2014/main" val="1028666778"/>
                    </a:ext>
                  </a:extLst>
                </a:gridCol>
                <a:gridCol w="2986432">
                  <a:extLst>
                    <a:ext uri="{9D8B030D-6E8A-4147-A177-3AD203B41FA5}">
                      <a16:colId xmlns:a16="http://schemas.microsoft.com/office/drawing/2014/main" val="73799489"/>
                    </a:ext>
                  </a:extLst>
                </a:gridCol>
              </a:tblGrid>
              <a:tr h="692360">
                <a:tc>
                  <a:txBody>
                    <a:bodyPr/>
                    <a:lstStyle/>
                    <a:p>
                      <a:r>
                        <a:rPr lang="en-US" sz="1100" b="1" dirty="0"/>
                        <a:t>Christophe </a:t>
                      </a:r>
                      <a:r>
                        <a:rPr lang="en-US" sz="1100" b="1" dirty="0" err="1"/>
                        <a:t>Dolinsek</a:t>
                      </a:r>
                      <a:endParaRPr lang="en-US" sz="1100" b="1" dirty="0"/>
                    </a:p>
                  </a:txBody>
                  <a:tcPr/>
                </a:tc>
                <a:tc>
                  <a:txBody>
                    <a:bodyPr/>
                    <a:lstStyle/>
                    <a:p>
                      <a:r>
                        <a:rPr lang="fr-FR" sz="800" b="1" i="1" dirty="0"/>
                        <a:t>Directeur du programme Cisco Networking </a:t>
                      </a:r>
                      <a:r>
                        <a:rPr lang="fr-FR" sz="800" b="1" i="1" dirty="0" err="1"/>
                        <a:t>Academy</a:t>
                      </a:r>
                      <a:r>
                        <a:rPr lang="fr-FR" sz="800" b="1" i="1" dirty="0"/>
                        <a:t> France</a:t>
                      </a:r>
                    </a:p>
                    <a:p>
                      <a:endParaRPr lang="fr-FR" sz="800" b="1" i="1" dirty="0"/>
                    </a:p>
                    <a:p>
                      <a:endParaRPr lang="fr-FR" sz="800" b="1" i="1" dirty="0"/>
                    </a:p>
                    <a:p>
                      <a:endParaRPr lang="fr-FR" sz="800" b="1" i="1" dirty="0"/>
                    </a:p>
                    <a:p>
                      <a:endParaRPr lang="fr-FR" sz="800" b="1" i="1" dirty="0"/>
                    </a:p>
                    <a:p>
                      <a:endParaRPr lang="fr-FR" sz="800" b="1" i="1" dirty="0"/>
                    </a:p>
                  </a:txBody>
                  <a:tcPr/>
                </a:tc>
                <a:tc>
                  <a:txBody>
                    <a:bodyPr/>
                    <a:lstStyle/>
                    <a:p>
                      <a:endParaRPr lang="en-US" sz="1100" b="1" dirty="0"/>
                    </a:p>
                  </a:txBody>
                  <a:tcPr/>
                </a:tc>
                <a:extLst>
                  <a:ext uri="{0D108BD9-81ED-4DB2-BD59-A6C34878D82A}">
                    <a16:rowId xmlns:a16="http://schemas.microsoft.com/office/drawing/2014/main" val="4202106314"/>
                  </a:ext>
                </a:extLst>
              </a:tr>
            </a:tbl>
          </a:graphicData>
        </a:graphic>
      </p:graphicFrame>
      <p:pic>
        <p:nvPicPr>
          <p:cNvPr id="9" name="Image 8">
            <a:extLst>
              <a:ext uri="{FF2B5EF4-FFF2-40B4-BE49-F238E27FC236}">
                <a16:creationId xmlns:a16="http://schemas.microsoft.com/office/drawing/2014/main" id="{000CBDBB-43D5-D048-BD45-C875B6B26ADA}"/>
              </a:ext>
            </a:extLst>
          </p:cNvPr>
          <p:cNvPicPr>
            <a:picLocks noChangeAspect="1"/>
          </p:cNvPicPr>
          <p:nvPr/>
        </p:nvPicPr>
        <p:blipFill>
          <a:blip r:embed="rId3"/>
          <a:stretch>
            <a:fillRect/>
          </a:stretch>
        </p:blipFill>
        <p:spPr>
          <a:xfrm>
            <a:off x="5208060" y="895152"/>
            <a:ext cx="501650" cy="729673"/>
          </a:xfrm>
          <a:prstGeom prst="rect">
            <a:avLst/>
          </a:prstGeom>
        </p:spPr>
      </p:pic>
      <p:pic>
        <p:nvPicPr>
          <p:cNvPr id="11" name="Image 10" descr="Une image contenant homme, personne, cravate, portant&#10;&#10;Description générée automatiquement">
            <a:extLst>
              <a:ext uri="{FF2B5EF4-FFF2-40B4-BE49-F238E27FC236}">
                <a16:creationId xmlns:a16="http://schemas.microsoft.com/office/drawing/2014/main" id="{91D3724F-3C14-1447-ABFB-6BE05E161A6B}"/>
              </a:ext>
            </a:extLst>
          </p:cNvPr>
          <p:cNvPicPr>
            <a:picLocks noChangeAspect="1"/>
          </p:cNvPicPr>
          <p:nvPr/>
        </p:nvPicPr>
        <p:blipFill>
          <a:blip r:embed="rId4"/>
          <a:stretch>
            <a:fillRect/>
          </a:stretch>
        </p:blipFill>
        <p:spPr>
          <a:xfrm>
            <a:off x="5180613" y="3457648"/>
            <a:ext cx="561755" cy="830056"/>
          </a:xfrm>
          <a:prstGeom prst="rect">
            <a:avLst/>
          </a:prstGeom>
        </p:spPr>
      </p:pic>
      <p:pic>
        <p:nvPicPr>
          <p:cNvPr id="12" name="Image 11">
            <a:extLst>
              <a:ext uri="{FF2B5EF4-FFF2-40B4-BE49-F238E27FC236}">
                <a16:creationId xmlns:a16="http://schemas.microsoft.com/office/drawing/2014/main" id="{2CCA3637-ECC2-D145-A561-D6ECA65F2FB3}"/>
              </a:ext>
            </a:extLst>
          </p:cNvPr>
          <p:cNvPicPr>
            <a:picLocks noChangeAspect="1"/>
          </p:cNvPicPr>
          <p:nvPr/>
        </p:nvPicPr>
        <p:blipFill>
          <a:blip r:embed="rId5"/>
          <a:stretch>
            <a:fillRect/>
          </a:stretch>
        </p:blipFill>
        <p:spPr>
          <a:xfrm>
            <a:off x="5160436" y="2544140"/>
            <a:ext cx="596900" cy="844550"/>
          </a:xfrm>
          <a:prstGeom prst="rect">
            <a:avLst/>
          </a:prstGeom>
        </p:spPr>
      </p:pic>
      <p:pic>
        <p:nvPicPr>
          <p:cNvPr id="13" name="Image 12">
            <a:extLst>
              <a:ext uri="{FF2B5EF4-FFF2-40B4-BE49-F238E27FC236}">
                <a16:creationId xmlns:a16="http://schemas.microsoft.com/office/drawing/2014/main" id="{AAE03682-AACD-2C4B-9AB5-356F45E65529}"/>
              </a:ext>
            </a:extLst>
          </p:cNvPr>
          <p:cNvPicPr>
            <a:picLocks noChangeAspect="1"/>
          </p:cNvPicPr>
          <p:nvPr/>
        </p:nvPicPr>
        <p:blipFill>
          <a:blip r:embed="rId2"/>
          <a:stretch>
            <a:fillRect/>
          </a:stretch>
        </p:blipFill>
        <p:spPr>
          <a:xfrm>
            <a:off x="6970059" y="1575371"/>
            <a:ext cx="957658" cy="957658"/>
          </a:xfrm>
          <a:prstGeom prst="rect">
            <a:avLst/>
          </a:prstGeom>
        </p:spPr>
      </p:pic>
      <p:pic>
        <p:nvPicPr>
          <p:cNvPr id="10" name="Image 9">
            <a:extLst>
              <a:ext uri="{FF2B5EF4-FFF2-40B4-BE49-F238E27FC236}">
                <a16:creationId xmlns:a16="http://schemas.microsoft.com/office/drawing/2014/main" id="{53B45CDC-0067-414A-95A2-1CCA7344B4E3}"/>
              </a:ext>
            </a:extLst>
          </p:cNvPr>
          <p:cNvPicPr>
            <a:picLocks noChangeAspect="1"/>
          </p:cNvPicPr>
          <p:nvPr/>
        </p:nvPicPr>
        <p:blipFill>
          <a:blip r:embed="rId6"/>
          <a:stretch>
            <a:fillRect/>
          </a:stretch>
        </p:blipFill>
        <p:spPr>
          <a:xfrm>
            <a:off x="5169190" y="1743408"/>
            <a:ext cx="580454" cy="675799"/>
          </a:xfrm>
          <a:prstGeom prst="rect">
            <a:avLst/>
          </a:prstGeom>
        </p:spPr>
      </p:pic>
      <p:pic>
        <p:nvPicPr>
          <p:cNvPr id="8" name="Image 7">
            <a:extLst>
              <a:ext uri="{FF2B5EF4-FFF2-40B4-BE49-F238E27FC236}">
                <a16:creationId xmlns:a16="http://schemas.microsoft.com/office/drawing/2014/main" id="{EE718DC3-8448-45E5-8DA1-0461F5CBC246}"/>
              </a:ext>
            </a:extLst>
          </p:cNvPr>
          <p:cNvPicPr>
            <a:picLocks noChangeAspect="1"/>
          </p:cNvPicPr>
          <p:nvPr/>
        </p:nvPicPr>
        <p:blipFill>
          <a:blip r:embed="rId7"/>
          <a:stretch>
            <a:fillRect/>
          </a:stretch>
        </p:blipFill>
        <p:spPr>
          <a:xfrm>
            <a:off x="4408902" y="911714"/>
            <a:ext cx="544358" cy="725811"/>
          </a:xfrm>
          <a:prstGeom prst="rect">
            <a:avLst/>
          </a:prstGeom>
        </p:spPr>
      </p:pic>
      <p:pic>
        <p:nvPicPr>
          <p:cNvPr id="18" name="Image 17">
            <a:extLst>
              <a:ext uri="{FF2B5EF4-FFF2-40B4-BE49-F238E27FC236}">
                <a16:creationId xmlns:a16="http://schemas.microsoft.com/office/drawing/2014/main" id="{66D09855-75B0-4716-9074-9BFA83FA7F35}"/>
              </a:ext>
            </a:extLst>
          </p:cNvPr>
          <p:cNvPicPr>
            <a:picLocks noChangeAspect="1"/>
          </p:cNvPicPr>
          <p:nvPr/>
        </p:nvPicPr>
        <p:blipFill>
          <a:blip r:embed="rId8"/>
          <a:stretch>
            <a:fillRect/>
          </a:stretch>
        </p:blipFill>
        <p:spPr>
          <a:xfrm>
            <a:off x="5954086" y="3643557"/>
            <a:ext cx="1764183" cy="409086"/>
          </a:xfrm>
          <a:prstGeom prst="rect">
            <a:avLst/>
          </a:prstGeom>
        </p:spPr>
      </p:pic>
    </p:spTree>
    <p:extLst>
      <p:ext uri="{BB962C8B-B14F-4D97-AF65-F5344CB8AC3E}">
        <p14:creationId xmlns:p14="http://schemas.microsoft.com/office/powerpoint/2010/main" val="2287251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90" y="82850"/>
            <a:ext cx="8345488" cy="731837"/>
          </a:xfrm>
        </p:spPr>
        <p:txBody>
          <a:bodyPr>
            <a:normAutofit fontScale="90000"/>
          </a:bodyPr>
          <a:lstStyle/>
          <a:p>
            <a:r>
              <a:rPr lang="fr-FR" dirty="0" err="1"/>
              <a:t>CCNA</a:t>
            </a:r>
            <a:r>
              <a:rPr lang="fr-FR" dirty="0"/>
              <a:t> </a:t>
            </a:r>
            <a:r>
              <a:rPr lang="fr-FR" dirty="0" err="1"/>
              <a:t>Cybersecurity</a:t>
            </a:r>
            <a:r>
              <a:rPr lang="fr-FR" dirty="0"/>
              <a:t> Operations</a:t>
            </a:r>
            <a:br>
              <a:rPr lang="fr-FR" dirty="0"/>
            </a:br>
            <a:r>
              <a:rPr lang="fr-FR" dirty="0"/>
              <a:t>Les chapitres suivants</a:t>
            </a:r>
          </a:p>
        </p:txBody>
      </p:sp>
      <p:sp>
        <p:nvSpPr>
          <p:cNvPr id="39" name="TextBox 38"/>
          <p:cNvSpPr txBox="1"/>
          <p:nvPr/>
        </p:nvSpPr>
        <p:spPr>
          <a:xfrm>
            <a:off x="416662" y="1258119"/>
            <a:ext cx="8232038" cy="1634968"/>
          </a:xfrm>
          <a:prstGeom prst="rect">
            <a:avLst/>
          </a:prstGeom>
          <a:noFill/>
        </p:spPr>
        <p:txBody>
          <a:bodyPr wrap="square" lIns="0" tIns="0" rIns="0" bIns="0" numCol="2" spcCol="182880" rtlCol="0">
            <a:noAutofit/>
          </a:bodyPr>
          <a:lstStyle/>
          <a:p>
            <a:r>
              <a:rPr lang="fr-FR" sz="1200" dirty="0"/>
              <a:t>13 - Les hackers et leurs outils </a:t>
            </a:r>
          </a:p>
          <a:p>
            <a:r>
              <a:rPr lang="fr-FR" sz="1200" dirty="0"/>
              <a:t>14 - Les attaques et les menaces fréquentes </a:t>
            </a:r>
          </a:p>
          <a:p>
            <a:r>
              <a:rPr lang="fr-FR" sz="1200" dirty="0"/>
              <a:t>15 - Observation du fonctionnement du réseau </a:t>
            </a:r>
          </a:p>
          <a:p>
            <a:r>
              <a:rPr lang="fr-FR" sz="1200" dirty="0"/>
              <a:t>16 - Attaques ciblant les fondements du réseau </a:t>
            </a:r>
          </a:p>
          <a:p>
            <a:r>
              <a:rPr lang="fr-FR" sz="1200" dirty="0"/>
              <a:t>17 - Attaques ciblant les activités </a:t>
            </a:r>
          </a:p>
          <a:p>
            <a:r>
              <a:rPr lang="fr-FR" sz="1200" dirty="0"/>
              <a:t>18 - Comprendre les mécanismes de défense </a:t>
            </a:r>
          </a:p>
          <a:p>
            <a:r>
              <a:rPr lang="fr-FR" sz="1200" dirty="0"/>
              <a:t>19 - Contrôle d'accès </a:t>
            </a:r>
          </a:p>
          <a:p>
            <a:r>
              <a:rPr lang="fr-FR" sz="1200" dirty="0"/>
              <a:t>20 - </a:t>
            </a:r>
            <a:r>
              <a:rPr lang="fr-FR" sz="1200" dirty="0" err="1"/>
              <a:t>Threat</a:t>
            </a:r>
            <a:r>
              <a:rPr lang="fr-FR" sz="1200" dirty="0"/>
              <a:t> Intelligence </a:t>
            </a:r>
          </a:p>
          <a:p>
            <a:endParaRPr lang="fr-FR" sz="1200" dirty="0"/>
          </a:p>
          <a:p>
            <a:endParaRPr lang="fr-FR" sz="1200" dirty="0"/>
          </a:p>
          <a:p>
            <a:endParaRPr lang="fr-FR" sz="1200" dirty="0"/>
          </a:p>
          <a:p>
            <a:r>
              <a:rPr lang="fr-FR" sz="1200" dirty="0"/>
              <a:t>21 - Cryptographie </a:t>
            </a:r>
          </a:p>
          <a:p>
            <a:r>
              <a:rPr lang="fr-FR" sz="1200" dirty="0"/>
              <a:t>22 - La protection des terminaux </a:t>
            </a:r>
          </a:p>
          <a:p>
            <a:r>
              <a:rPr lang="fr-FR" sz="1200" dirty="0"/>
              <a:t>23 - Évaluation des vulnérabilités des terminaux </a:t>
            </a:r>
          </a:p>
          <a:p>
            <a:r>
              <a:rPr lang="fr-FR" sz="1200" dirty="0"/>
              <a:t>24 - Les technologies et les protocoles </a:t>
            </a:r>
          </a:p>
          <a:p>
            <a:r>
              <a:rPr lang="fr-FR" sz="1200" dirty="0"/>
              <a:t>25 - Les données sur la sécurité du réseau </a:t>
            </a:r>
          </a:p>
          <a:p>
            <a:r>
              <a:rPr lang="fr-FR" sz="1200" dirty="0"/>
              <a:t>26 - L'évaluation des alertes </a:t>
            </a:r>
          </a:p>
          <a:p>
            <a:r>
              <a:rPr lang="fr-FR" sz="1200" dirty="0"/>
              <a:t>27 - L'utilisation des données sur la sécurité du réseau </a:t>
            </a:r>
          </a:p>
          <a:p>
            <a:r>
              <a:rPr lang="fr-FR" sz="1200" dirty="0"/>
              <a:t>28 - Analyse et réponse aux incidents numériques</a:t>
            </a:r>
          </a:p>
          <a:p>
            <a:endParaRPr lang="fr-FR" sz="1200" dirty="0"/>
          </a:p>
          <a:p>
            <a:endParaRPr lang="fr-FR" sz="1200" dirty="0"/>
          </a:p>
        </p:txBody>
      </p:sp>
      <p:sp>
        <p:nvSpPr>
          <p:cNvPr id="45" name="TextBox 44"/>
          <p:cNvSpPr txBox="1"/>
          <p:nvPr/>
        </p:nvSpPr>
        <p:spPr>
          <a:xfrm>
            <a:off x="573979" y="860506"/>
            <a:ext cx="1955985" cy="307777"/>
          </a:xfrm>
          <a:prstGeom prst="rect">
            <a:avLst/>
          </a:prstGeom>
          <a:noFill/>
        </p:spPr>
        <p:txBody>
          <a:bodyPr wrap="none" rtlCol="0" anchor="ctr">
            <a:spAutoFit/>
          </a:bodyPr>
          <a:lstStyle/>
          <a:p>
            <a:r>
              <a:rPr lang="fr-FR" sz="1400" dirty="0">
                <a:solidFill>
                  <a:srgbClr val="FFFFFF"/>
                </a:solidFill>
              </a:rPr>
              <a:t>Les chapitres suivants</a:t>
            </a:r>
          </a:p>
        </p:txBody>
      </p:sp>
      <p:pic>
        <p:nvPicPr>
          <p:cNvPr id="4" name="Image 3">
            <a:extLst>
              <a:ext uri="{FF2B5EF4-FFF2-40B4-BE49-F238E27FC236}">
                <a16:creationId xmlns:a16="http://schemas.microsoft.com/office/drawing/2014/main" id="{A4C69B3F-705C-4D0D-9439-F9498A1341C6}"/>
              </a:ext>
            </a:extLst>
          </p:cNvPr>
          <p:cNvPicPr>
            <a:picLocks noChangeAspect="1"/>
          </p:cNvPicPr>
          <p:nvPr/>
        </p:nvPicPr>
        <p:blipFill>
          <a:blip r:embed="rId3"/>
          <a:stretch>
            <a:fillRect/>
          </a:stretch>
        </p:blipFill>
        <p:spPr>
          <a:xfrm>
            <a:off x="2586162" y="3109223"/>
            <a:ext cx="1973138" cy="494706"/>
          </a:xfrm>
          <a:prstGeom prst="rect">
            <a:avLst/>
          </a:prstGeom>
        </p:spPr>
      </p:pic>
      <p:pic>
        <p:nvPicPr>
          <p:cNvPr id="6" name="Image 5">
            <a:extLst>
              <a:ext uri="{FF2B5EF4-FFF2-40B4-BE49-F238E27FC236}">
                <a16:creationId xmlns:a16="http://schemas.microsoft.com/office/drawing/2014/main" id="{031F77D2-6679-4E5C-98FB-583CEF9994C2}"/>
              </a:ext>
            </a:extLst>
          </p:cNvPr>
          <p:cNvPicPr>
            <a:picLocks noChangeAspect="1"/>
          </p:cNvPicPr>
          <p:nvPr/>
        </p:nvPicPr>
        <p:blipFill>
          <a:blip r:embed="rId4"/>
          <a:stretch>
            <a:fillRect/>
          </a:stretch>
        </p:blipFill>
        <p:spPr>
          <a:xfrm>
            <a:off x="573979" y="2974485"/>
            <a:ext cx="1425893" cy="635794"/>
          </a:xfrm>
          <a:prstGeom prst="rect">
            <a:avLst/>
          </a:prstGeom>
        </p:spPr>
      </p:pic>
    </p:spTree>
    <p:extLst>
      <p:ext uri="{BB962C8B-B14F-4D97-AF65-F5344CB8AC3E}">
        <p14:creationId xmlns:p14="http://schemas.microsoft.com/office/powerpoint/2010/main" val="356796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0C8D44-9FF0-4B4E-BE30-5FD5F2BBB33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EF3BD35-7973-4602-B65C-1FAAFBF8E6F0}"/>
              </a:ext>
            </a:extLst>
          </p:cNvPr>
          <p:cNvSpPr>
            <a:spLocks noGrp="1"/>
          </p:cNvSpPr>
          <p:nvPr>
            <p:ph sz="half" idx="1"/>
          </p:nvPr>
        </p:nvSpPr>
        <p:spPr/>
        <p:txBody>
          <a:bodyPr/>
          <a:lstStyle/>
          <a:p>
            <a:endParaRPr lang="fr-FR"/>
          </a:p>
        </p:txBody>
      </p:sp>
      <p:sp>
        <p:nvSpPr>
          <p:cNvPr id="4" name="Espace réservé du contenu 3">
            <a:extLst>
              <a:ext uri="{FF2B5EF4-FFF2-40B4-BE49-F238E27FC236}">
                <a16:creationId xmlns:a16="http://schemas.microsoft.com/office/drawing/2014/main" id="{F19798A2-A5D2-42BB-81E2-546D0A9E4E1B}"/>
              </a:ext>
            </a:extLst>
          </p:cNvPr>
          <p:cNvSpPr>
            <a:spLocks noGrp="1"/>
          </p:cNvSpPr>
          <p:nvPr>
            <p:ph sz="half" idx="2"/>
          </p:nvPr>
        </p:nvSpPr>
        <p:spPr/>
        <p:txBody>
          <a:bodyPr/>
          <a:lstStyle/>
          <a:p>
            <a:endParaRPr lang="fr-FR"/>
          </a:p>
        </p:txBody>
      </p:sp>
      <p:pic>
        <p:nvPicPr>
          <p:cNvPr id="5" name="Image 4">
            <a:extLst>
              <a:ext uri="{FF2B5EF4-FFF2-40B4-BE49-F238E27FC236}">
                <a16:creationId xmlns:a16="http://schemas.microsoft.com/office/drawing/2014/main" id="{CDCD2410-EB4F-4C2F-8BCE-B75226A3886B}"/>
              </a:ext>
            </a:extLst>
          </p:cNvPr>
          <p:cNvPicPr>
            <a:picLocks noChangeAspect="1"/>
          </p:cNvPicPr>
          <p:nvPr/>
        </p:nvPicPr>
        <p:blipFill>
          <a:blip r:embed="rId2"/>
          <a:stretch>
            <a:fillRect/>
          </a:stretch>
        </p:blipFill>
        <p:spPr>
          <a:xfrm>
            <a:off x="2660739" y="676493"/>
            <a:ext cx="3822524" cy="3790517"/>
          </a:xfrm>
          <a:prstGeom prst="rect">
            <a:avLst/>
          </a:prstGeom>
        </p:spPr>
      </p:pic>
    </p:spTree>
    <p:extLst>
      <p:ext uri="{BB962C8B-B14F-4D97-AF65-F5344CB8AC3E}">
        <p14:creationId xmlns:p14="http://schemas.microsoft.com/office/powerpoint/2010/main" val="2293832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125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FEB6E-77D8-48E8-8E73-AD9D7E6638BD}"/>
              </a:ext>
            </a:extLst>
          </p:cNvPr>
          <p:cNvSpPr>
            <a:spLocks noGrp="1"/>
          </p:cNvSpPr>
          <p:nvPr>
            <p:ph type="title"/>
          </p:nvPr>
        </p:nvSpPr>
        <p:spPr/>
        <p:txBody>
          <a:bodyPr/>
          <a:lstStyle/>
          <a:p>
            <a:r>
              <a:rPr lang="fr-FR" dirty="0"/>
              <a:t>Agenda pour les semaines à venir</a:t>
            </a:r>
          </a:p>
        </p:txBody>
      </p:sp>
      <p:sp>
        <p:nvSpPr>
          <p:cNvPr id="3" name="Espace réservé du contenu 2">
            <a:extLst>
              <a:ext uri="{FF2B5EF4-FFF2-40B4-BE49-F238E27FC236}">
                <a16:creationId xmlns:a16="http://schemas.microsoft.com/office/drawing/2014/main" id="{FBBD0C04-11C3-4D76-8C77-383A74CA7775}"/>
              </a:ext>
            </a:extLst>
          </p:cNvPr>
          <p:cNvSpPr txBox="1">
            <a:spLocks/>
          </p:cNvSpPr>
          <p:nvPr/>
        </p:nvSpPr>
        <p:spPr>
          <a:xfrm>
            <a:off x="550332" y="1369219"/>
            <a:ext cx="7336367"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00" dirty="0"/>
              <a:t>Webinaire </a:t>
            </a:r>
            <a:r>
              <a:rPr lang="fr-FR" sz="2100" dirty="0" err="1"/>
              <a:t>CyberOps</a:t>
            </a:r>
            <a:r>
              <a:rPr lang="fr-FR" sz="2100" dirty="0"/>
              <a:t> le </a:t>
            </a:r>
            <a:r>
              <a:rPr lang="fr-FR" sz="2100" b="1" dirty="0">
                <a:solidFill>
                  <a:srgbClr val="C00000"/>
                </a:solidFill>
              </a:rPr>
              <a:t>vendredi 19 mars à 10h00</a:t>
            </a:r>
          </a:p>
          <a:p>
            <a:pPr lvl="1"/>
            <a:r>
              <a:rPr lang="fr-FR" sz="1800" dirty="0"/>
              <a:t>Présentation des </a:t>
            </a:r>
            <a:r>
              <a:rPr lang="fr-FR" sz="1800" b="1" dirty="0"/>
              <a:t>chapitres 13 à 28</a:t>
            </a:r>
          </a:p>
          <a:p>
            <a:pPr lvl="1"/>
            <a:r>
              <a:rPr lang="fr-FR" sz="1800" dirty="0"/>
              <a:t>Point sur l’avancée des cours</a:t>
            </a:r>
          </a:p>
          <a:p>
            <a:pPr lvl="1"/>
            <a:r>
              <a:rPr lang="fr-FR" sz="1800" dirty="0"/>
              <a:t>Q&amp;R</a:t>
            </a:r>
          </a:p>
          <a:p>
            <a:r>
              <a:rPr lang="fr-FR" sz="2200" dirty="0"/>
              <a:t>Ouverture des examens de fin de chapitre </a:t>
            </a:r>
            <a:r>
              <a:rPr lang="fr-FR" sz="2200" dirty="0" err="1"/>
              <a:t>CyberOps</a:t>
            </a:r>
            <a:r>
              <a:rPr lang="fr-FR" sz="2200" dirty="0"/>
              <a:t> </a:t>
            </a:r>
            <a:br>
              <a:rPr lang="fr-FR" sz="2200" dirty="0"/>
            </a:br>
            <a:r>
              <a:rPr lang="fr-FR" sz="2200" dirty="0"/>
              <a:t>début </a:t>
            </a:r>
            <a:r>
              <a:rPr lang="fr-FR" sz="2200" b="1" dirty="0"/>
              <a:t>mars</a:t>
            </a:r>
          </a:p>
          <a:p>
            <a:r>
              <a:rPr lang="fr-FR" sz="2200" dirty="0"/>
              <a:t>Ouverture des examens finaux début </a:t>
            </a:r>
            <a:r>
              <a:rPr lang="fr-FR" sz="2200" b="1" dirty="0"/>
              <a:t>avril</a:t>
            </a:r>
          </a:p>
          <a:p>
            <a:r>
              <a:rPr lang="fr-FR" sz="2200" dirty="0"/>
              <a:t>Dossier collaboratif partagé  </a:t>
            </a:r>
            <a:r>
              <a:rPr lang="fr-FR" sz="1800" b="0" i="0" u="sng" strike="noStrike" dirty="0">
                <a:solidFill>
                  <a:srgbClr val="1155CC"/>
                </a:solidFill>
                <a:effectLst/>
                <a:latin typeface="Arial" panose="020B0604020202020204" pitchFamily="34" charset="0"/>
                <a:hlinkClick r:id="rId2"/>
              </a:rPr>
              <a:t>https://tinyurl.com/Certa-CyberOps</a:t>
            </a:r>
            <a:r>
              <a:rPr lang="fr-FR" sz="1800" b="0" i="0" u="none" strike="noStrike" dirty="0">
                <a:solidFill>
                  <a:srgbClr val="000000"/>
                </a:solidFill>
                <a:effectLst/>
                <a:latin typeface="Arial" panose="020B0604020202020204" pitchFamily="34" charset="0"/>
              </a:rPr>
              <a:t> </a:t>
            </a:r>
            <a:endParaRPr lang="fr-FR" sz="1800" b="1" dirty="0"/>
          </a:p>
          <a:p>
            <a:endParaRPr lang="en-US" sz="2100" dirty="0"/>
          </a:p>
          <a:p>
            <a:pPr lvl="1"/>
            <a:endParaRPr lang="en-US" sz="1800" dirty="0"/>
          </a:p>
          <a:p>
            <a:pPr lvl="1"/>
            <a:endParaRPr lang="fr-FR" sz="1800" dirty="0"/>
          </a:p>
          <a:p>
            <a:endParaRPr lang="fr-FR" sz="2100" dirty="0"/>
          </a:p>
          <a:p>
            <a:pPr lvl="1"/>
            <a:endParaRPr lang="fr-FR" sz="1800" dirty="0"/>
          </a:p>
          <a:p>
            <a:pPr marL="342900" lvl="1" indent="0">
              <a:buNone/>
            </a:pPr>
            <a:endParaRPr lang="fr-FR" sz="1800" dirty="0"/>
          </a:p>
        </p:txBody>
      </p:sp>
    </p:spTree>
    <p:extLst>
      <p:ext uri="{BB962C8B-B14F-4D97-AF65-F5344CB8AC3E}">
        <p14:creationId xmlns:p14="http://schemas.microsoft.com/office/powerpoint/2010/main" val="1119067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FEB6E-77D8-48E8-8E73-AD9D7E6638BD}"/>
              </a:ext>
            </a:extLst>
          </p:cNvPr>
          <p:cNvSpPr>
            <a:spLocks noGrp="1"/>
          </p:cNvSpPr>
          <p:nvPr>
            <p:ph type="title"/>
          </p:nvPr>
        </p:nvSpPr>
        <p:spPr/>
        <p:txBody>
          <a:bodyPr/>
          <a:lstStyle/>
          <a:p>
            <a:r>
              <a:rPr lang="fr-FR" dirty="0"/>
              <a:t>Communication - Liste de diffusion - Webinaires</a:t>
            </a:r>
          </a:p>
        </p:txBody>
      </p:sp>
      <p:sp>
        <p:nvSpPr>
          <p:cNvPr id="3" name="Espace réservé du contenu 2">
            <a:extLst>
              <a:ext uri="{FF2B5EF4-FFF2-40B4-BE49-F238E27FC236}">
                <a16:creationId xmlns:a16="http://schemas.microsoft.com/office/drawing/2014/main" id="{FBBD0C04-11C3-4D76-8C77-383A74CA7775}"/>
              </a:ext>
            </a:extLst>
          </p:cNvPr>
          <p:cNvSpPr txBox="1">
            <a:spLocks/>
          </p:cNvSpPr>
          <p:nvPr/>
        </p:nvSpPr>
        <p:spPr>
          <a:xfrm>
            <a:off x="550333" y="1369219"/>
            <a:ext cx="7044268" cy="3263504"/>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lvl="1" indent="-285750">
              <a:lnSpc>
                <a:spcPct val="120000"/>
              </a:lnSpc>
              <a:spcBef>
                <a:spcPts val="0"/>
              </a:spcBef>
              <a:buFont typeface="Wingdings" panose="05000000000000000000" pitchFamily="2" charset="2"/>
              <a:buChar char="Ø"/>
            </a:pPr>
            <a:r>
              <a:rPr lang="fr-FR" sz="1800" dirty="0"/>
              <a:t>Une </a:t>
            </a:r>
            <a:r>
              <a:rPr lang="fr-FR" sz="1800" b="1" dirty="0"/>
              <a:t>liste de diffusion </a:t>
            </a:r>
            <a:r>
              <a:rPr lang="fr-FR" sz="1800" dirty="0"/>
              <a:t>pour les messages qui concernent les formations, les examens à activer, les attestations de réussite </a:t>
            </a:r>
            <a:r>
              <a:rPr lang="fr-FR" sz="1800" dirty="0">
                <a:hlinkClick r:id="rId2"/>
              </a:rPr>
              <a:t>certa_formations_cisco_cybersecurity@listes.reseaucerta.org</a:t>
            </a:r>
            <a:r>
              <a:rPr lang="fr-FR" sz="1800" dirty="0"/>
              <a:t> </a:t>
            </a:r>
          </a:p>
          <a:p>
            <a:pPr marL="628650" lvl="1" indent="-285750">
              <a:lnSpc>
                <a:spcPct val="120000"/>
              </a:lnSpc>
              <a:spcBef>
                <a:spcPts val="0"/>
              </a:spcBef>
              <a:buFont typeface="Wingdings" panose="05000000000000000000" pitchFamily="2" charset="2"/>
              <a:buChar char="Ø"/>
            </a:pPr>
            <a:r>
              <a:rPr lang="fr-FR" sz="1800" dirty="0"/>
              <a:t>Une </a:t>
            </a:r>
            <a:r>
              <a:rPr lang="fr-FR" sz="1800" b="1" dirty="0"/>
              <a:t>adresse de contact </a:t>
            </a:r>
            <a:r>
              <a:rPr lang="fr-FR" sz="1800" dirty="0">
                <a:hlinkClick r:id="rId3"/>
              </a:rPr>
              <a:t>partenariat-cisco-netacad@reseaucerta.org</a:t>
            </a:r>
            <a:br>
              <a:rPr lang="fr-FR" sz="1800" dirty="0"/>
            </a:br>
            <a:r>
              <a:rPr lang="fr-FR" sz="1800" dirty="0"/>
              <a:t>pour les problèmes techniques de connexion et les questions diverses.</a:t>
            </a:r>
          </a:p>
          <a:p>
            <a:pPr marL="628650" lvl="1" indent="-285750">
              <a:lnSpc>
                <a:spcPct val="120000"/>
              </a:lnSpc>
              <a:spcBef>
                <a:spcPts val="0"/>
              </a:spcBef>
              <a:buFont typeface="Wingdings" panose="05000000000000000000" pitchFamily="2" charset="2"/>
              <a:buChar char="Ø"/>
            </a:pPr>
            <a:r>
              <a:rPr lang="fr-FR" sz="1800" dirty="0"/>
              <a:t>Une </a:t>
            </a:r>
            <a:r>
              <a:rPr lang="fr-FR" sz="1800" b="1" dirty="0"/>
              <a:t>adresse de contact </a:t>
            </a:r>
            <a:r>
              <a:rPr lang="fr-FR" sz="1800" dirty="0"/>
              <a:t>avec le responsable du programme </a:t>
            </a:r>
            <a:r>
              <a:rPr lang="fr-FR" sz="1800" dirty="0" err="1"/>
              <a:t>NetAcad</a:t>
            </a:r>
            <a:r>
              <a:rPr lang="fr-FR" sz="1800" dirty="0"/>
              <a:t> France chez CISCO </a:t>
            </a:r>
            <a:r>
              <a:rPr lang="fr-FR" sz="1800" dirty="0" err="1"/>
              <a:t>Systems</a:t>
            </a:r>
            <a:r>
              <a:rPr lang="fr-FR" sz="1800" dirty="0"/>
              <a:t> </a:t>
            </a:r>
            <a:r>
              <a:rPr lang="fr-FR" sz="1800" b="1" dirty="0"/>
              <a:t>Christophe </a:t>
            </a:r>
            <a:r>
              <a:rPr lang="fr-FR" sz="1800" b="1" dirty="0" err="1"/>
              <a:t>Dolinsek</a:t>
            </a:r>
            <a:r>
              <a:rPr lang="fr-FR" sz="1800" b="1" dirty="0"/>
              <a:t> </a:t>
            </a:r>
            <a:br>
              <a:rPr lang="fr-FR" sz="1800" b="1" dirty="0"/>
            </a:br>
            <a:r>
              <a:rPr lang="fr-FR" sz="1800" dirty="0">
                <a:hlinkClick r:id="rId4"/>
              </a:rPr>
              <a:t>cdolinse@cisco.com</a:t>
            </a:r>
            <a:r>
              <a:rPr lang="fr-FR" sz="1800" dirty="0"/>
              <a:t> </a:t>
            </a:r>
          </a:p>
          <a:p>
            <a:pPr marL="342900" lvl="1" indent="0">
              <a:lnSpc>
                <a:spcPct val="120000"/>
              </a:lnSpc>
              <a:spcBef>
                <a:spcPts val="0"/>
              </a:spcBef>
              <a:buNone/>
            </a:pPr>
            <a:r>
              <a:rPr lang="fr-FR" sz="1800" dirty="0"/>
              <a:t>	</a:t>
            </a:r>
          </a:p>
        </p:txBody>
      </p:sp>
    </p:spTree>
    <p:extLst>
      <p:ext uri="{BB962C8B-B14F-4D97-AF65-F5344CB8AC3E}">
        <p14:creationId xmlns:p14="http://schemas.microsoft.com/office/powerpoint/2010/main" val="1349842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FEB6E-77D8-48E8-8E73-AD9D7E6638BD}"/>
              </a:ext>
            </a:extLst>
          </p:cNvPr>
          <p:cNvSpPr>
            <a:spLocks noGrp="1"/>
          </p:cNvSpPr>
          <p:nvPr>
            <p:ph type="title"/>
          </p:nvPr>
        </p:nvSpPr>
        <p:spPr/>
        <p:txBody>
          <a:bodyPr/>
          <a:lstStyle/>
          <a:p>
            <a:r>
              <a:rPr lang="fr-FR" dirty="0"/>
              <a:t>Communication - Site réseau </a:t>
            </a:r>
            <a:r>
              <a:rPr lang="fr-FR" dirty="0" err="1"/>
              <a:t>Certa</a:t>
            </a:r>
            <a:r>
              <a:rPr lang="fr-FR" dirty="0"/>
              <a:t> - Webinaires - FAQ</a:t>
            </a:r>
          </a:p>
        </p:txBody>
      </p:sp>
      <p:sp>
        <p:nvSpPr>
          <p:cNvPr id="3" name="Espace réservé du contenu 2">
            <a:extLst>
              <a:ext uri="{FF2B5EF4-FFF2-40B4-BE49-F238E27FC236}">
                <a16:creationId xmlns:a16="http://schemas.microsoft.com/office/drawing/2014/main" id="{FBBD0C04-11C3-4D76-8C77-383A74CA7775}"/>
              </a:ext>
            </a:extLst>
          </p:cNvPr>
          <p:cNvSpPr txBox="1">
            <a:spLocks/>
          </p:cNvSpPr>
          <p:nvPr/>
        </p:nvSpPr>
        <p:spPr>
          <a:xfrm>
            <a:off x="550332" y="1369219"/>
            <a:ext cx="7336367" cy="3263504"/>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gn="just">
              <a:buNone/>
            </a:pPr>
            <a:r>
              <a:rPr lang="fr-FR" sz="1800" dirty="0"/>
              <a:t>Sur le site du réseau </a:t>
            </a:r>
            <a:r>
              <a:rPr lang="fr-FR" sz="1800" dirty="0" err="1"/>
              <a:t>Certa</a:t>
            </a:r>
            <a:r>
              <a:rPr lang="fr-FR" sz="1800" dirty="0"/>
              <a:t>, rubrique </a:t>
            </a:r>
            <a:r>
              <a:rPr lang="fr-FR" sz="1800" dirty="0">
                <a:hlinkClick r:id="rId2"/>
              </a:rPr>
              <a:t>Partenaires – Cisco </a:t>
            </a:r>
            <a:r>
              <a:rPr lang="fr-FR" sz="1800" dirty="0" err="1">
                <a:hlinkClick r:id="rId2"/>
              </a:rPr>
              <a:t>NetAcad</a:t>
            </a:r>
            <a:endParaRPr lang="fr-FR" sz="1800" dirty="0"/>
          </a:p>
          <a:p>
            <a:pPr marL="628650" lvl="1" indent="-285750" algn="just">
              <a:buFont typeface="Wingdings" panose="05000000000000000000" pitchFamily="2" charset="2"/>
              <a:buChar char="Ø"/>
            </a:pPr>
            <a:r>
              <a:rPr lang="fr-FR" sz="1800" dirty="0"/>
              <a:t>Présentation de la </a:t>
            </a:r>
            <a:r>
              <a:rPr lang="fr-FR" sz="1800" dirty="0">
                <a:hlinkClick r:id="rId3"/>
              </a:rPr>
              <a:t>formation </a:t>
            </a:r>
            <a:r>
              <a:rPr lang="fr-FR" sz="1800" dirty="0" err="1">
                <a:hlinkClick r:id="rId3"/>
              </a:rPr>
              <a:t>CyberOps</a:t>
            </a:r>
            <a:r>
              <a:rPr lang="fr-FR" sz="1800" dirty="0"/>
              <a:t>, du planning, liens vers les diaporamas et les enregistrements des webinaires 2020 et 2021</a:t>
            </a:r>
          </a:p>
          <a:p>
            <a:pPr marL="628650" lvl="1" indent="-285750" algn="just">
              <a:buFont typeface="Wingdings" panose="05000000000000000000" pitchFamily="2" charset="2"/>
              <a:buChar char="Ø"/>
            </a:pPr>
            <a:r>
              <a:rPr lang="fr-FR" sz="1800" dirty="0"/>
              <a:t>Une page </a:t>
            </a:r>
            <a:r>
              <a:rPr lang="fr-FR" sz="1800" dirty="0">
                <a:hlinkClick r:id="rId4"/>
              </a:rPr>
              <a:t>FAQ</a:t>
            </a:r>
            <a:r>
              <a:rPr lang="fr-FR" sz="1800" dirty="0"/>
              <a:t> dédiée aux réponses aux questions les plus fréquentes est disponible, elle sera enrichie par vos contributions sur la liste de diffusion et sur le chat des webinaires</a:t>
            </a:r>
          </a:p>
          <a:p>
            <a:pPr marL="628650" lvl="1" indent="-285750" algn="just">
              <a:buFont typeface="Wingdings" panose="05000000000000000000" pitchFamily="2" charset="2"/>
              <a:buChar char="Ø"/>
            </a:pPr>
            <a:r>
              <a:rPr lang="fr-FR" sz="1800" dirty="0"/>
              <a:t>Un </a:t>
            </a:r>
            <a:r>
              <a:rPr lang="fr-FR" sz="1800" dirty="0">
                <a:hlinkClick r:id="rId5"/>
              </a:rPr>
              <a:t>Mode opératoire</a:t>
            </a:r>
            <a:r>
              <a:rPr lang="fr-FR" sz="1800" dirty="0"/>
              <a:t> dédié à l'assistance à la connexion : comment regénérer le lien d'activation quand on n'avait pas de compte </a:t>
            </a:r>
            <a:r>
              <a:rPr lang="fr-FR" sz="1800" dirty="0" err="1"/>
              <a:t>NetAcad</a:t>
            </a:r>
            <a:r>
              <a:rPr lang="fr-FR" sz="1800" dirty="0"/>
              <a:t>, récupérer son mot de passe ...</a:t>
            </a:r>
          </a:p>
          <a:p>
            <a:pPr marL="628650" lvl="1" indent="-285750" algn="just">
              <a:buFont typeface="Wingdings" panose="05000000000000000000" pitchFamily="2" charset="2"/>
              <a:buChar char="Ø"/>
            </a:pPr>
            <a:r>
              <a:rPr lang="fr-FR" sz="1800" b="1" dirty="0"/>
              <a:t>Devenir </a:t>
            </a:r>
            <a:r>
              <a:rPr lang="fr-FR" sz="1800" b="1" dirty="0">
                <a:hlinkClick r:id="rId6"/>
              </a:rPr>
              <a:t>Académie locale Cisco</a:t>
            </a:r>
            <a:r>
              <a:rPr lang="fr-FR" sz="1800" b="1" dirty="0"/>
              <a:t> dans le cadre du partenariat </a:t>
            </a:r>
            <a:r>
              <a:rPr lang="fr-FR" sz="1800" b="1" dirty="0" err="1"/>
              <a:t>Certa</a:t>
            </a:r>
            <a:r>
              <a:rPr lang="fr-FR" sz="1800" b="1" dirty="0"/>
              <a:t>-Cisco  </a:t>
            </a:r>
            <a:r>
              <a:rPr lang="fr-FR" sz="1800" dirty="0"/>
              <a:t>:</a:t>
            </a:r>
            <a:r>
              <a:rPr lang="fr-FR" sz="1800" b="1" dirty="0"/>
              <a:t> </a:t>
            </a:r>
            <a:r>
              <a:rPr lang="fr-FR" sz="1800" dirty="0"/>
              <a:t>un lycée public ou privé sous-contrat, peut obtenir le statut d'académie locale du programme </a:t>
            </a:r>
            <a:r>
              <a:rPr lang="fr-FR" sz="1800" dirty="0" err="1"/>
              <a:t>NetAcad</a:t>
            </a:r>
            <a:r>
              <a:rPr lang="fr-FR" sz="1800" dirty="0"/>
              <a:t> (Cisco Networking </a:t>
            </a:r>
            <a:r>
              <a:rPr lang="fr-FR" sz="1800" dirty="0" err="1"/>
              <a:t>Academy</a:t>
            </a:r>
            <a:r>
              <a:rPr lang="fr-FR" sz="1800" dirty="0"/>
              <a:t>). </a:t>
            </a:r>
          </a:p>
          <a:p>
            <a:pPr marL="342900" lvl="1" indent="0" algn="just">
              <a:buNone/>
            </a:pPr>
            <a:endParaRPr lang="fr-FR" sz="1800" dirty="0"/>
          </a:p>
        </p:txBody>
      </p:sp>
    </p:spTree>
    <p:extLst>
      <p:ext uri="{BB962C8B-B14F-4D97-AF65-F5344CB8AC3E}">
        <p14:creationId xmlns:p14="http://schemas.microsoft.com/office/powerpoint/2010/main" val="111420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544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130E1A-AF09-44E0-B0B4-0C7170F0B612}"/>
              </a:ext>
            </a:extLst>
          </p:cNvPr>
          <p:cNvSpPr>
            <a:spLocks noGrp="1"/>
          </p:cNvSpPr>
          <p:nvPr>
            <p:ph type="ctrTitle"/>
          </p:nvPr>
        </p:nvSpPr>
        <p:spPr/>
        <p:txBody>
          <a:bodyPr/>
          <a:lstStyle/>
          <a:p>
            <a:r>
              <a:rPr lang="en-US" sz="3200" b="1" kern="0" dirty="0" err="1"/>
              <a:t>Adéquation</a:t>
            </a:r>
            <a:r>
              <a:rPr lang="en-US" sz="3200" b="1" kern="0" dirty="0"/>
              <a:t> Cursus Cisco Cyber Security </a:t>
            </a:r>
            <a:br>
              <a:rPr lang="en-US" sz="3200" b="1" kern="0" dirty="0"/>
            </a:br>
            <a:r>
              <a:rPr lang="en-US" sz="3200" b="1" kern="0" dirty="0" err="1"/>
              <a:t>Référentiel</a:t>
            </a:r>
            <a:r>
              <a:rPr lang="en-US" sz="3200" b="1" kern="0" dirty="0"/>
              <a:t> BTS SIO </a:t>
            </a:r>
            <a:r>
              <a:rPr lang="en-US" sz="3200" b="1" kern="0" dirty="0" err="1"/>
              <a:t>saison</a:t>
            </a:r>
            <a:r>
              <a:rPr lang="en-US" sz="3200" b="1" kern="0" dirty="0"/>
              <a:t> 2</a:t>
            </a:r>
            <a:endParaRPr lang="fr-FR" sz="3200" dirty="0"/>
          </a:p>
        </p:txBody>
      </p:sp>
      <p:pic>
        <p:nvPicPr>
          <p:cNvPr id="8" name="Image 7">
            <a:extLst>
              <a:ext uri="{FF2B5EF4-FFF2-40B4-BE49-F238E27FC236}">
                <a16:creationId xmlns:a16="http://schemas.microsoft.com/office/drawing/2014/main" id="{92FE4C01-5735-41F0-8B1C-61630FE465B4}"/>
              </a:ext>
            </a:extLst>
          </p:cNvPr>
          <p:cNvPicPr>
            <a:picLocks noChangeAspect="1"/>
          </p:cNvPicPr>
          <p:nvPr/>
        </p:nvPicPr>
        <p:blipFill>
          <a:blip r:embed="rId2"/>
          <a:stretch>
            <a:fillRect/>
          </a:stretch>
        </p:blipFill>
        <p:spPr>
          <a:xfrm>
            <a:off x="4173621" y="275826"/>
            <a:ext cx="4712774" cy="1073395"/>
          </a:xfrm>
          <a:prstGeom prst="rect">
            <a:avLst/>
          </a:prstGeom>
        </p:spPr>
      </p:pic>
      <p:sp>
        <p:nvSpPr>
          <p:cNvPr id="14" name="Sous-titre 1">
            <a:extLst>
              <a:ext uri="{FF2B5EF4-FFF2-40B4-BE49-F238E27FC236}">
                <a16:creationId xmlns:a16="http://schemas.microsoft.com/office/drawing/2014/main" id="{2EC2F164-EE8C-4D81-8F3C-70E8F808CEB8}"/>
              </a:ext>
            </a:extLst>
          </p:cNvPr>
          <p:cNvSpPr>
            <a:spLocks noGrp="1"/>
          </p:cNvSpPr>
          <p:nvPr>
            <p:ph type="subTitle" idx="1"/>
          </p:nvPr>
        </p:nvSpPr>
        <p:spPr>
          <a:xfrm>
            <a:off x="469497" y="3769380"/>
            <a:ext cx="6149964" cy="288131"/>
          </a:xfrm>
        </p:spPr>
        <p:txBody>
          <a:bodyPr/>
          <a:lstStyle/>
          <a:p>
            <a:r>
              <a:rPr lang="fr-FR" sz="2000" dirty="0"/>
              <a:t>Valérie MARTINEZ et Pascal MOUSSIER</a:t>
            </a:r>
          </a:p>
        </p:txBody>
      </p:sp>
      <p:sp>
        <p:nvSpPr>
          <p:cNvPr id="15" name="Espace réservé du texte 2">
            <a:extLst>
              <a:ext uri="{FF2B5EF4-FFF2-40B4-BE49-F238E27FC236}">
                <a16:creationId xmlns:a16="http://schemas.microsoft.com/office/drawing/2014/main" id="{664233BA-57C9-4090-B277-54FA0667066A}"/>
              </a:ext>
            </a:extLst>
          </p:cNvPr>
          <p:cNvSpPr>
            <a:spLocks noGrp="1"/>
          </p:cNvSpPr>
          <p:nvPr>
            <p:ph type="body" sz="quarter" idx="11"/>
          </p:nvPr>
        </p:nvSpPr>
        <p:spPr>
          <a:xfrm>
            <a:off x="469497" y="4009377"/>
            <a:ext cx="5126698" cy="288131"/>
          </a:xfrm>
        </p:spPr>
        <p:txBody>
          <a:bodyPr lIns="91420" tIns="45710" rIns="91420" bIns="45710" anchor="t"/>
          <a:lstStyle/>
          <a:p>
            <a:r>
              <a:rPr lang="fr-FR" dirty="0">
                <a:latin typeface="Arial"/>
                <a:cs typeface="Arial"/>
              </a:rPr>
              <a:t>Enseignants BTSSIO SISR, Instructeurs ITC CERTA</a:t>
            </a:r>
          </a:p>
        </p:txBody>
      </p:sp>
      <p:sp>
        <p:nvSpPr>
          <p:cNvPr id="16" name="Espace réservé du texte 3">
            <a:extLst>
              <a:ext uri="{FF2B5EF4-FFF2-40B4-BE49-F238E27FC236}">
                <a16:creationId xmlns:a16="http://schemas.microsoft.com/office/drawing/2014/main" id="{98C1D58E-D0A8-4C78-9439-DD6B821FB6EE}"/>
              </a:ext>
            </a:extLst>
          </p:cNvPr>
          <p:cNvSpPr>
            <a:spLocks noGrp="1"/>
          </p:cNvSpPr>
          <p:nvPr>
            <p:ph type="body" sz="quarter" idx="12"/>
          </p:nvPr>
        </p:nvSpPr>
        <p:spPr>
          <a:xfrm>
            <a:off x="469497" y="4309008"/>
            <a:ext cx="5126698" cy="288131"/>
          </a:xfrm>
        </p:spPr>
        <p:txBody>
          <a:bodyPr/>
          <a:lstStyle/>
          <a:p>
            <a:endParaRPr lang="fr-FR" dirty="0"/>
          </a:p>
        </p:txBody>
      </p:sp>
    </p:spTree>
    <p:extLst>
      <p:ext uri="{BB962C8B-B14F-4D97-AF65-F5344CB8AC3E}">
        <p14:creationId xmlns:p14="http://schemas.microsoft.com/office/powerpoint/2010/main" val="2626256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FEB6E-77D8-48E8-8E73-AD9D7E6638BD}"/>
              </a:ext>
            </a:extLst>
          </p:cNvPr>
          <p:cNvSpPr>
            <a:spLocks noGrp="1"/>
          </p:cNvSpPr>
          <p:nvPr>
            <p:ph type="title"/>
          </p:nvPr>
        </p:nvSpPr>
        <p:spPr/>
        <p:txBody>
          <a:bodyPr/>
          <a:lstStyle/>
          <a:p>
            <a:r>
              <a:rPr lang="fr-FR" dirty="0"/>
              <a:t>Dispositif de formations </a:t>
            </a:r>
            <a:r>
              <a:rPr lang="fr-FR" dirty="0" err="1"/>
              <a:t>Certa</a:t>
            </a:r>
            <a:r>
              <a:rPr lang="fr-FR" dirty="0"/>
              <a:t> - Cisco Cybersécurité</a:t>
            </a:r>
          </a:p>
        </p:txBody>
      </p:sp>
      <p:sp>
        <p:nvSpPr>
          <p:cNvPr id="3" name="Espace réservé du contenu 2">
            <a:extLst>
              <a:ext uri="{FF2B5EF4-FFF2-40B4-BE49-F238E27FC236}">
                <a16:creationId xmlns:a16="http://schemas.microsoft.com/office/drawing/2014/main" id="{FBBD0C04-11C3-4D76-8C77-383A74CA7775}"/>
              </a:ext>
            </a:extLst>
          </p:cNvPr>
          <p:cNvSpPr txBox="1">
            <a:spLocks/>
          </p:cNvSpPr>
          <p:nvPr/>
        </p:nvSpPr>
        <p:spPr>
          <a:xfrm>
            <a:off x="550332" y="1369219"/>
            <a:ext cx="7336367" cy="3263504"/>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gn="just">
              <a:buNone/>
            </a:pPr>
            <a:r>
              <a:rPr lang="fr-FR" sz="1800" dirty="0"/>
              <a:t>Dans le cadre de la rénovation du BTS SIO de 2019, les besoins en formation des enseignants et des étudiants sur la </a:t>
            </a:r>
            <a:r>
              <a:rPr lang="fr-FR" sz="1800" b="1" dirty="0"/>
              <a:t>thématique de la cybersécurité </a:t>
            </a:r>
            <a:r>
              <a:rPr lang="fr-FR" sz="1800" dirty="0"/>
              <a:t>sont importants. </a:t>
            </a:r>
          </a:p>
          <a:p>
            <a:pPr marL="342900" lvl="1" indent="0" algn="just">
              <a:buNone/>
            </a:pPr>
            <a:r>
              <a:rPr lang="fr-FR" sz="1800" dirty="0"/>
              <a:t>Les cours </a:t>
            </a:r>
            <a:r>
              <a:rPr lang="fr-FR" sz="1800" b="1" dirty="0">
                <a:hlinkClick r:id="rId2"/>
              </a:rPr>
              <a:t>Introduction to </a:t>
            </a:r>
            <a:r>
              <a:rPr lang="fr-FR" sz="1800" b="1" dirty="0" err="1">
                <a:hlinkClick r:id="rId2"/>
              </a:rPr>
              <a:t>Cybersecurity</a:t>
            </a:r>
            <a:r>
              <a:rPr lang="fr-FR" sz="1800" dirty="0"/>
              <a:t>, </a:t>
            </a:r>
            <a:r>
              <a:rPr lang="fr-FR" sz="1800" b="1" dirty="0" err="1">
                <a:hlinkClick r:id="rId3"/>
              </a:rPr>
              <a:t>Cybersecurity</a:t>
            </a:r>
            <a:r>
              <a:rPr lang="fr-FR" sz="1800" b="1" dirty="0">
                <a:hlinkClick r:id="rId3"/>
              </a:rPr>
              <a:t> Essentials</a:t>
            </a:r>
            <a:r>
              <a:rPr lang="fr-FR" sz="1800" dirty="0"/>
              <a:t> et  </a:t>
            </a:r>
            <a:r>
              <a:rPr lang="fr-FR" sz="1800" b="1" dirty="0" err="1">
                <a:hlinkClick r:id="rId4"/>
              </a:rPr>
              <a:t>Cybersecurity</a:t>
            </a:r>
            <a:r>
              <a:rPr lang="fr-FR" sz="1800" b="1" dirty="0">
                <a:hlinkClick r:id="rId4"/>
              </a:rPr>
              <a:t> Operations</a:t>
            </a:r>
            <a:r>
              <a:rPr lang="fr-FR" sz="1800" b="1" dirty="0"/>
              <a:t> Associate </a:t>
            </a:r>
            <a:r>
              <a:rPr lang="fr-FR" sz="1800" dirty="0"/>
              <a:t>(</a:t>
            </a:r>
            <a:r>
              <a:rPr lang="fr-FR" sz="1800" dirty="0" err="1"/>
              <a:t>CyberOPS</a:t>
            </a:r>
            <a:r>
              <a:rPr lang="fr-FR" sz="1800" dirty="0"/>
              <a:t>)  répondent en partie à ces nouveaux besoins. Ils sont disponibles sur la plateforme de formation en ligne </a:t>
            </a:r>
            <a:r>
              <a:rPr lang="fr-FR" sz="1800" b="1" dirty="0"/>
              <a:t>Cisco Networking </a:t>
            </a:r>
            <a:r>
              <a:rPr lang="fr-FR" sz="1800" b="1" dirty="0" err="1"/>
              <a:t>Academy</a:t>
            </a:r>
            <a:r>
              <a:rPr lang="fr-FR" sz="1800" b="1" dirty="0"/>
              <a:t> </a:t>
            </a:r>
            <a:r>
              <a:rPr lang="fr-FR" sz="1800" dirty="0"/>
              <a:t>(</a:t>
            </a:r>
            <a:r>
              <a:rPr lang="fr-FR" sz="1800" b="1" dirty="0" err="1">
                <a:hlinkClick r:id="rId5"/>
              </a:rPr>
              <a:t>NetAcad</a:t>
            </a:r>
            <a:r>
              <a:rPr lang="fr-FR" sz="1800" dirty="0"/>
              <a:t>).</a:t>
            </a:r>
          </a:p>
          <a:p>
            <a:pPr marL="342900" lvl="1" indent="0" algn="just">
              <a:buNone/>
            </a:pPr>
            <a:r>
              <a:rPr lang="fr-FR" sz="1800" dirty="0"/>
              <a:t>Ils permettent d'avoir une </a:t>
            </a:r>
            <a:r>
              <a:rPr lang="fr-FR" sz="1800" b="1" dirty="0"/>
              <a:t>bonne approche du vocabulaire</a:t>
            </a:r>
            <a:r>
              <a:rPr lang="fr-FR" sz="1800" dirty="0"/>
              <a:t>, </a:t>
            </a:r>
            <a:r>
              <a:rPr lang="fr-FR" sz="1800" b="1" dirty="0"/>
              <a:t>des menaces </a:t>
            </a:r>
            <a:r>
              <a:rPr lang="fr-FR" sz="1800" dirty="0"/>
              <a:t>et </a:t>
            </a:r>
            <a:r>
              <a:rPr lang="fr-FR" sz="1800" b="1" dirty="0"/>
              <a:t>des enjeux </a:t>
            </a:r>
            <a:r>
              <a:rPr lang="fr-FR" sz="1800" dirty="0"/>
              <a:t>liés à la </a:t>
            </a:r>
            <a:r>
              <a:rPr lang="fr-FR" sz="1800" b="1" dirty="0"/>
              <a:t>cybersécurité</a:t>
            </a:r>
            <a:r>
              <a:rPr lang="fr-FR" sz="1800" dirty="0"/>
              <a:t>. </a:t>
            </a:r>
          </a:p>
          <a:p>
            <a:pPr marL="342900" lvl="1" indent="0" algn="just">
              <a:buNone/>
            </a:pPr>
            <a:r>
              <a:rPr lang="fr-FR" sz="1800" dirty="0" err="1"/>
              <a:t>CyberOPS</a:t>
            </a:r>
            <a:r>
              <a:rPr lang="fr-FR" sz="1800" dirty="0"/>
              <a:t> permet de réaliser des tâches proches de celles des analystes en cybersécurité au sein de centres opérationnels de sécurité (SOC), en participant à la détection des menaces de cybersécurité et en mettant en place des réponses à ces menaces.</a:t>
            </a:r>
          </a:p>
        </p:txBody>
      </p:sp>
    </p:spTree>
    <p:extLst>
      <p:ext uri="{BB962C8B-B14F-4D97-AF65-F5344CB8AC3E}">
        <p14:creationId xmlns:p14="http://schemas.microsoft.com/office/powerpoint/2010/main" val="1210376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FEB6E-77D8-48E8-8E73-AD9D7E6638BD}"/>
              </a:ext>
            </a:extLst>
          </p:cNvPr>
          <p:cNvSpPr>
            <a:spLocks noGrp="1"/>
          </p:cNvSpPr>
          <p:nvPr>
            <p:ph type="title"/>
          </p:nvPr>
        </p:nvSpPr>
        <p:spPr/>
        <p:txBody>
          <a:bodyPr/>
          <a:lstStyle/>
          <a:p>
            <a:r>
              <a:rPr lang="fr-FR" dirty="0"/>
              <a:t>Données sur les formations </a:t>
            </a:r>
            <a:r>
              <a:rPr lang="fr-FR" dirty="0" err="1"/>
              <a:t>Certa</a:t>
            </a:r>
            <a:r>
              <a:rPr lang="fr-FR" dirty="0"/>
              <a:t> - Cisco 2021</a:t>
            </a:r>
          </a:p>
        </p:txBody>
      </p:sp>
      <p:sp>
        <p:nvSpPr>
          <p:cNvPr id="3" name="Espace réservé du contenu 2">
            <a:extLst>
              <a:ext uri="{FF2B5EF4-FFF2-40B4-BE49-F238E27FC236}">
                <a16:creationId xmlns:a16="http://schemas.microsoft.com/office/drawing/2014/main" id="{FBBD0C04-11C3-4D76-8C77-383A74CA7775}"/>
              </a:ext>
            </a:extLst>
          </p:cNvPr>
          <p:cNvSpPr txBox="1">
            <a:spLocks/>
          </p:cNvSpPr>
          <p:nvPr/>
        </p:nvSpPr>
        <p:spPr>
          <a:xfrm>
            <a:off x="550332" y="1123512"/>
            <a:ext cx="3426337" cy="3322364"/>
          </a:xfrm>
          <a:prstGeom prst="rect">
            <a:avLst/>
          </a:prstGeom>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14300" algn="just">
              <a:lnSpc>
                <a:spcPct val="120000"/>
              </a:lnSpc>
              <a:spcBef>
                <a:spcPts val="0"/>
              </a:spcBef>
              <a:buNone/>
            </a:pPr>
            <a:r>
              <a:rPr lang="fr-FR" sz="2200" dirty="0"/>
              <a:t>Les formations Introduction to </a:t>
            </a:r>
            <a:r>
              <a:rPr lang="fr-FR" sz="2200" dirty="0" err="1"/>
              <a:t>Cybersecurity</a:t>
            </a:r>
            <a:r>
              <a:rPr lang="fr-FR" sz="2200" dirty="0"/>
              <a:t>, </a:t>
            </a:r>
            <a:r>
              <a:rPr lang="fr-FR" sz="2200" dirty="0" err="1"/>
              <a:t>Cybersecurity</a:t>
            </a:r>
            <a:r>
              <a:rPr lang="fr-FR" sz="2200" dirty="0"/>
              <a:t> Essentials et </a:t>
            </a:r>
            <a:r>
              <a:rPr lang="fr-FR" sz="2200" dirty="0" err="1"/>
              <a:t>Cybersecurity</a:t>
            </a:r>
            <a:r>
              <a:rPr lang="fr-FR" sz="2200" dirty="0"/>
              <a:t> Operations se sont déroulées sur la </a:t>
            </a:r>
            <a:r>
              <a:rPr lang="fr-FR" sz="2200" dirty="0" err="1"/>
              <a:t>période</a:t>
            </a:r>
            <a:r>
              <a:rPr lang="fr-FR" sz="2200" dirty="0"/>
              <a:t> </a:t>
            </a:r>
            <a:r>
              <a:rPr lang="fr-FR" sz="2200" b="1" dirty="0"/>
              <a:t>février-novembre 2020</a:t>
            </a:r>
            <a:r>
              <a:rPr lang="fr-FR" sz="2200" dirty="0"/>
              <a:t>.</a:t>
            </a:r>
            <a:r>
              <a:rPr lang="fr-FR" sz="2200" b="1" dirty="0"/>
              <a:t> </a:t>
            </a:r>
            <a:r>
              <a:rPr lang="fr-FR" sz="2200" dirty="0"/>
              <a:t>Plus de </a:t>
            </a:r>
            <a:r>
              <a:rPr lang="fr-FR" sz="2200" b="1" dirty="0"/>
              <a:t>500 collègues inscrits </a:t>
            </a:r>
            <a:r>
              <a:rPr lang="fr-FR" sz="2200" dirty="0"/>
              <a:t>à une ou plusieurs de ces formations, dont 53% SISR, 37% SLAM ET 10% CEJMA. </a:t>
            </a:r>
            <a:r>
              <a:rPr lang="fr-FR" sz="2200" b="1" dirty="0"/>
              <a:t>300</a:t>
            </a:r>
            <a:r>
              <a:rPr lang="fr-FR" sz="2200" dirty="0"/>
              <a:t> personnes inscrites à la formation </a:t>
            </a:r>
            <a:r>
              <a:rPr lang="fr-FR" sz="2200" dirty="0" err="1"/>
              <a:t>CyberOPS</a:t>
            </a:r>
            <a:r>
              <a:rPr lang="fr-FR" sz="2200" dirty="0"/>
              <a:t> plutôt dédiée au Bloc 3 année 2 SISR et SLAM, </a:t>
            </a:r>
            <a:r>
              <a:rPr lang="fr-FR" sz="2200" b="1" dirty="0"/>
              <a:t>71 habilités </a:t>
            </a:r>
            <a:r>
              <a:rPr lang="fr-FR" sz="2200" b="1" dirty="0" err="1"/>
              <a:t>CyberOPS</a:t>
            </a:r>
            <a:r>
              <a:rPr lang="fr-FR" sz="2200" b="1" dirty="0"/>
              <a:t> en 2020</a:t>
            </a:r>
            <a:r>
              <a:rPr lang="fr-FR" sz="2200" dirty="0"/>
              <a:t>.</a:t>
            </a:r>
          </a:p>
          <a:p>
            <a:pPr marL="0" indent="-114300" algn="just">
              <a:lnSpc>
                <a:spcPct val="120000"/>
              </a:lnSpc>
              <a:spcBef>
                <a:spcPts val="0"/>
              </a:spcBef>
              <a:buNone/>
            </a:pPr>
            <a:r>
              <a:rPr lang="fr-FR" sz="2200" dirty="0"/>
              <a:t>Une nouvelle formation </a:t>
            </a:r>
            <a:r>
              <a:rPr lang="fr-FR" sz="2200" b="1" dirty="0" err="1"/>
              <a:t>CyberOPS</a:t>
            </a:r>
            <a:r>
              <a:rPr lang="fr-FR" sz="2200" dirty="0"/>
              <a:t> est proposée </a:t>
            </a:r>
            <a:r>
              <a:rPr lang="fr-FR" sz="2200" b="1" dirty="0"/>
              <a:t>du 16 février au 31 juillet 2021 </a:t>
            </a:r>
            <a:r>
              <a:rPr lang="fr-FR" sz="2200" dirty="0"/>
              <a:t>avec</a:t>
            </a:r>
            <a:r>
              <a:rPr lang="fr-FR" sz="2200" b="1" dirty="0"/>
              <a:t> 120</a:t>
            </a:r>
            <a:r>
              <a:rPr lang="fr-FR" sz="2200" dirty="0"/>
              <a:t> nouveaux inscrits. </a:t>
            </a:r>
          </a:p>
          <a:p>
            <a:pPr marL="0" indent="-114300">
              <a:buNone/>
            </a:pPr>
            <a:endParaRPr lang="fr-FR" sz="2200" dirty="0"/>
          </a:p>
        </p:txBody>
      </p:sp>
      <p:sp>
        <p:nvSpPr>
          <p:cNvPr id="7" name="ZoneTexte 6">
            <a:extLst>
              <a:ext uri="{FF2B5EF4-FFF2-40B4-BE49-F238E27FC236}">
                <a16:creationId xmlns:a16="http://schemas.microsoft.com/office/drawing/2014/main" id="{5ADF4602-F652-4790-8818-D2EE12B84B47}"/>
              </a:ext>
            </a:extLst>
          </p:cNvPr>
          <p:cNvSpPr txBox="1"/>
          <p:nvPr/>
        </p:nvSpPr>
        <p:spPr>
          <a:xfrm>
            <a:off x="4021668" y="4098978"/>
            <a:ext cx="5122332" cy="844142"/>
          </a:xfrm>
          <a:prstGeom prst="rect">
            <a:avLst/>
          </a:prstGeom>
          <a:noFill/>
        </p:spPr>
        <p:txBody>
          <a:bodyPr wrap="square">
            <a:spAutoFit/>
          </a:bodyPr>
          <a:lstStyle/>
          <a:p>
            <a:pPr marL="0" indent="-114300" algn="just">
              <a:lnSpc>
                <a:spcPct val="120000"/>
              </a:lnSpc>
              <a:spcBef>
                <a:spcPts val="0"/>
              </a:spcBef>
              <a:buNone/>
            </a:pPr>
            <a:r>
              <a:rPr lang="fr-FR" sz="1400" dirty="0"/>
              <a:t>Les formations s’effectuent en autonomie et à distance avec un dispositif d’accompagnement lors des webinaires animés par Cisco </a:t>
            </a:r>
            <a:r>
              <a:rPr lang="fr-FR" sz="1400" dirty="0" err="1"/>
              <a:t>NetAcad</a:t>
            </a:r>
            <a:r>
              <a:rPr lang="fr-FR" sz="1400" dirty="0"/>
              <a:t> et le réseau </a:t>
            </a:r>
            <a:r>
              <a:rPr lang="fr-FR" sz="1400" dirty="0" err="1"/>
              <a:t>Certa</a:t>
            </a:r>
            <a:r>
              <a:rPr lang="fr-FR" sz="1400" dirty="0"/>
              <a:t>.</a:t>
            </a:r>
          </a:p>
        </p:txBody>
      </p:sp>
      <p:pic>
        <p:nvPicPr>
          <p:cNvPr id="6" name="Image 5">
            <a:extLst>
              <a:ext uri="{FF2B5EF4-FFF2-40B4-BE49-F238E27FC236}">
                <a16:creationId xmlns:a16="http://schemas.microsoft.com/office/drawing/2014/main" id="{465D3802-4B12-41FB-8D32-F027EFE6D7A0}"/>
              </a:ext>
            </a:extLst>
          </p:cNvPr>
          <p:cNvPicPr>
            <a:picLocks noChangeAspect="1"/>
          </p:cNvPicPr>
          <p:nvPr/>
        </p:nvPicPr>
        <p:blipFill>
          <a:blip r:embed="rId2"/>
          <a:stretch>
            <a:fillRect/>
          </a:stretch>
        </p:blipFill>
        <p:spPr>
          <a:xfrm>
            <a:off x="3976669" y="1301312"/>
            <a:ext cx="5042572" cy="2653771"/>
          </a:xfrm>
          <a:prstGeom prst="rect">
            <a:avLst/>
          </a:prstGeom>
        </p:spPr>
      </p:pic>
    </p:spTree>
    <p:extLst>
      <p:ext uri="{BB962C8B-B14F-4D97-AF65-F5344CB8AC3E}">
        <p14:creationId xmlns:p14="http://schemas.microsoft.com/office/powerpoint/2010/main" val="1937660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192714" y="0"/>
            <a:ext cx="3958422" cy="2582314"/>
          </a:xfrm>
          <a:prstGeom prst="rect">
            <a:avLst/>
          </a:prstGeom>
        </p:spPr>
      </p:pic>
      <p:sp>
        <p:nvSpPr>
          <p:cNvPr id="2" name="Title 1"/>
          <p:cNvSpPr>
            <a:spLocks noGrp="1"/>
          </p:cNvSpPr>
          <p:nvPr>
            <p:ph type="title"/>
          </p:nvPr>
        </p:nvSpPr>
        <p:spPr>
          <a:xfrm>
            <a:off x="384590" y="82850"/>
            <a:ext cx="8345488" cy="731837"/>
          </a:xfrm>
        </p:spPr>
        <p:txBody>
          <a:bodyPr>
            <a:normAutofit/>
          </a:bodyPr>
          <a:lstStyle/>
          <a:p>
            <a:r>
              <a:rPr lang="fr-FR"/>
              <a:t>Introduction to </a:t>
            </a:r>
            <a:r>
              <a:rPr lang="fr-FR" err="1"/>
              <a:t>Cybersecurity</a:t>
            </a:r>
            <a:r>
              <a:rPr lang="fr-FR"/>
              <a:t> </a:t>
            </a:r>
          </a:p>
        </p:txBody>
      </p:sp>
      <p:sp>
        <p:nvSpPr>
          <p:cNvPr id="9" name="TextBox 8"/>
          <p:cNvSpPr txBox="1"/>
          <p:nvPr/>
        </p:nvSpPr>
        <p:spPr>
          <a:xfrm>
            <a:off x="440778" y="1112942"/>
            <a:ext cx="4037812" cy="1172116"/>
          </a:xfrm>
          <a:prstGeom prst="rect">
            <a:avLst/>
          </a:prstGeom>
          <a:noFill/>
        </p:spPr>
        <p:txBody>
          <a:bodyPr wrap="square" lIns="0" tIns="0" rIns="0" bIns="0" rtlCol="0" anchor="t">
            <a:spAutoFit/>
          </a:bodyPr>
          <a:lstStyle/>
          <a:p>
            <a:r>
              <a:rPr lang="fr-FR" sz="900" dirty="0">
                <a:latin typeface="Arial"/>
                <a:ea typeface="ＭＳ Ｐゴシック"/>
              </a:rPr>
              <a:t>Cursus prévu pour </a:t>
            </a:r>
            <a:r>
              <a:rPr lang="fr-FR" sz="900" b="1" dirty="0">
                <a:latin typeface="Arial"/>
                <a:ea typeface="ＭＳ Ｐゴシック"/>
              </a:rPr>
              <a:t>15h</a:t>
            </a:r>
          </a:p>
          <a:p>
            <a:r>
              <a:rPr lang="fr-FR" sz="900" dirty="0">
                <a:latin typeface="Arial"/>
                <a:ea typeface="ＭＳ Ｐゴシック"/>
              </a:rPr>
              <a:t>Contenu assez simple à assimiler</a:t>
            </a:r>
          </a:p>
          <a:p>
            <a:r>
              <a:rPr lang="fr-FR" sz="900" dirty="0">
                <a:latin typeface="Arial"/>
                <a:ea typeface="ＭＳ Ｐゴシック"/>
              </a:rPr>
              <a:t>Vient en appui des cours CEJM - Peut être utilisé en CEJMA</a:t>
            </a:r>
          </a:p>
          <a:p>
            <a:endParaRPr lang="fr-FR" sz="900" dirty="0">
              <a:latin typeface="Arial"/>
              <a:ea typeface="ＭＳ Ｐゴシック"/>
            </a:endParaRPr>
          </a:p>
          <a:p>
            <a:pPr algn="just">
              <a:spcAft>
                <a:spcPts val="500"/>
              </a:spcAft>
            </a:pPr>
            <a:r>
              <a:rPr lang="fr-FR" sz="900" dirty="0">
                <a:latin typeface="Arial"/>
                <a:ea typeface="ＭＳ Ｐゴシック"/>
                <a:cs typeface="Arial"/>
              </a:rPr>
              <a:t>Le cours « Introduction to </a:t>
            </a:r>
            <a:r>
              <a:rPr lang="fr-FR" sz="900" dirty="0" err="1">
                <a:latin typeface="Arial"/>
                <a:ea typeface="ＭＳ Ｐゴシック"/>
                <a:cs typeface="Arial"/>
              </a:rPr>
              <a:t>Cybersecurity</a:t>
            </a:r>
            <a:r>
              <a:rPr lang="fr-FR" sz="900" dirty="0">
                <a:latin typeface="Arial"/>
                <a:ea typeface="ＭＳ Ｐゴシック"/>
                <a:cs typeface="Arial"/>
              </a:rPr>
              <a:t> » traite des tendances en matière de cybersécurité et des menaces. Il explique comment protéger les données personnelles et professionnelles.</a:t>
            </a:r>
            <a:endParaRPr lang="en-US" sz="900" dirty="0">
              <a:latin typeface="Arial"/>
              <a:ea typeface="ＭＳ Ｐゴシック"/>
              <a:cs typeface="Arial"/>
            </a:endParaRPr>
          </a:p>
          <a:p>
            <a:endParaRPr lang="fr-FR" sz="900" dirty="0">
              <a:latin typeface="Arial"/>
              <a:ea typeface="ＭＳ Ｐゴシック"/>
            </a:endParaRPr>
          </a:p>
        </p:txBody>
      </p:sp>
      <p:grpSp>
        <p:nvGrpSpPr>
          <p:cNvPr id="5" name="Groupe 4">
            <a:extLst>
              <a:ext uri="{FF2B5EF4-FFF2-40B4-BE49-F238E27FC236}">
                <a16:creationId xmlns:a16="http://schemas.microsoft.com/office/drawing/2014/main" id="{A02C4AF7-90DD-4BA7-B487-A7912890921F}"/>
              </a:ext>
            </a:extLst>
          </p:cNvPr>
          <p:cNvGrpSpPr/>
          <p:nvPr/>
        </p:nvGrpSpPr>
        <p:grpSpPr>
          <a:xfrm>
            <a:off x="440778" y="740139"/>
            <a:ext cx="4408027" cy="657735"/>
            <a:chOff x="440778" y="782474"/>
            <a:chExt cx="4408027" cy="657735"/>
          </a:xfrm>
        </p:grpSpPr>
        <p:sp>
          <p:nvSpPr>
            <p:cNvPr id="24" name="Rectangle 23"/>
            <p:cNvSpPr/>
            <p:nvPr/>
          </p:nvSpPr>
          <p:spPr>
            <a:xfrm>
              <a:off x="440778" y="789250"/>
              <a:ext cx="4068070" cy="296345"/>
            </a:xfrm>
            <a:prstGeom prst="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4505546" y="782474"/>
              <a:ext cx="306777" cy="300436"/>
            </a:xfrm>
            <a:prstGeom prst="r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505228" y="1079955"/>
              <a:ext cx="305761" cy="1563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10800000">
              <a:off x="4460978" y="1231865"/>
              <a:ext cx="387827" cy="208344"/>
            </a:xfrm>
            <a:prstGeom prs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98349" y="782474"/>
              <a:ext cx="851515" cy="307777"/>
            </a:xfrm>
            <a:prstGeom prst="rect">
              <a:avLst/>
            </a:prstGeom>
            <a:noFill/>
          </p:spPr>
          <p:txBody>
            <a:bodyPr wrap="none" rtlCol="0" anchor="ctr">
              <a:spAutoFit/>
            </a:bodyPr>
            <a:lstStyle/>
            <a:p>
              <a:r>
                <a:rPr lang="fr-FR" sz="1400">
                  <a:solidFill>
                    <a:schemeClr val="bg2"/>
                  </a:solidFill>
                  <a:latin typeface="Arial"/>
                  <a:ea typeface="ＭＳ Ｐゴシック"/>
                </a:rPr>
                <a:t>Résumé</a:t>
              </a:r>
            </a:p>
          </p:txBody>
        </p:sp>
      </p:grpSp>
      <p:sp>
        <p:nvSpPr>
          <p:cNvPr id="32" name="TextBox 31"/>
          <p:cNvSpPr txBox="1"/>
          <p:nvPr/>
        </p:nvSpPr>
        <p:spPr>
          <a:xfrm>
            <a:off x="421229" y="2522162"/>
            <a:ext cx="4012791" cy="756617"/>
          </a:xfrm>
          <a:prstGeom prst="rect">
            <a:avLst/>
          </a:prstGeom>
          <a:noFill/>
        </p:spPr>
        <p:txBody>
          <a:bodyPr wrap="square" lIns="0" tIns="0" rIns="0" bIns="0" rtlCol="0" anchor="t">
            <a:spAutoFit/>
          </a:bodyPr>
          <a:lstStyle/>
          <a:p>
            <a:pPr algn="just">
              <a:spcAft>
                <a:spcPts val="500"/>
              </a:spcAft>
            </a:pPr>
            <a:r>
              <a:rPr lang="fr-FR" sz="900">
                <a:latin typeface="Arial"/>
                <a:ea typeface="ＭＳ Ｐゴシック"/>
                <a:cs typeface="Arial"/>
              </a:rPr>
              <a:t>Découvrez comment protéger vos données personnelles et votre vie privée en ligne et sur les réseaux sociaux. Découvrez également pourquoi des connaissances et une bonne compréhension de la cybersécurité sont essentielles pour de plus en plus de métiers de l'informatique.</a:t>
            </a:r>
            <a:endParaRPr lang="fr-FR">
              <a:latin typeface="Arial"/>
              <a:ea typeface="ＭＳ Ｐゴシック"/>
            </a:endParaRPr>
          </a:p>
          <a:p>
            <a:pPr>
              <a:spcAft>
                <a:spcPts val="500"/>
              </a:spcAft>
            </a:pPr>
            <a:endParaRPr lang="fr-FR" sz="900">
              <a:cs typeface="Arial"/>
            </a:endParaRPr>
          </a:p>
        </p:txBody>
      </p:sp>
      <p:grpSp>
        <p:nvGrpSpPr>
          <p:cNvPr id="3" name="Groupe 2">
            <a:extLst>
              <a:ext uri="{FF2B5EF4-FFF2-40B4-BE49-F238E27FC236}">
                <a16:creationId xmlns:a16="http://schemas.microsoft.com/office/drawing/2014/main" id="{3347F153-D28D-4E3A-A04F-A4EFA9C8B02D}"/>
              </a:ext>
            </a:extLst>
          </p:cNvPr>
          <p:cNvGrpSpPr/>
          <p:nvPr/>
        </p:nvGrpSpPr>
        <p:grpSpPr>
          <a:xfrm>
            <a:off x="413873" y="2122334"/>
            <a:ext cx="4407975" cy="674545"/>
            <a:chOff x="413873" y="1937689"/>
            <a:chExt cx="4407975" cy="674545"/>
          </a:xfrm>
        </p:grpSpPr>
        <p:sp>
          <p:nvSpPr>
            <p:cNvPr id="33" name="Rectangle 32"/>
            <p:cNvSpPr/>
            <p:nvPr/>
          </p:nvSpPr>
          <p:spPr>
            <a:xfrm>
              <a:off x="413873" y="1955522"/>
              <a:ext cx="4068070" cy="296345"/>
            </a:xfrm>
            <a:prstGeom prst="rect">
              <a:avLst/>
            </a:prstGeom>
            <a:solidFill>
              <a:srgbClr val="0060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p:cNvSpPr/>
            <p:nvPr/>
          </p:nvSpPr>
          <p:spPr>
            <a:xfrm>
              <a:off x="4478590" y="1954498"/>
              <a:ext cx="306777" cy="300436"/>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78271" y="2251980"/>
              <a:ext cx="305761" cy="15636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800000">
              <a:off x="4434021" y="2403890"/>
              <a:ext cx="387827" cy="208344"/>
            </a:xfrm>
            <a:prstGeom prs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47074" y="1937689"/>
              <a:ext cx="1189749" cy="307777"/>
            </a:xfrm>
            <a:prstGeom prst="rect">
              <a:avLst/>
            </a:prstGeom>
            <a:noFill/>
          </p:spPr>
          <p:txBody>
            <a:bodyPr wrap="none" rtlCol="0" anchor="ctr">
              <a:spAutoFit/>
            </a:bodyPr>
            <a:lstStyle/>
            <a:p>
              <a:r>
                <a:rPr lang="fr-FR" sz="1400">
                  <a:solidFill>
                    <a:srgbClr val="FFFFFF"/>
                  </a:solidFill>
                  <a:latin typeface="Arial"/>
                  <a:ea typeface="ＭＳ Ｐゴシック"/>
                </a:rPr>
                <a:t>Présentation</a:t>
              </a:r>
              <a:endParaRPr lang="fr-FR" sz="1400">
                <a:solidFill>
                  <a:srgbClr val="FFFFFF"/>
                </a:solidFill>
              </a:endParaRPr>
            </a:p>
          </p:txBody>
        </p:sp>
      </p:grpSp>
      <p:grpSp>
        <p:nvGrpSpPr>
          <p:cNvPr id="59" name="Group 58"/>
          <p:cNvGrpSpPr/>
          <p:nvPr/>
        </p:nvGrpSpPr>
        <p:grpSpPr>
          <a:xfrm>
            <a:off x="5192714" y="2036246"/>
            <a:ext cx="3958423" cy="3108631"/>
            <a:chOff x="5192713" y="2036245"/>
            <a:chExt cx="3958423" cy="3108631"/>
          </a:xfrm>
        </p:grpSpPr>
        <p:sp>
          <p:nvSpPr>
            <p:cNvPr id="60" name="Rectangle 59"/>
            <p:cNvSpPr/>
            <p:nvPr/>
          </p:nvSpPr>
          <p:spPr>
            <a:xfrm>
              <a:off x="5192713" y="2538668"/>
              <a:ext cx="3958423" cy="260620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6676091" y="2036245"/>
              <a:ext cx="991667" cy="979695"/>
              <a:chOff x="7127612" y="2637652"/>
              <a:chExt cx="991667" cy="979695"/>
            </a:xfrm>
          </p:grpSpPr>
          <p:sp>
            <p:nvSpPr>
              <p:cNvPr id="62" name="Chord 61"/>
              <p:cNvSpPr/>
              <p:nvPr/>
            </p:nvSpPr>
            <p:spPr>
              <a:xfrm>
                <a:off x="7140708" y="2638777"/>
                <a:ext cx="978571" cy="978570"/>
              </a:xfrm>
              <a:prstGeom prst="chord">
                <a:avLst>
                  <a:gd name="adj1" fmla="val 5467745"/>
                  <a:gd name="adj2" fmla="val 1620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hord 62"/>
              <p:cNvSpPr/>
              <p:nvPr/>
            </p:nvSpPr>
            <p:spPr>
              <a:xfrm rot="10800000">
                <a:off x="7127612" y="2637652"/>
                <a:ext cx="978571" cy="978570"/>
              </a:xfrm>
              <a:prstGeom prst="chord">
                <a:avLst>
                  <a:gd name="adj1" fmla="val 5467745"/>
                  <a:gd name="adj2" fmla="val 16200000"/>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6" name="Picture 55" descr="icons-02.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17795" y="2152424"/>
            <a:ext cx="521356" cy="740663"/>
          </a:xfrm>
          <a:prstGeom prst="rect">
            <a:avLst/>
          </a:prstGeom>
        </p:spPr>
      </p:pic>
      <p:sp>
        <p:nvSpPr>
          <p:cNvPr id="39" name="TextBox 38"/>
          <p:cNvSpPr txBox="1"/>
          <p:nvPr/>
        </p:nvSpPr>
        <p:spPr>
          <a:xfrm>
            <a:off x="416662" y="3503880"/>
            <a:ext cx="4080431" cy="1256186"/>
          </a:xfrm>
          <a:prstGeom prst="rect">
            <a:avLst/>
          </a:prstGeom>
          <a:noFill/>
        </p:spPr>
        <p:txBody>
          <a:bodyPr wrap="square" lIns="0" tIns="0" rIns="0" bIns="0" numCol="1" spcCol="182880" rtlCol="0" anchor="t">
            <a:noAutofit/>
          </a:bodyPr>
          <a:lstStyle/>
          <a:p>
            <a:pPr algn="just">
              <a:spcAft>
                <a:spcPts val="500"/>
              </a:spcAft>
            </a:pPr>
            <a:r>
              <a:rPr lang="fr-FR" sz="900" dirty="0">
                <a:latin typeface="Arial"/>
                <a:ea typeface="ＭＳ Ｐゴシック"/>
                <a:cs typeface="Arial"/>
              </a:rPr>
              <a:t>Les contenus sont utilisables au début du premier semestre afin de positionner la nécessité, pour les organisations, de faire de la cybersécurité un élément incontournable de leur système d’information.</a:t>
            </a:r>
          </a:p>
          <a:p>
            <a:pPr algn="just">
              <a:spcAft>
                <a:spcPts val="500"/>
              </a:spcAft>
            </a:pPr>
            <a:r>
              <a:rPr lang="fr-FR" sz="900" dirty="0">
                <a:latin typeface="Arial"/>
                <a:ea typeface="ＭＳ Ｐゴシック"/>
              </a:rPr>
              <a:t>L’utilisation de la plateforme </a:t>
            </a:r>
            <a:r>
              <a:rPr lang="fr-FR" sz="900" dirty="0" err="1">
                <a:latin typeface="Arial"/>
                <a:ea typeface="ＭＳ Ｐゴシック"/>
              </a:rPr>
              <a:t>NetAcad</a:t>
            </a:r>
            <a:r>
              <a:rPr lang="fr-FR" sz="900" dirty="0">
                <a:latin typeface="Arial"/>
                <a:ea typeface="ＭＳ Ｐゴシック"/>
              </a:rPr>
              <a:t> permet de faire travailler les étudiants en autonomie, sur des principes de type classe inversée. Les traductions permettent de faire intervenir les collègues de langue.</a:t>
            </a:r>
            <a:endParaRPr lang="fr-FR" dirty="0"/>
          </a:p>
          <a:p>
            <a:pPr algn="just">
              <a:spcAft>
                <a:spcPts val="500"/>
              </a:spcAft>
            </a:pPr>
            <a:r>
              <a:rPr lang="fr-FR" sz="900" dirty="0">
                <a:latin typeface="Arial"/>
                <a:ea typeface="ＭＳ Ｐゴシック"/>
              </a:rPr>
              <a:t>Peut permettre de mettre en place une méthodologie de travail, tant au niveau des apprentissages que des bonnes pratiques professionnelles.</a:t>
            </a:r>
          </a:p>
        </p:txBody>
      </p:sp>
      <p:grpSp>
        <p:nvGrpSpPr>
          <p:cNvPr id="6" name="Groupe 5">
            <a:extLst>
              <a:ext uri="{FF2B5EF4-FFF2-40B4-BE49-F238E27FC236}">
                <a16:creationId xmlns:a16="http://schemas.microsoft.com/office/drawing/2014/main" id="{D8EEEAFF-8EC0-4923-B6F6-36E4918033FD}"/>
              </a:ext>
            </a:extLst>
          </p:cNvPr>
          <p:cNvGrpSpPr/>
          <p:nvPr/>
        </p:nvGrpSpPr>
        <p:grpSpPr>
          <a:xfrm>
            <a:off x="421229" y="3115925"/>
            <a:ext cx="4407975" cy="674543"/>
            <a:chOff x="421229" y="3343157"/>
            <a:chExt cx="4407975" cy="674543"/>
          </a:xfrm>
        </p:grpSpPr>
        <p:grpSp>
          <p:nvGrpSpPr>
            <p:cNvPr id="8" name="Group 7"/>
            <p:cNvGrpSpPr/>
            <p:nvPr/>
          </p:nvGrpSpPr>
          <p:grpSpPr>
            <a:xfrm>
              <a:off x="421229" y="3359964"/>
              <a:ext cx="4407975" cy="657736"/>
              <a:chOff x="506031" y="3198239"/>
              <a:chExt cx="4407975" cy="657736"/>
            </a:xfrm>
          </p:grpSpPr>
          <p:sp>
            <p:nvSpPr>
              <p:cNvPr id="40" name="Rectangle 39"/>
              <p:cNvSpPr/>
              <p:nvPr/>
            </p:nvSpPr>
            <p:spPr>
              <a:xfrm>
                <a:off x="506031" y="3199263"/>
                <a:ext cx="4068070" cy="296345"/>
              </a:xfrm>
              <a:prstGeom prst="rect">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Triangle 41"/>
              <p:cNvSpPr/>
              <p:nvPr/>
            </p:nvSpPr>
            <p:spPr>
              <a:xfrm>
                <a:off x="4570748" y="3198239"/>
                <a:ext cx="306777" cy="300436"/>
              </a:xfrm>
              <a:prstGeom prst="r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570429" y="3495720"/>
                <a:ext cx="305761" cy="15636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10800000">
                <a:off x="4526179" y="3647631"/>
                <a:ext cx="387827" cy="208344"/>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573979" y="3343157"/>
              <a:ext cx="1669047" cy="307777"/>
            </a:xfrm>
            <a:prstGeom prst="rect">
              <a:avLst/>
            </a:prstGeom>
            <a:noFill/>
          </p:spPr>
          <p:txBody>
            <a:bodyPr wrap="none" rtlCol="0" anchor="ctr">
              <a:spAutoFit/>
            </a:bodyPr>
            <a:lstStyle/>
            <a:p>
              <a:r>
                <a:rPr lang="fr-FR" sz="1400">
                  <a:solidFill>
                    <a:srgbClr val="FFFFFF"/>
                  </a:solidFill>
                </a:rPr>
                <a:t>Utilisation possible</a:t>
              </a:r>
            </a:p>
          </p:txBody>
        </p:sp>
      </p:grpSp>
      <p:sp>
        <p:nvSpPr>
          <p:cNvPr id="4" name="Rectangle 3"/>
          <p:cNvSpPr/>
          <p:nvPr/>
        </p:nvSpPr>
        <p:spPr>
          <a:xfrm>
            <a:off x="5446235" y="2815612"/>
            <a:ext cx="1478290" cy="307777"/>
          </a:xfrm>
          <a:prstGeom prst="rect">
            <a:avLst/>
          </a:prstGeom>
        </p:spPr>
        <p:txBody>
          <a:bodyPr wrap="none">
            <a:spAutoFit/>
          </a:bodyPr>
          <a:lstStyle/>
          <a:p>
            <a:pPr algn="ctr"/>
            <a:r>
              <a:rPr lang="fr-FR" sz="1400">
                <a:solidFill>
                  <a:schemeClr val="bg1"/>
                </a:solidFill>
              </a:rPr>
              <a:t>Caractéristiques</a:t>
            </a:r>
          </a:p>
        </p:txBody>
      </p:sp>
      <p:sp>
        <p:nvSpPr>
          <p:cNvPr id="17" name="TextBox 16"/>
          <p:cNvSpPr txBox="1"/>
          <p:nvPr/>
        </p:nvSpPr>
        <p:spPr>
          <a:xfrm>
            <a:off x="5459330" y="3064920"/>
            <a:ext cx="3613470" cy="784830"/>
          </a:xfrm>
          <a:prstGeom prst="rect">
            <a:avLst/>
          </a:prstGeom>
          <a:noFill/>
        </p:spPr>
        <p:txBody>
          <a:bodyPr wrap="square" rtlCol="0" anchor="t">
            <a:spAutoFit/>
          </a:bodyPr>
          <a:lstStyle/>
          <a:p>
            <a:pPr>
              <a:spcAft>
                <a:spcPts val="300"/>
              </a:spcAft>
            </a:pPr>
            <a:r>
              <a:rPr lang="fr-FR" sz="1000" b="1">
                <a:solidFill>
                  <a:schemeClr val="bg1"/>
                </a:solidFill>
                <a:latin typeface="Arial"/>
                <a:ea typeface="ＭＳ Ｐゴシック"/>
              </a:rPr>
              <a:t>Connaissances préalables requises </a:t>
            </a:r>
            <a:r>
              <a:rPr lang="fr-FR" sz="1000">
                <a:solidFill>
                  <a:schemeClr val="bg1"/>
                </a:solidFill>
                <a:latin typeface="Arial"/>
                <a:ea typeface="ＭＳ Ｐゴシック"/>
              </a:rPr>
              <a:t>: Pas de prérequis</a:t>
            </a:r>
          </a:p>
          <a:p>
            <a:pPr>
              <a:spcAft>
                <a:spcPts val="300"/>
              </a:spcAft>
            </a:pPr>
            <a:r>
              <a:rPr lang="fr-FR" sz="1000" b="1">
                <a:solidFill>
                  <a:schemeClr val="bg1"/>
                </a:solidFill>
                <a:latin typeface="Arial"/>
                <a:ea typeface="ＭＳ Ｐゴシック"/>
              </a:rPr>
              <a:t>Langue</a:t>
            </a:r>
            <a:r>
              <a:rPr lang="fr-FR" sz="1000">
                <a:solidFill>
                  <a:schemeClr val="bg1"/>
                </a:solidFill>
                <a:latin typeface="Arial"/>
                <a:ea typeface="ＭＳ Ｐゴシック"/>
              </a:rPr>
              <a:t> : français, anglais, espagnol, allemand, …</a:t>
            </a:r>
          </a:p>
          <a:p>
            <a:pPr>
              <a:spcAft>
                <a:spcPts val="300"/>
              </a:spcAft>
            </a:pPr>
            <a:r>
              <a:rPr lang="fr-FR" sz="1000" b="1">
                <a:solidFill>
                  <a:schemeClr val="bg1"/>
                </a:solidFill>
                <a:latin typeface="Arial"/>
                <a:ea typeface="ＭＳ Ｐゴシック"/>
              </a:rPr>
              <a:t>Accès au cours</a:t>
            </a:r>
            <a:r>
              <a:rPr lang="fr-FR" sz="1000">
                <a:solidFill>
                  <a:schemeClr val="bg1"/>
                </a:solidFill>
                <a:latin typeface="Arial"/>
                <a:ea typeface="ＭＳ Ｐゴシック"/>
              </a:rPr>
              <a:t> : Pas d’habilitation nécessaire pour les enseignants</a:t>
            </a:r>
            <a:r>
              <a:rPr lang="fr-FR" sz="1000" b="1">
                <a:solidFill>
                  <a:schemeClr val="bg1"/>
                </a:solidFill>
                <a:latin typeface="Arial"/>
                <a:ea typeface="ＭＳ Ｐゴシック"/>
              </a:rPr>
              <a:t>.</a:t>
            </a:r>
          </a:p>
        </p:txBody>
      </p:sp>
      <p:sp>
        <p:nvSpPr>
          <p:cNvPr id="47" name="Rectangle 46">
            <a:extLst>
              <a:ext uri="{FF2B5EF4-FFF2-40B4-BE49-F238E27FC236}">
                <a16:creationId xmlns:a16="http://schemas.microsoft.com/office/drawing/2014/main" id="{98C51C9F-B505-4FC3-A927-64400A58AD71}"/>
              </a:ext>
            </a:extLst>
          </p:cNvPr>
          <p:cNvSpPr/>
          <p:nvPr/>
        </p:nvSpPr>
        <p:spPr>
          <a:xfrm>
            <a:off x="5506653" y="3898729"/>
            <a:ext cx="3347265" cy="1028665"/>
          </a:xfrm>
          <a:prstGeom prst="rect">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err="1">
                <a:ln>
                  <a:noFill/>
                </a:ln>
                <a:solidFill>
                  <a:prstClr val="black"/>
                </a:solidFill>
                <a:effectLst/>
                <a:uLnTx/>
                <a:uFillTx/>
                <a:latin typeface="Arial"/>
                <a:ea typeface="+mn-ea"/>
                <a:cs typeface="+mn-cs"/>
              </a:rPr>
              <a:t>Intérêt</a:t>
            </a:r>
            <a:r>
              <a:rPr kumimoji="0" lang="en-US" sz="1100" b="1" i="0" u="none" strike="noStrike" kern="0" cap="none" spc="0" normalizeH="0" baseline="0" noProof="0" dirty="0">
                <a:ln>
                  <a:noFill/>
                </a:ln>
                <a:solidFill>
                  <a:prstClr val="black"/>
                </a:solidFill>
                <a:effectLst/>
                <a:uLnTx/>
                <a:uFillTx/>
                <a:latin typeface="Arial"/>
                <a:ea typeface="+mn-ea"/>
                <a:cs typeface="+mn-cs"/>
              </a:rPr>
              <a:t> pour le Bloc 3 </a:t>
            </a:r>
            <a:r>
              <a:rPr kumimoji="0" lang="en-US" sz="1100" b="1" i="0" u="none" strike="noStrike" kern="0" cap="none" spc="0" normalizeH="0" baseline="0" noProof="0" dirty="0" err="1">
                <a:ln>
                  <a:noFill/>
                </a:ln>
                <a:solidFill>
                  <a:prstClr val="black"/>
                </a:solidFill>
                <a:effectLst/>
                <a:uLnTx/>
                <a:uFillTx/>
                <a:latin typeface="Arial"/>
                <a:ea typeface="+mn-ea"/>
                <a:cs typeface="+mn-cs"/>
              </a:rPr>
              <a:t>semestre</a:t>
            </a:r>
            <a:r>
              <a:rPr kumimoji="0" lang="en-US" sz="1100" b="1" i="0" u="none" strike="noStrike" kern="0" cap="none" spc="0" normalizeH="0" baseline="0" noProof="0" dirty="0">
                <a:ln>
                  <a:noFill/>
                </a:ln>
                <a:solidFill>
                  <a:prstClr val="black"/>
                </a:solidFill>
                <a:effectLst/>
                <a:uLnTx/>
                <a:uFillTx/>
                <a:latin typeface="Arial"/>
                <a:ea typeface="+mn-ea"/>
                <a:cs typeface="+mn-cs"/>
              </a:rPr>
              <a:t> 1, </a:t>
            </a:r>
            <a:br>
              <a:rPr kumimoji="0" lang="en-US" sz="1100" b="1" i="0" u="none" strike="noStrike" kern="0" cap="none" spc="0" normalizeH="0" baseline="0" noProof="0" dirty="0">
                <a:ln>
                  <a:noFill/>
                </a:ln>
                <a:solidFill>
                  <a:prstClr val="black"/>
                </a:solidFill>
                <a:effectLst/>
                <a:uLnTx/>
                <a:uFillTx/>
                <a:latin typeface="Arial"/>
                <a:ea typeface="+mn-ea"/>
                <a:cs typeface="+mn-cs"/>
              </a:rPr>
            </a:br>
            <a:r>
              <a:rPr kumimoji="0" lang="en-US" sz="1100" b="1" i="0" u="none" strike="noStrike" kern="0" cap="none" spc="0" normalizeH="0" baseline="0" noProof="0" dirty="0" err="1">
                <a:ln>
                  <a:noFill/>
                </a:ln>
                <a:solidFill>
                  <a:prstClr val="black"/>
                </a:solidFill>
                <a:effectLst/>
                <a:uLnTx/>
                <a:uFillTx/>
                <a:latin typeface="Arial"/>
                <a:ea typeface="+mn-ea"/>
                <a:cs typeface="+mn-cs"/>
              </a:rPr>
              <a:t>en</a:t>
            </a:r>
            <a:r>
              <a:rPr kumimoji="0" lang="en-US" sz="1100" b="1" i="0" u="none" strike="noStrike" kern="0" cap="none" spc="0" normalizeH="0" baseline="0" noProof="0" dirty="0">
                <a:ln>
                  <a:noFill/>
                </a:ln>
                <a:solidFill>
                  <a:prstClr val="black"/>
                </a:solidFill>
                <a:effectLst/>
                <a:uLnTx/>
                <a:uFillTx/>
                <a:latin typeface="Arial"/>
                <a:ea typeface="+mn-ea"/>
                <a:cs typeface="+mn-cs"/>
              </a:rPr>
              <a:t> </a:t>
            </a:r>
            <a:r>
              <a:rPr kumimoji="0" lang="en-US" sz="1100" b="1" i="0" u="none" strike="noStrike" kern="0" cap="none" spc="0" normalizeH="0" baseline="0" noProof="0" dirty="0" err="1">
                <a:ln>
                  <a:noFill/>
                </a:ln>
                <a:solidFill>
                  <a:prstClr val="black"/>
                </a:solidFill>
                <a:effectLst/>
                <a:uLnTx/>
                <a:uFillTx/>
                <a:latin typeface="Arial"/>
                <a:ea typeface="+mn-ea"/>
                <a:cs typeface="+mn-cs"/>
              </a:rPr>
              <a:t>complément</a:t>
            </a:r>
            <a:r>
              <a:rPr kumimoji="0" lang="en-US" sz="1100" b="1" i="0" u="none" strike="noStrike" kern="0" cap="none" spc="0" normalizeH="0" baseline="0" noProof="0" dirty="0">
                <a:ln>
                  <a:noFill/>
                </a:ln>
                <a:solidFill>
                  <a:prstClr val="black"/>
                </a:solidFill>
                <a:effectLst/>
                <a:uLnTx/>
                <a:uFillTx/>
                <a:latin typeface="Arial"/>
                <a:ea typeface="+mn-ea"/>
                <a:cs typeface="+mn-cs"/>
              </a:rPr>
              <a:t> des </a:t>
            </a:r>
            <a:r>
              <a:rPr kumimoji="0" lang="en-US" sz="1100" b="1" i="0" u="none" strike="noStrike" kern="0" cap="none" spc="0" normalizeH="0" baseline="0" noProof="0" dirty="0" err="1">
                <a:ln>
                  <a:noFill/>
                </a:ln>
                <a:solidFill>
                  <a:prstClr val="black"/>
                </a:solidFill>
                <a:effectLst/>
                <a:uLnTx/>
                <a:uFillTx/>
                <a:latin typeface="Arial"/>
                <a:ea typeface="+mn-ea"/>
                <a:cs typeface="+mn-cs"/>
              </a:rPr>
              <a:t>vidéos</a:t>
            </a:r>
            <a:r>
              <a:rPr kumimoji="0" lang="en-US" sz="1100" b="1" i="0" u="none" strike="noStrike" kern="0" cap="none" spc="0" normalizeH="0" baseline="0" noProof="0" dirty="0">
                <a:ln>
                  <a:noFill/>
                </a:ln>
                <a:solidFill>
                  <a:prstClr val="black"/>
                </a:solidFill>
                <a:effectLst/>
                <a:uLnTx/>
                <a:uFillTx/>
                <a:latin typeface="Arial"/>
                <a:ea typeface="+mn-ea"/>
                <a:cs typeface="+mn-cs"/>
              </a:rPr>
              <a:t> </a:t>
            </a:r>
            <a:r>
              <a:rPr kumimoji="0" lang="en-US" sz="1100" b="1" i="0" u="none" strike="noStrike" kern="0" cap="none" spc="0" normalizeH="0" baseline="0" noProof="0" dirty="0" err="1">
                <a:ln>
                  <a:noFill/>
                </a:ln>
                <a:solidFill>
                  <a:prstClr val="black"/>
                </a:solidFill>
                <a:effectLst/>
                <a:uLnTx/>
                <a:uFillTx/>
                <a:latin typeface="Arial"/>
                <a:ea typeface="+mn-ea"/>
                <a:cs typeface="+mn-cs"/>
              </a:rPr>
              <a:t>CyberEdu</a:t>
            </a:r>
            <a:endParaRPr kumimoji="0" lang="en-US" sz="1100" b="1"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1144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192714" y="0"/>
            <a:ext cx="3958422" cy="2582314"/>
          </a:xfrm>
          <a:prstGeom prst="rect">
            <a:avLst/>
          </a:prstGeom>
        </p:spPr>
      </p:pic>
      <p:sp>
        <p:nvSpPr>
          <p:cNvPr id="2" name="Title 1"/>
          <p:cNvSpPr>
            <a:spLocks noGrp="1"/>
          </p:cNvSpPr>
          <p:nvPr>
            <p:ph type="title"/>
          </p:nvPr>
        </p:nvSpPr>
        <p:spPr>
          <a:xfrm>
            <a:off x="384590" y="82850"/>
            <a:ext cx="8345488" cy="731837"/>
          </a:xfrm>
        </p:spPr>
        <p:txBody>
          <a:bodyPr>
            <a:normAutofit/>
          </a:bodyPr>
          <a:lstStyle/>
          <a:p>
            <a:r>
              <a:rPr lang="fr-FR" err="1"/>
              <a:t>Cybersecurity</a:t>
            </a:r>
            <a:r>
              <a:rPr lang="fr-FR"/>
              <a:t> Essentials</a:t>
            </a:r>
          </a:p>
        </p:txBody>
      </p:sp>
      <p:sp>
        <p:nvSpPr>
          <p:cNvPr id="9" name="TextBox 8"/>
          <p:cNvSpPr txBox="1"/>
          <p:nvPr/>
        </p:nvSpPr>
        <p:spPr>
          <a:xfrm>
            <a:off x="479203" y="1097759"/>
            <a:ext cx="3962173" cy="553998"/>
          </a:xfrm>
          <a:prstGeom prst="rect">
            <a:avLst/>
          </a:prstGeom>
          <a:noFill/>
        </p:spPr>
        <p:txBody>
          <a:bodyPr wrap="square" lIns="0" tIns="0" rIns="0" bIns="0" rtlCol="0" anchor="t">
            <a:spAutoFit/>
          </a:bodyPr>
          <a:lstStyle/>
          <a:p>
            <a:r>
              <a:rPr lang="fr-FR" sz="900" b="1" dirty="0">
                <a:latin typeface="Arial"/>
                <a:ea typeface="ＭＳ Ｐゴシック"/>
              </a:rPr>
              <a:t>Cursus prévu pour 30h </a:t>
            </a:r>
            <a:r>
              <a:rPr lang="fr-FR" sz="900" dirty="0">
                <a:latin typeface="Arial"/>
                <a:ea typeface="ＭＳ Ｐゴシック"/>
              </a:rPr>
              <a:t>- Contenu plus technique</a:t>
            </a:r>
            <a:endParaRPr lang="fr-FR" dirty="0"/>
          </a:p>
          <a:p>
            <a:r>
              <a:rPr lang="fr-FR" sz="900" dirty="0">
                <a:latin typeface="Arial"/>
                <a:ea typeface="ＭＳ Ｐゴシック"/>
              </a:rPr>
              <a:t>Cours en ligne b</a:t>
            </a:r>
            <a:r>
              <a:rPr lang="fr-FR" sz="900" dirty="0">
                <a:latin typeface="Arial"/>
                <a:ea typeface="ＭＳ Ｐゴシック"/>
                <a:cs typeface="Arial"/>
              </a:rPr>
              <a:t>asé </a:t>
            </a:r>
            <a:r>
              <a:rPr lang="fr-FR" sz="900" dirty="0">
                <a:latin typeface="Arial"/>
                <a:ea typeface="ＭＳ Ｐゴシック"/>
              </a:rPr>
              <a:t> sur les pratiques US (NIST/NICE),</a:t>
            </a:r>
          </a:p>
          <a:p>
            <a:r>
              <a:rPr lang="fr-FR" sz="900" dirty="0">
                <a:latin typeface="Arial"/>
                <a:ea typeface="ＭＳ Ｐゴシック"/>
              </a:rPr>
              <a:t>mais </a:t>
            </a:r>
            <a:r>
              <a:rPr lang="fr-FR" sz="900" b="1" dirty="0">
                <a:latin typeface="Arial"/>
                <a:ea typeface="ＭＳ Ｐゴシック"/>
              </a:rPr>
              <a:t>analyse de la norme ISO 27000</a:t>
            </a:r>
          </a:p>
          <a:p>
            <a:r>
              <a:rPr lang="fr-FR" sz="900" dirty="0">
                <a:latin typeface="Arial"/>
                <a:ea typeface="ＭＳ Ｐゴシック"/>
              </a:rPr>
              <a:t>Imaginaire utilisé peut-être vu comme infantilisant (châteaux et magiciens…)</a:t>
            </a:r>
          </a:p>
        </p:txBody>
      </p:sp>
      <p:grpSp>
        <p:nvGrpSpPr>
          <p:cNvPr id="5" name="Groupe 4">
            <a:extLst>
              <a:ext uri="{FF2B5EF4-FFF2-40B4-BE49-F238E27FC236}">
                <a16:creationId xmlns:a16="http://schemas.microsoft.com/office/drawing/2014/main" id="{A02C4AF7-90DD-4BA7-B487-A7912890921F}"/>
              </a:ext>
            </a:extLst>
          </p:cNvPr>
          <p:cNvGrpSpPr/>
          <p:nvPr/>
        </p:nvGrpSpPr>
        <p:grpSpPr>
          <a:xfrm>
            <a:off x="440778" y="782474"/>
            <a:ext cx="4408027" cy="657735"/>
            <a:chOff x="440778" y="782474"/>
            <a:chExt cx="4408027" cy="657735"/>
          </a:xfrm>
        </p:grpSpPr>
        <p:sp>
          <p:nvSpPr>
            <p:cNvPr id="24" name="Rectangle 23"/>
            <p:cNvSpPr/>
            <p:nvPr/>
          </p:nvSpPr>
          <p:spPr>
            <a:xfrm>
              <a:off x="440778" y="789250"/>
              <a:ext cx="4068070" cy="296345"/>
            </a:xfrm>
            <a:prstGeom prst="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4505546" y="782474"/>
              <a:ext cx="306777" cy="300436"/>
            </a:xfrm>
            <a:prstGeom prst="r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505228" y="1079955"/>
              <a:ext cx="305761" cy="1563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10800000">
              <a:off x="4460978" y="1231865"/>
              <a:ext cx="387827" cy="208344"/>
            </a:xfrm>
            <a:prstGeom prs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98349" y="782474"/>
              <a:ext cx="851515" cy="307777"/>
            </a:xfrm>
            <a:prstGeom prst="rect">
              <a:avLst/>
            </a:prstGeom>
            <a:noFill/>
          </p:spPr>
          <p:txBody>
            <a:bodyPr wrap="none" rtlCol="0" anchor="ctr">
              <a:spAutoFit/>
            </a:bodyPr>
            <a:lstStyle/>
            <a:p>
              <a:r>
                <a:rPr lang="fr-FR" sz="1400">
                  <a:solidFill>
                    <a:schemeClr val="bg2"/>
                  </a:solidFill>
                  <a:latin typeface="Arial"/>
                  <a:ea typeface="ＭＳ Ｐゴシック"/>
                </a:rPr>
                <a:t>Résumé</a:t>
              </a:r>
            </a:p>
          </p:txBody>
        </p:sp>
      </p:grpSp>
      <p:grpSp>
        <p:nvGrpSpPr>
          <p:cNvPr id="3" name="Groupe 2">
            <a:extLst>
              <a:ext uri="{FF2B5EF4-FFF2-40B4-BE49-F238E27FC236}">
                <a16:creationId xmlns:a16="http://schemas.microsoft.com/office/drawing/2014/main" id="{3347F153-D28D-4E3A-A04F-A4EFA9C8B02D}"/>
              </a:ext>
            </a:extLst>
          </p:cNvPr>
          <p:cNvGrpSpPr/>
          <p:nvPr/>
        </p:nvGrpSpPr>
        <p:grpSpPr>
          <a:xfrm>
            <a:off x="413873" y="1827554"/>
            <a:ext cx="4407975" cy="674545"/>
            <a:chOff x="413873" y="1937689"/>
            <a:chExt cx="4407975" cy="674545"/>
          </a:xfrm>
        </p:grpSpPr>
        <p:sp>
          <p:nvSpPr>
            <p:cNvPr id="33" name="Rectangle 32"/>
            <p:cNvSpPr/>
            <p:nvPr/>
          </p:nvSpPr>
          <p:spPr>
            <a:xfrm>
              <a:off x="413873" y="1955522"/>
              <a:ext cx="4068070" cy="296345"/>
            </a:xfrm>
            <a:prstGeom prst="rect">
              <a:avLst/>
            </a:prstGeom>
            <a:solidFill>
              <a:srgbClr val="0060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p:cNvSpPr/>
            <p:nvPr/>
          </p:nvSpPr>
          <p:spPr>
            <a:xfrm>
              <a:off x="4478590" y="1954498"/>
              <a:ext cx="306777" cy="300436"/>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78271" y="2251980"/>
              <a:ext cx="305761" cy="15636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800000">
              <a:off x="4434021" y="2403890"/>
              <a:ext cx="387827" cy="208344"/>
            </a:xfrm>
            <a:prstGeom prs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47074" y="1937689"/>
              <a:ext cx="1189749" cy="307777"/>
            </a:xfrm>
            <a:prstGeom prst="rect">
              <a:avLst/>
            </a:prstGeom>
            <a:noFill/>
          </p:spPr>
          <p:txBody>
            <a:bodyPr wrap="none" rtlCol="0" anchor="ctr">
              <a:spAutoFit/>
            </a:bodyPr>
            <a:lstStyle/>
            <a:p>
              <a:r>
                <a:rPr lang="fr-FR" sz="1400">
                  <a:solidFill>
                    <a:srgbClr val="FFFFFF"/>
                  </a:solidFill>
                  <a:latin typeface="Arial"/>
                  <a:ea typeface="ＭＳ Ｐゴシック"/>
                </a:rPr>
                <a:t>Présentation</a:t>
              </a:r>
              <a:endParaRPr lang="fr-FR" sz="1400">
                <a:solidFill>
                  <a:srgbClr val="FFFFFF"/>
                </a:solidFill>
              </a:endParaRPr>
            </a:p>
          </p:txBody>
        </p:sp>
      </p:grpSp>
      <p:grpSp>
        <p:nvGrpSpPr>
          <p:cNvPr id="59" name="Group 58"/>
          <p:cNvGrpSpPr/>
          <p:nvPr/>
        </p:nvGrpSpPr>
        <p:grpSpPr>
          <a:xfrm>
            <a:off x="5192714" y="2036246"/>
            <a:ext cx="3958423" cy="3108631"/>
            <a:chOff x="5192713" y="2036245"/>
            <a:chExt cx="3958423" cy="3108631"/>
          </a:xfrm>
        </p:grpSpPr>
        <p:sp>
          <p:nvSpPr>
            <p:cNvPr id="60" name="Rectangle 59"/>
            <p:cNvSpPr/>
            <p:nvPr/>
          </p:nvSpPr>
          <p:spPr>
            <a:xfrm>
              <a:off x="5192713" y="2538668"/>
              <a:ext cx="3958423" cy="260620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6676091" y="2036245"/>
              <a:ext cx="991667" cy="979695"/>
              <a:chOff x="7127612" y="2637652"/>
              <a:chExt cx="991667" cy="979695"/>
            </a:xfrm>
          </p:grpSpPr>
          <p:sp>
            <p:nvSpPr>
              <p:cNvPr id="62" name="Chord 61"/>
              <p:cNvSpPr/>
              <p:nvPr/>
            </p:nvSpPr>
            <p:spPr>
              <a:xfrm>
                <a:off x="7140708" y="2638777"/>
                <a:ext cx="978571" cy="978570"/>
              </a:xfrm>
              <a:prstGeom prst="chord">
                <a:avLst>
                  <a:gd name="adj1" fmla="val 5467745"/>
                  <a:gd name="adj2" fmla="val 1620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hord 62"/>
              <p:cNvSpPr/>
              <p:nvPr/>
            </p:nvSpPr>
            <p:spPr>
              <a:xfrm rot="10800000">
                <a:off x="7127612" y="2637652"/>
                <a:ext cx="978571" cy="978570"/>
              </a:xfrm>
              <a:prstGeom prst="chord">
                <a:avLst>
                  <a:gd name="adj1" fmla="val 5467745"/>
                  <a:gd name="adj2" fmla="val 16200000"/>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6" name="Picture 55" descr="icons-02.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17795" y="2152424"/>
            <a:ext cx="521356" cy="740663"/>
          </a:xfrm>
          <a:prstGeom prst="rect">
            <a:avLst/>
          </a:prstGeom>
        </p:spPr>
      </p:pic>
      <p:sp>
        <p:nvSpPr>
          <p:cNvPr id="39" name="TextBox 38"/>
          <p:cNvSpPr txBox="1"/>
          <p:nvPr/>
        </p:nvSpPr>
        <p:spPr>
          <a:xfrm>
            <a:off x="416662" y="3444423"/>
            <a:ext cx="3958423" cy="1099258"/>
          </a:xfrm>
          <a:prstGeom prst="rect">
            <a:avLst/>
          </a:prstGeom>
          <a:noFill/>
        </p:spPr>
        <p:txBody>
          <a:bodyPr wrap="square" lIns="0" tIns="0" rIns="0" bIns="0" numCol="1" spcCol="182880" rtlCol="0" anchor="t">
            <a:noAutofit/>
          </a:bodyPr>
          <a:lstStyle/>
          <a:p>
            <a:pPr algn="just">
              <a:spcAft>
                <a:spcPts val="500"/>
              </a:spcAft>
            </a:pPr>
            <a:r>
              <a:rPr lang="fr-FR" sz="900" dirty="0">
                <a:latin typeface="Arial"/>
                <a:ea typeface="ＭＳ Ｐゴシック"/>
                <a:cs typeface="Arial"/>
              </a:rPr>
              <a:t>Les contenus plus techniques sont utilisables au deuxième semestre sur les aspects communs du bloc 3.</a:t>
            </a:r>
          </a:p>
          <a:p>
            <a:pPr algn="just">
              <a:spcAft>
                <a:spcPts val="500"/>
              </a:spcAft>
            </a:pPr>
            <a:r>
              <a:rPr lang="fr-FR" sz="900" dirty="0">
                <a:latin typeface="Arial"/>
                <a:ea typeface="ＭＳ Ｐゴシック"/>
              </a:rPr>
              <a:t>L’utilisation de la plateforme permet de faire travailler les étudiants en autonomie, sur des principes de type classe inversée. Les traductions permettent de faire intervenir les collègues de langue.</a:t>
            </a:r>
            <a:endParaRPr lang="fr-FR" sz="900" dirty="0"/>
          </a:p>
          <a:p>
            <a:pPr algn="just">
              <a:spcAft>
                <a:spcPts val="500"/>
              </a:spcAft>
            </a:pPr>
            <a:r>
              <a:rPr lang="fr-FR" sz="900" dirty="0">
                <a:latin typeface="Arial"/>
                <a:ea typeface="ＭＳ Ｐゴシック"/>
              </a:rPr>
              <a:t>Peut permettre de mettre en place une méthodologie de travail, tant au niveau des apprentissages que des bonnes pratiques professionnelles.</a:t>
            </a:r>
          </a:p>
        </p:txBody>
      </p:sp>
      <p:grpSp>
        <p:nvGrpSpPr>
          <p:cNvPr id="6" name="Groupe 5">
            <a:extLst>
              <a:ext uri="{FF2B5EF4-FFF2-40B4-BE49-F238E27FC236}">
                <a16:creationId xmlns:a16="http://schemas.microsoft.com/office/drawing/2014/main" id="{D8EEEAFF-8EC0-4923-B6F6-36E4918033FD}"/>
              </a:ext>
            </a:extLst>
          </p:cNvPr>
          <p:cNvGrpSpPr/>
          <p:nvPr/>
        </p:nvGrpSpPr>
        <p:grpSpPr>
          <a:xfrm>
            <a:off x="421229" y="3056468"/>
            <a:ext cx="4407975" cy="674543"/>
            <a:chOff x="421229" y="3343157"/>
            <a:chExt cx="4407975" cy="674543"/>
          </a:xfrm>
        </p:grpSpPr>
        <p:grpSp>
          <p:nvGrpSpPr>
            <p:cNvPr id="8" name="Group 7"/>
            <p:cNvGrpSpPr/>
            <p:nvPr/>
          </p:nvGrpSpPr>
          <p:grpSpPr>
            <a:xfrm>
              <a:off x="421229" y="3359964"/>
              <a:ext cx="4407975" cy="657736"/>
              <a:chOff x="506031" y="3198239"/>
              <a:chExt cx="4407975" cy="657736"/>
            </a:xfrm>
          </p:grpSpPr>
          <p:sp>
            <p:nvSpPr>
              <p:cNvPr id="40" name="Rectangle 39"/>
              <p:cNvSpPr/>
              <p:nvPr/>
            </p:nvSpPr>
            <p:spPr>
              <a:xfrm>
                <a:off x="506031" y="3199263"/>
                <a:ext cx="4068070" cy="296345"/>
              </a:xfrm>
              <a:prstGeom prst="rect">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Triangle 41"/>
              <p:cNvSpPr/>
              <p:nvPr/>
            </p:nvSpPr>
            <p:spPr>
              <a:xfrm>
                <a:off x="4570748" y="3198239"/>
                <a:ext cx="306777" cy="300436"/>
              </a:xfrm>
              <a:prstGeom prst="r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570429" y="3495720"/>
                <a:ext cx="305761" cy="15636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10800000">
                <a:off x="4526179" y="3647631"/>
                <a:ext cx="387827" cy="208344"/>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573979" y="3343157"/>
              <a:ext cx="1669047" cy="307777"/>
            </a:xfrm>
            <a:prstGeom prst="rect">
              <a:avLst/>
            </a:prstGeom>
            <a:noFill/>
          </p:spPr>
          <p:txBody>
            <a:bodyPr wrap="none" rtlCol="0" anchor="ctr">
              <a:spAutoFit/>
            </a:bodyPr>
            <a:lstStyle/>
            <a:p>
              <a:r>
                <a:rPr lang="fr-FR" sz="1400">
                  <a:solidFill>
                    <a:srgbClr val="FFFFFF"/>
                  </a:solidFill>
                </a:rPr>
                <a:t>Utilisation possible</a:t>
              </a:r>
            </a:p>
          </p:txBody>
        </p:sp>
      </p:grpSp>
      <p:sp>
        <p:nvSpPr>
          <p:cNvPr id="4" name="Rectangle 3"/>
          <p:cNvSpPr/>
          <p:nvPr/>
        </p:nvSpPr>
        <p:spPr>
          <a:xfrm>
            <a:off x="5446235" y="2815612"/>
            <a:ext cx="1478290" cy="307777"/>
          </a:xfrm>
          <a:prstGeom prst="rect">
            <a:avLst/>
          </a:prstGeom>
        </p:spPr>
        <p:txBody>
          <a:bodyPr wrap="none">
            <a:spAutoFit/>
          </a:bodyPr>
          <a:lstStyle/>
          <a:p>
            <a:pPr algn="ctr"/>
            <a:r>
              <a:rPr lang="fr-FR" sz="1400">
                <a:solidFill>
                  <a:schemeClr val="bg1"/>
                </a:solidFill>
              </a:rPr>
              <a:t>Caractéristiques</a:t>
            </a:r>
          </a:p>
        </p:txBody>
      </p:sp>
      <p:sp>
        <p:nvSpPr>
          <p:cNvPr id="17" name="TextBox 16"/>
          <p:cNvSpPr txBox="1"/>
          <p:nvPr/>
        </p:nvSpPr>
        <p:spPr>
          <a:xfrm>
            <a:off x="5459330" y="3064920"/>
            <a:ext cx="3613470" cy="1015663"/>
          </a:xfrm>
          <a:prstGeom prst="rect">
            <a:avLst/>
          </a:prstGeom>
          <a:noFill/>
        </p:spPr>
        <p:txBody>
          <a:bodyPr wrap="square" rtlCol="0" anchor="t">
            <a:spAutoFit/>
          </a:bodyPr>
          <a:lstStyle/>
          <a:p>
            <a:pPr algn="just">
              <a:spcAft>
                <a:spcPts val="300"/>
              </a:spcAft>
            </a:pPr>
            <a:r>
              <a:rPr lang="fr-FR" sz="900" b="1" dirty="0">
                <a:solidFill>
                  <a:schemeClr val="bg1"/>
                </a:solidFill>
                <a:latin typeface="Arial"/>
                <a:ea typeface="ＭＳ Ｐゴシック"/>
              </a:rPr>
              <a:t>Connaissances préalables requises </a:t>
            </a:r>
            <a:r>
              <a:rPr lang="fr-FR" sz="900" dirty="0">
                <a:solidFill>
                  <a:schemeClr val="bg1"/>
                </a:solidFill>
                <a:latin typeface="Arial"/>
                <a:ea typeface="ＭＳ Ｐゴシック"/>
              </a:rPr>
              <a:t>: il est conseillé d’avoir des connaissances équivalentes au cours  « </a:t>
            </a:r>
            <a:r>
              <a:rPr lang="fr-FR" sz="900" dirty="0">
                <a:latin typeface="Arial"/>
                <a:ea typeface="ＭＳ Ｐゴシック"/>
              </a:rPr>
              <a:t>Introduction to </a:t>
            </a:r>
            <a:r>
              <a:rPr lang="fr-FR" sz="900" dirty="0" err="1">
                <a:latin typeface="Arial"/>
                <a:ea typeface="ＭＳ Ｐゴシック"/>
              </a:rPr>
              <a:t>Cybersecurity</a:t>
            </a:r>
            <a:r>
              <a:rPr lang="fr-FR" sz="900" dirty="0">
                <a:latin typeface="Arial"/>
                <a:ea typeface="ＭＳ Ｐゴシック"/>
              </a:rPr>
              <a:t> »</a:t>
            </a:r>
            <a:endParaRPr lang="fr-FR" sz="900" dirty="0">
              <a:solidFill>
                <a:schemeClr val="bg1"/>
              </a:solidFill>
              <a:latin typeface="Arial"/>
              <a:ea typeface="ＭＳ Ｐゴシック"/>
            </a:endParaRPr>
          </a:p>
          <a:p>
            <a:pPr>
              <a:spcAft>
                <a:spcPts val="300"/>
              </a:spcAft>
            </a:pPr>
            <a:r>
              <a:rPr lang="fr-FR" sz="900" b="1" dirty="0">
                <a:solidFill>
                  <a:schemeClr val="bg1"/>
                </a:solidFill>
                <a:latin typeface="Arial"/>
                <a:ea typeface="ＭＳ Ｐゴシック"/>
              </a:rPr>
              <a:t>Langue</a:t>
            </a:r>
            <a:r>
              <a:rPr lang="fr-FR" sz="900" dirty="0">
                <a:solidFill>
                  <a:schemeClr val="bg1"/>
                </a:solidFill>
                <a:latin typeface="Arial"/>
                <a:ea typeface="ＭＳ Ｐゴシック"/>
              </a:rPr>
              <a:t> : français, anglais, espagnol, allemand, …</a:t>
            </a:r>
          </a:p>
          <a:p>
            <a:pPr>
              <a:spcAft>
                <a:spcPts val="300"/>
              </a:spcAft>
            </a:pPr>
            <a:r>
              <a:rPr lang="fr-FR" sz="900" b="1" dirty="0">
                <a:solidFill>
                  <a:schemeClr val="bg1"/>
                </a:solidFill>
                <a:latin typeface="Arial"/>
                <a:ea typeface="ＭＳ Ｐゴシック"/>
              </a:rPr>
              <a:t>Accès au cours</a:t>
            </a:r>
            <a:r>
              <a:rPr lang="fr-FR" sz="900" dirty="0">
                <a:solidFill>
                  <a:schemeClr val="bg1"/>
                </a:solidFill>
                <a:latin typeface="Arial"/>
                <a:ea typeface="ＭＳ Ｐゴシック"/>
              </a:rPr>
              <a:t> : Pas d’habilitation nécessaire pour les enseignants.</a:t>
            </a:r>
          </a:p>
        </p:txBody>
      </p:sp>
      <p:sp>
        <p:nvSpPr>
          <p:cNvPr id="34" name="TextBox 8">
            <a:extLst>
              <a:ext uri="{FF2B5EF4-FFF2-40B4-BE49-F238E27FC236}">
                <a16:creationId xmlns:a16="http://schemas.microsoft.com/office/drawing/2014/main" id="{DA758FA9-C036-4BB0-B149-BD369E51C726}"/>
              </a:ext>
            </a:extLst>
          </p:cNvPr>
          <p:cNvSpPr txBox="1"/>
          <p:nvPr/>
        </p:nvSpPr>
        <p:spPr>
          <a:xfrm>
            <a:off x="401164" y="2207820"/>
            <a:ext cx="4037812" cy="138499"/>
          </a:xfrm>
          <a:prstGeom prst="rect">
            <a:avLst/>
          </a:prstGeom>
          <a:noFill/>
        </p:spPr>
        <p:txBody>
          <a:bodyPr wrap="square" lIns="0" tIns="0" rIns="0" bIns="0" rtlCol="0">
            <a:spAutoFit/>
          </a:bodyPr>
          <a:lstStyle/>
          <a:p>
            <a:endParaRPr lang="fr-FR" sz="900"/>
          </a:p>
        </p:txBody>
      </p:sp>
      <p:sp>
        <p:nvSpPr>
          <p:cNvPr id="47" name="Rectangle 46">
            <a:extLst>
              <a:ext uri="{FF2B5EF4-FFF2-40B4-BE49-F238E27FC236}">
                <a16:creationId xmlns:a16="http://schemas.microsoft.com/office/drawing/2014/main" id="{3765259E-1EBD-43C4-98F1-FAE1E54B27CB}"/>
              </a:ext>
            </a:extLst>
          </p:cNvPr>
          <p:cNvSpPr/>
          <p:nvPr/>
        </p:nvSpPr>
        <p:spPr>
          <a:xfrm>
            <a:off x="5541103" y="4080583"/>
            <a:ext cx="3358563" cy="920852"/>
          </a:xfrm>
          <a:prstGeom prst="rect">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err="1">
                <a:ln>
                  <a:noFill/>
                </a:ln>
                <a:solidFill>
                  <a:prstClr val="black"/>
                </a:solidFill>
                <a:effectLst/>
                <a:uLnTx/>
                <a:uFillTx/>
                <a:latin typeface="Arial"/>
                <a:ea typeface="+mn-ea"/>
                <a:cs typeface="+mn-cs"/>
              </a:rPr>
              <a:t>Intérêt</a:t>
            </a:r>
            <a:r>
              <a:rPr kumimoji="0" lang="en-US" sz="1050" b="1" i="0" u="none" strike="noStrike" kern="0" cap="none" spc="0" normalizeH="0" baseline="0" noProof="0" dirty="0">
                <a:ln>
                  <a:noFill/>
                </a:ln>
                <a:solidFill>
                  <a:prstClr val="black"/>
                </a:solidFill>
                <a:effectLst/>
                <a:uLnTx/>
                <a:uFillTx/>
                <a:latin typeface="Arial"/>
                <a:ea typeface="+mn-ea"/>
                <a:cs typeface="+mn-cs"/>
              </a:rPr>
              <a:t> pour le Bloc 3 </a:t>
            </a:r>
            <a:r>
              <a:rPr kumimoji="0" lang="en-US" sz="1050" b="1" i="0" u="none" strike="noStrike" kern="0" cap="none" spc="0" normalizeH="0" baseline="0" noProof="0" dirty="0" err="1">
                <a:ln>
                  <a:noFill/>
                </a:ln>
                <a:solidFill>
                  <a:prstClr val="black"/>
                </a:solidFill>
                <a:effectLst/>
                <a:uLnTx/>
                <a:uFillTx/>
                <a:latin typeface="Arial"/>
                <a:ea typeface="+mn-ea"/>
                <a:cs typeface="+mn-cs"/>
              </a:rPr>
              <a:t>semestre</a:t>
            </a:r>
            <a:r>
              <a:rPr kumimoji="0" lang="en-US" sz="1050" b="1" i="0" u="none" strike="noStrike" kern="0" cap="none" spc="0" normalizeH="0" baseline="0" noProof="0" dirty="0">
                <a:ln>
                  <a:noFill/>
                </a:ln>
                <a:solidFill>
                  <a:prstClr val="black"/>
                </a:solidFill>
                <a:effectLst/>
                <a:uLnTx/>
                <a:uFillTx/>
                <a:latin typeface="Arial"/>
                <a:ea typeface="+mn-ea"/>
                <a:cs typeface="+mn-cs"/>
              </a:rPr>
              <a:t> 2, </a:t>
            </a:r>
            <a:br>
              <a:rPr kumimoji="0" lang="en-US" sz="1050" b="1" i="0" u="none" strike="noStrike" kern="0" cap="none" spc="0" normalizeH="0" baseline="0" noProof="0" dirty="0">
                <a:ln>
                  <a:noFill/>
                </a:ln>
                <a:solidFill>
                  <a:prstClr val="black"/>
                </a:solidFill>
                <a:effectLst/>
                <a:uLnTx/>
                <a:uFillTx/>
                <a:latin typeface="Arial"/>
                <a:ea typeface="+mn-ea"/>
                <a:cs typeface="+mn-cs"/>
              </a:rPr>
            </a:br>
            <a:r>
              <a:rPr kumimoji="0" lang="en-US" sz="1050" b="1" i="0" u="none" strike="noStrike" kern="0" cap="none" spc="0" normalizeH="0" baseline="0" noProof="0" dirty="0" err="1">
                <a:ln>
                  <a:noFill/>
                </a:ln>
                <a:solidFill>
                  <a:prstClr val="black"/>
                </a:solidFill>
                <a:effectLst/>
                <a:uLnTx/>
                <a:uFillTx/>
                <a:latin typeface="Arial"/>
                <a:ea typeface="+mn-ea"/>
                <a:cs typeface="+mn-cs"/>
              </a:rPr>
              <a:t>approfondissement</a:t>
            </a:r>
            <a:r>
              <a:rPr kumimoji="0" lang="en-US" sz="1050" b="1" i="0" u="none" strike="noStrike" kern="0" cap="none" spc="0" normalizeH="0" baseline="0" noProof="0" dirty="0">
                <a:ln>
                  <a:noFill/>
                </a:ln>
                <a:solidFill>
                  <a:prstClr val="black"/>
                </a:solidFill>
                <a:effectLst/>
                <a:uLnTx/>
                <a:uFillTx/>
                <a:latin typeface="Arial"/>
                <a:ea typeface="+mn-ea"/>
                <a:cs typeface="+mn-cs"/>
              </a:rPr>
              <a:t> des notions, du </a:t>
            </a:r>
            <a:r>
              <a:rPr kumimoji="0" lang="en-US" sz="1050" b="1" i="0" u="none" strike="noStrike" kern="0" cap="none" spc="0" normalizeH="0" baseline="0" noProof="0" dirty="0" err="1">
                <a:ln>
                  <a:noFill/>
                </a:ln>
                <a:solidFill>
                  <a:prstClr val="black"/>
                </a:solidFill>
                <a:effectLst/>
                <a:uLnTx/>
                <a:uFillTx/>
                <a:latin typeface="Arial"/>
                <a:ea typeface="+mn-ea"/>
                <a:cs typeface="+mn-cs"/>
              </a:rPr>
              <a:t>vocabulaire</a:t>
            </a:r>
            <a:r>
              <a:rPr kumimoji="0" lang="en-US" sz="1050" b="1" i="0" u="none" strike="noStrike" kern="0" cap="none" spc="0" normalizeH="0" baseline="0" noProof="0" dirty="0">
                <a:ln>
                  <a:noFill/>
                </a:ln>
                <a:solidFill>
                  <a:prstClr val="black"/>
                </a:solidFill>
                <a:effectLst/>
                <a:uLnTx/>
                <a:uFillTx/>
                <a:latin typeface="Arial"/>
                <a:ea typeface="+mn-ea"/>
                <a:cs typeface="+mn-cs"/>
              </a:rPr>
              <a:t>.</a:t>
            </a:r>
          </a:p>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Arial"/>
                <a:ea typeface="+mn-ea"/>
                <a:cs typeface="+mn-cs"/>
              </a:rPr>
              <a:t>Les 3 </a:t>
            </a:r>
            <a:r>
              <a:rPr kumimoji="0" lang="en-US" sz="1050" b="1" i="0" u="none" strike="noStrike" kern="0" cap="none" spc="0" normalizeH="0" baseline="0" noProof="0" dirty="0" err="1">
                <a:ln>
                  <a:noFill/>
                </a:ln>
                <a:solidFill>
                  <a:prstClr val="black"/>
                </a:solidFill>
                <a:effectLst/>
                <a:uLnTx/>
                <a:uFillTx/>
                <a:latin typeface="Arial"/>
                <a:ea typeface="+mn-ea"/>
                <a:cs typeface="+mn-cs"/>
              </a:rPr>
              <a:t>derniers</a:t>
            </a:r>
            <a:r>
              <a:rPr kumimoji="0" lang="en-US" sz="1050" b="1" i="0" u="none" strike="noStrike" kern="0" cap="none" spc="0" normalizeH="0" baseline="0" noProof="0" dirty="0">
                <a:ln>
                  <a:noFill/>
                </a:ln>
                <a:solidFill>
                  <a:prstClr val="black"/>
                </a:solidFill>
                <a:effectLst/>
                <a:uLnTx/>
                <a:uFillTx/>
                <a:latin typeface="Arial"/>
                <a:ea typeface="+mn-ea"/>
                <a:cs typeface="+mn-cs"/>
              </a:rPr>
              <a:t> </a:t>
            </a:r>
            <a:r>
              <a:rPr kumimoji="0" lang="en-US" sz="1050" b="1" i="0" u="none" strike="noStrike" kern="0" cap="none" spc="0" normalizeH="0" baseline="0" noProof="0" dirty="0" err="1">
                <a:ln>
                  <a:noFill/>
                </a:ln>
                <a:solidFill>
                  <a:prstClr val="black"/>
                </a:solidFill>
                <a:effectLst/>
                <a:uLnTx/>
                <a:uFillTx/>
                <a:latin typeface="Arial"/>
                <a:ea typeface="+mn-ea"/>
                <a:cs typeface="+mn-cs"/>
              </a:rPr>
              <a:t>chapitres</a:t>
            </a:r>
            <a:r>
              <a:rPr kumimoji="0" lang="en-US" sz="1050" b="1" i="0" u="none" strike="noStrike" kern="0" cap="none" spc="0" normalizeH="0" baseline="0" noProof="0" dirty="0">
                <a:ln>
                  <a:noFill/>
                </a:ln>
                <a:solidFill>
                  <a:prstClr val="black"/>
                </a:solidFill>
                <a:effectLst/>
                <a:uLnTx/>
                <a:uFillTx/>
                <a:latin typeface="Arial"/>
                <a:ea typeface="+mn-ea"/>
                <a:cs typeface="+mn-cs"/>
              </a:rPr>
              <a:t> </a:t>
            </a:r>
            <a:r>
              <a:rPr kumimoji="0" lang="en-US" sz="1050" b="1" i="0" u="none" strike="noStrike" kern="0" cap="none" spc="0" normalizeH="0" baseline="0" noProof="0" dirty="0" err="1">
                <a:ln>
                  <a:noFill/>
                </a:ln>
                <a:solidFill>
                  <a:prstClr val="black"/>
                </a:solidFill>
                <a:effectLst/>
                <a:uLnTx/>
                <a:uFillTx/>
                <a:latin typeface="Arial"/>
                <a:ea typeface="+mn-ea"/>
                <a:cs typeface="+mn-cs"/>
              </a:rPr>
              <a:t>sont</a:t>
            </a:r>
            <a:r>
              <a:rPr kumimoji="0" lang="en-US" sz="1050" b="1" i="0" u="none" strike="noStrike" kern="0" cap="none" spc="0" normalizeH="0" baseline="0" noProof="0" dirty="0">
                <a:ln>
                  <a:noFill/>
                </a:ln>
                <a:solidFill>
                  <a:prstClr val="black"/>
                </a:solidFill>
                <a:effectLst/>
                <a:uLnTx/>
                <a:uFillTx/>
                <a:latin typeface="Arial"/>
                <a:ea typeface="+mn-ea"/>
                <a:cs typeface="+mn-cs"/>
              </a:rPr>
              <a:t> </a:t>
            </a:r>
            <a:r>
              <a:rPr kumimoji="0" lang="en-US" sz="1050" b="1" i="0" u="none" strike="noStrike" kern="0" cap="none" spc="0" normalizeH="0" baseline="0" noProof="0" dirty="0" err="1">
                <a:ln>
                  <a:noFill/>
                </a:ln>
                <a:solidFill>
                  <a:prstClr val="black"/>
                </a:solidFill>
                <a:effectLst/>
                <a:uLnTx/>
                <a:uFillTx/>
                <a:latin typeface="Arial"/>
                <a:ea typeface="+mn-ea"/>
                <a:cs typeface="+mn-cs"/>
              </a:rPr>
              <a:t>essentiels</a:t>
            </a:r>
            <a:r>
              <a:rPr kumimoji="0" lang="en-US" sz="1050" b="1" i="0" u="none" strike="noStrike" kern="0" cap="none" spc="0" normalizeH="0" baseline="0" noProof="0" dirty="0">
                <a:ln>
                  <a:noFill/>
                </a:ln>
                <a:solidFill>
                  <a:prstClr val="black"/>
                </a:solidFill>
                <a:effectLst/>
                <a:uLnTx/>
                <a:uFillTx/>
                <a:latin typeface="Arial"/>
                <a:ea typeface="+mn-ea"/>
                <a:cs typeface="+mn-cs"/>
              </a:rPr>
              <a:t> pour </a:t>
            </a:r>
            <a:r>
              <a:rPr kumimoji="0" lang="en-US" sz="1050" b="1" i="0" u="none" strike="noStrike" kern="0" cap="none" spc="0" normalizeH="0" baseline="0" noProof="0" dirty="0" err="1">
                <a:ln>
                  <a:noFill/>
                </a:ln>
                <a:solidFill>
                  <a:prstClr val="black"/>
                </a:solidFill>
                <a:effectLst/>
                <a:uLnTx/>
                <a:uFillTx/>
                <a:latin typeface="Arial"/>
                <a:ea typeface="+mn-ea"/>
                <a:cs typeface="+mn-cs"/>
              </a:rPr>
              <a:t>appréhender</a:t>
            </a:r>
            <a:r>
              <a:rPr kumimoji="0" lang="en-US" sz="1050" b="1" i="0" u="none" strike="noStrike" kern="0" cap="none" spc="0" normalizeH="0" baseline="0" noProof="0" dirty="0">
                <a:ln>
                  <a:noFill/>
                </a:ln>
                <a:solidFill>
                  <a:prstClr val="black"/>
                </a:solidFill>
                <a:effectLst/>
                <a:uLnTx/>
                <a:uFillTx/>
                <a:latin typeface="Arial"/>
                <a:ea typeface="+mn-ea"/>
                <a:cs typeface="+mn-cs"/>
              </a:rPr>
              <a:t> le </a:t>
            </a:r>
            <a:r>
              <a:rPr kumimoji="0" lang="en-US" sz="1050" b="1" i="0" u="none" strike="noStrike" kern="0" cap="none" spc="0" normalizeH="0" baseline="0" noProof="0" dirty="0" err="1">
                <a:ln>
                  <a:noFill/>
                </a:ln>
                <a:solidFill>
                  <a:prstClr val="black"/>
                </a:solidFill>
                <a:effectLst/>
                <a:uLnTx/>
                <a:uFillTx/>
                <a:latin typeface="Arial"/>
                <a:ea typeface="+mn-ea"/>
                <a:cs typeface="+mn-cs"/>
              </a:rPr>
              <a:t>cours</a:t>
            </a:r>
            <a:r>
              <a:rPr kumimoji="0" lang="en-US" sz="1050" b="1" i="0" u="none" strike="noStrike" kern="0" cap="none" spc="0" normalizeH="0" baseline="0" noProof="0" dirty="0">
                <a:ln>
                  <a:noFill/>
                </a:ln>
                <a:solidFill>
                  <a:prstClr val="black"/>
                </a:solidFill>
                <a:effectLst/>
                <a:uLnTx/>
                <a:uFillTx/>
                <a:latin typeface="Arial"/>
                <a:ea typeface="+mn-ea"/>
                <a:cs typeface="+mn-cs"/>
              </a:rPr>
              <a:t> Cyber Operations</a:t>
            </a:r>
          </a:p>
        </p:txBody>
      </p:sp>
      <p:sp>
        <p:nvSpPr>
          <p:cNvPr id="7" name="ZoneTexte 6">
            <a:extLst>
              <a:ext uri="{FF2B5EF4-FFF2-40B4-BE49-F238E27FC236}">
                <a16:creationId xmlns:a16="http://schemas.microsoft.com/office/drawing/2014/main" id="{057082C0-3CE9-4A61-9EB7-2EE7370C70F7}"/>
              </a:ext>
            </a:extLst>
          </p:cNvPr>
          <p:cNvSpPr txBox="1"/>
          <p:nvPr/>
        </p:nvSpPr>
        <p:spPr>
          <a:xfrm>
            <a:off x="410136" y="2207741"/>
            <a:ext cx="4037479"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900" dirty="0" err="1">
                <a:latin typeface="Arial"/>
                <a:ea typeface="ＭＳ Ｐゴシック"/>
                <a:cs typeface="Arial"/>
              </a:rPr>
              <a:t>Cybersecurity</a:t>
            </a:r>
            <a:r>
              <a:rPr lang="fr-FR" sz="900" dirty="0">
                <a:latin typeface="Arial"/>
                <a:ea typeface="ＭＳ Ｐゴシック"/>
                <a:cs typeface="Arial"/>
              </a:rPr>
              <a:t> Essentials présente les connaissances de base et les compétences essentielles associées aux domaines de la cybersécurité : sécurité des informations, sécurité des systèmes, sécurité du réseau, éthique et lois, et techniques de protection et de réduction des risques utilisées dans les entreprises. </a:t>
            </a:r>
          </a:p>
        </p:txBody>
      </p:sp>
    </p:spTree>
    <p:extLst>
      <p:ext uri="{BB962C8B-B14F-4D97-AF65-F5344CB8AC3E}">
        <p14:creationId xmlns:p14="http://schemas.microsoft.com/office/powerpoint/2010/main" val="395592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192714" y="0"/>
            <a:ext cx="3958422" cy="2582314"/>
          </a:xfrm>
          <a:prstGeom prst="rect">
            <a:avLst/>
          </a:prstGeom>
        </p:spPr>
      </p:pic>
      <p:sp>
        <p:nvSpPr>
          <p:cNvPr id="2" name="Title 1"/>
          <p:cNvSpPr>
            <a:spLocks noGrp="1"/>
          </p:cNvSpPr>
          <p:nvPr>
            <p:ph type="title"/>
          </p:nvPr>
        </p:nvSpPr>
        <p:spPr>
          <a:xfrm>
            <a:off x="384590" y="82850"/>
            <a:ext cx="8345488" cy="731837"/>
          </a:xfrm>
        </p:spPr>
        <p:txBody>
          <a:bodyPr>
            <a:normAutofit/>
          </a:bodyPr>
          <a:lstStyle/>
          <a:p>
            <a:r>
              <a:rPr lang="fr-FR" dirty="0" err="1">
                <a:ea typeface="+mj-lt"/>
                <a:cs typeface="+mj-lt"/>
              </a:rPr>
              <a:t>Cybersecurity</a:t>
            </a:r>
            <a:r>
              <a:rPr lang="fr-FR" dirty="0">
                <a:ea typeface="+mj-lt"/>
                <a:cs typeface="+mj-lt"/>
              </a:rPr>
              <a:t> Operations</a:t>
            </a:r>
          </a:p>
        </p:txBody>
      </p:sp>
      <p:sp>
        <p:nvSpPr>
          <p:cNvPr id="9" name="TextBox 8"/>
          <p:cNvSpPr txBox="1"/>
          <p:nvPr/>
        </p:nvSpPr>
        <p:spPr>
          <a:xfrm>
            <a:off x="482954" y="1081903"/>
            <a:ext cx="3958422" cy="1107996"/>
          </a:xfrm>
          <a:prstGeom prst="rect">
            <a:avLst/>
          </a:prstGeom>
          <a:noFill/>
        </p:spPr>
        <p:txBody>
          <a:bodyPr wrap="square" lIns="0" tIns="0" rIns="0" bIns="0" rtlCol="0" anchor="t">
            <a:spAutoFit/>
          </a:bodyPr>
          <a:lstStyle/>
          <a:p>
            <a:r>
              <a:rPr lang="fr-FR" sz="900" dirty="0">
                <a:latin typeface="Arial"/>
                <a:ea typeface="ＭＳ Ｐゴシック"/>
              </a:rPr>
              <a:t>Cursus prévu pour </a:t>
            </a:r>
            <a:r>
              <a:rPr lang="fr-FR" sz="900" b="1" dirty="0">
                <a:latin typeface="Arial"/>
                <a:ea typeface="ＭＳ Ｐゴシック"/>
              </a:rPr>
              <a:t>70h - </a:t>
            </a:r>
            <a:r>
              <a:rPr lang="fr-FR" sz="900" dirty="0">
                <a:latin typeface="Arial"/>
                <a:ea typeface="ＭＳ Ｐゴシック"/>
              </a:rPr>
              <a:t>Contenu plus technique - Cours en ligne</a:t>
            </a:r>
            <a:endParaRPr lang="fr-FR" sz="900" b="1" dirty="0">
              <a:latin typeface="Arial"/>
              <a:ea typeface="ＭＳ Ｐゴシック"/>
            </a:endParaRPr>
          </a:p>
          <a:p>
            <a:r>
              <a:rPr lang="fr-FR" sz="900" dirty="0" err="1">
                <a:latin typeface="Arial"/>
                <a:ea typeface="ＭＳ Ｐゴシック"/>
                <a:cs typeface="Arial"/>
              </a:rPr>
              <a:t>Cybersecurity</a:t>
            </a:r>
            <a:r>
              <a:rPr lang="fr-FR" sz="900" dirty="0">
                <a:latin typeface="Arial"/>
                <a:ea typeface="ＭＳ Ｐゴシック"/>
                <a:cs typeface="Arial"/>
              </a:rPr>
              <a:t> Operations Associate présente les compétences et les concepts principaux à maîtriser en matière de sécurité pour </a:t>
            </a:r>
            <a:r>
              <a:rPr lang="fr-FR" sz="900" b="1" dirty="0">
                <a:latin typeface="Arial"/>
                <a:ea typeface="ＭＳ Ｐゴシック"/>
                <a:cs typeface="Arial"/>
              </a:rPr>
              <a:t>surveiller, détecter et analyser </a:t>
            </a:r>
            <a:r>
              <a:rPr lang="fr-FR" sz="900" dirty="0">
                <a:latin typeface="Arial"/>
                <a:ea typeface="ＭＳ Ｐゴシック"/>
                <a:cs typeface="Arial"/>
              </a:rPr>
              <a:t>la cybercriminalité, le </a:t>
            </a:r>
            <a:r>
              <a:rPr lang="fr-FR" sz="900" dirty="0" err="1">
                <a:latin typeface="Arial"/>
                <a:ea typeface="ＭＳ Ｐゴシック"/>
                <a:cs typeface="Arial"/>
              </a:rPr>
              <a:t>cyberespionnage</a:t>
            </a:r>
            <a:r>
              <a:rPr lang="fr-FR" sz="900" dirty="0">
                <a:latin typeface="Arial"/>
                <a:ea typeface="ＭＳ Ｐゴシック"/>
                <a:cs typeface="Arial"/>
              </a:rPr>
              <a:t>, les </a:t>
            </a:r>
            <a:r>
              <a:rPr lang="fr-FR" sz="900" b="1" dirty="0">
                <a:latin typeface="Arial"/>
                <a:ea typeface="ＭＳ Ｐゴシック"/>
                <a:cs typeface="Arial"/>
              </a:rPr>
              <a:t>menaces</a:t>
            </a:r>
            <a:r>
              <a:rPr lang="fr-FR" sz="900" dirty="0">
                <a:latin typeface="Arial"/>
                <a:ea typeface="ＭＳ Ｐゴシック"/>
                <a:cs typeface="Arial"/>
              </a:rPr>
              <a:t>, les </a:t>
            </a:r>
            <a:r>
              <a:rPr lang="fr-FR" sz="900" b="1" dirty="0">
                <a:latin typeface="Arial"/>
                <a:ea typeface="ＭＳ Ｐゴシック"/>
                <a:cs typeface="Arial"/>
              </a:rPr>
              <a:t>intrusions</a:t>
            </a:r>
            <a:r>
              <a:rPr lang="fr-FR" sz="900" dirty="0">
                <a:latin typeface="Arial"/>
                <a:ea typeface="ＭＳ Ｐゴシック"/>
                <a:cs typeface="Arial"/>
              </a:rPr>
              <a:t>... , </a:t>
            </a:r>
            <a:r>
              <a:rPr lang="fr-FR" sz="900" b="1" dirty="0">
                <a:latin typeface="Arial"/>
                <a:ea typeface="ＭＳ Ｐゴシック"/>
                <a:cs typeface="Arial"/>
              </a:rPr>
              <a:t>connaître</a:t>
            </a:r>
            <a:r>
              <a:rPr lang="fr-FR" sz="900" dirty="0">
                <a:latin typeface="Arial"/>
                <a:ea typeface="ＭＳ Ｐゴシック"/>
                <a:cs typeface="Arial"/>
              </a:rPr>
              <a:t> les exigences réglementaires, les procédures en matière de politique de sécurité et les autres problématiques liées à la cybersécurité auxquelles sont confrontées les entreprises, tout en donnant les clés pour y répondre. </a:t>
            </a:r>
            <a:endParaRPr lang="fr-FR" sz="900" dirty="0">
              <a:latin typeface="Arial"/>
              <a:ea typeface="ＭＳ Ｐゴシック"/>
            </a:endParaRPr>
          </a:p>
        </p:txBody>
      </p:sp>
      <p:grpSp>
        <p:nvGrpSpPr>
          <p:cNvPr id="5" name="Groupe 4">
            <a:extLst>
              <a:ext uri="{FF2B5EF4-FFF2-40B4-BE49-F238E27FC236}">
                <a16:creationId xmlns:a16="http://schemas.microsoft.com/office/drawing/2014/main" id="{A02C4AF7-90DD-4BA7-B487-A7912890921F}"/>
              </a:ext>
            </a:extLst>
          </p:cNvPr>
          <p:cNvGrpSpPr/>
          <p:nvPr/>
        </p:nvGrpSpPr>
        <p:grpSpPr>
          <a:xfrm>
            <a:off x="440778" y="741530"/>
            <a:ext cx="4408027" cy="657735"/>
            <a:chOff x="440778" y="782474"/>
            <a:chExt cx="4408027" cy="657735"/>
          </a:xfrm>
        </p:grpSpPr>
        <p:sp>
          <p:nvSpPr>
            <p:cNvPr id="24" name="Rectangle 23"/>
            <p:cNvSpPr/>
            <p:nvPr/>
          </p:nvSpPr>
          <p:spPr>
            <a:xfrm>
              <a:off x="440778" y="789250"/>
              <a:ext cx="4068070" cy="296345"/>
            </a:xfrm>
            <a:prstGeom prst="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4505546" y="782474"/>
              <a:ext cx="306777" cy="300436"/>
            </a:xfrm>
            <a:prstGeom prst="r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505228" y="1079955"/>
              <a:ext cx="305761" cy="1563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10800000">
              <a:off x="4460978" y="1231865"/>
              <a:ext cx="387827" cy="208344"/>
            </a:xfrm>
            <a:prstGeom prs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98349" y="782474"/>
              <a:ext cx="851515" cy="307777"/>
            </a:xfrm>
            <a:prstGeom prst="rect">
              <a:avLst/>
            </a:prstGeom>
            <a:noFill/>
          </p:spPr>
          <p:txBody>
            <a:bodyPr wrap="none" rtlCol="0" anchor="ctr">
              <a:spAutoFit/>
            </a:bodyPr>
            <a:lstStyle/>
            <a:p>
              <a:r>
                <a:rPr lang="fr-FR" sz="1400">
                  <a:solidFill>
                    <a:schemeClr val="bg2"/>
                  </a:solidFill>
                  <a:latin typeface="Arial"/>
                  <a:ea typeface="ＭＳ Ｐゴシック"/>
                </a:rPr>
                <a:t>Résumé</a:t>
              </a:r>
            </a:p>
          </p:txBody>
        </p:sp>
      </p:grpSp>
      <p:grpSp>
        <p:nvGrpSpPr>
          <p:cNvPr id="3" name="Groupe 2">
            <a:extLst>
              <a:ext uri="{FF2B5EF4-FFF2-40B4-BE49-F238E27FC236}">
                <a16:creationId xmlns:a16="http://schemas.microsoft.com/office/drawing/2014/main" id="{3347F153-D28D-4E3A-A04F-A4EFA9C8B02D}"/>
              </a:ext>
            </a:extLst>
          </p:cNvPr>
          <p:cNvGrpSpPr/>
          <p:nvPr/>
        </p:nvGrpSpPr>
        <p:grpSpPr>
          <a:xfrm>
            <a:off x="413873" y="2173074"/>
            <a:ext cx="4407975" cy="674545"/>
            <a:chOff x="413873" y="1937689"/>
            <a:chExt cx="4407975" cy="674545"/>
          </a:xfrm>
        </p:grpSpPr>
        <p:sp>
          <p:nvSpPr>
            <p:cNvPr id="33" name="Rectangle 32"/>
            <p:cNvSpPr/>
            <p:nvPr/>
          </p:nvSpPr>
          <p:spPr>
            <a:xfrm>
              <a:off x="413873" y="1955522"/>
              <a:ext cx="4068070" cy="296345"/>
            </a:xfrm>
            <a:prstGeom prst="rect">
              <a:avLst/>
            </a:prstGeom>
            <a:solidFill>
              <a:srgbClr val="0060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p:cNvSpPr/>
            <p:nvPr/>
          </p:nvSpPr>
          <p:spPr>
            <a:xfrm>
              <a:off x="4478590" y="1954498"/>
              <a:ext cx="306777" cy="300436"/>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78271" y="2251980"/>
              <a:ext cx="305761" cy="15636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800000">
              <a:off x="4434021" y="2403890"/>
              <a:ext cx="387827" cy="208344"/>
            </a:xfrm>
            <a:prstGeom prs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47074" y="1937689"/>
              <a:ext cx="1189749" cy="307777"/>
            </a:xfrm>
            <a:prstGeom prst="rect">
              <a:avLst/>
            </a:prstGeom>
            <a:noFill/>
          </p:spPr>
          <p:txBody>
            <a:bodyPr wrap="none" rtlCol="0" anchor="ctr">
              <a:spAutoFit/>
            </a:bodyPr>
            <a:lstStyle/>
            <a:p>
              <a:r>
                <a:rPr lang="fr-FR" sz="1400">
                  <a:solidFill>
                    <a:schemeClr val="bg2"/>
                  </a:solidFill>
                  <a:latin typeface="Arial"/>
                  <a:ea typeface="ＭＳ Ｐゴシック"/>
                  <a:cs typeface="Arial"/>
                </a:rPr>
                <a:t>Présentation</a:t>
              </a:r>
              <a:endParaRPr lang="fr-FR">
                <a:solidFill>
                  <a:schemeClr val="bg2"/>
                </a:solidFill>
                <a:ea typeface="ＭＳ Ｐゴシック"/>
              </a:endParaRPr>
            </a:p>
          </p:txBody>
        </p:sp>
      </p:grpSp>
      <p:grpSp>
        <p:nvGrpSpPr>
          <p:cNvPr id="59" name="Group 58"/>
          <p:cNvGrpSpPr/>
          <p:nvPr/>
        </p:nvGrpSpPr>
        <p:grpSpPr>
          <a:xfrm>
            <a:off x="5192714" y="2036246"/>
            <a:ext cx="3958423" cy="3108631"/>
            <a:chOff x="5192713" y="2036245"/>
            <a:chExt cx="3958423" cy="3108631"/>
          </a:xfrm>
        </p:grpSpPr>
        <p:sp>
          <p:nvSpPr>
            <p:cNvPr id="60" name="Rectangle 59"/>
            <p:cNvSpPr/>
            <p:nvPr/>
          </p:nvSpPr>
          <p:spPr>
            <a:xfrm>
              <a:off x="5192713" y="2538668"/>
              <a:ext cx="3958423" cy="260620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6676091" y="2036245"/>
              <a:ext cx="991667" cy="979695"/>
              <a:chOff x="7127612" y="2637652"/>
              <a:chExt cx="991667" cy="979695"/>
            </a:xfrm>
          </p:grpSpPr>
          <p:sp>
            <p:nvSpPr>
              <p:cNvPr id="62" name="Chord 61"/>
              <p:cNvSpPr/>
              <p:nvPr/>
            </p:nvSpPr>
            <p:spPr>
              <a:xfrm>
                <a:off x="7140708" y="2638777"/>
                <a:ext cx="978571" cy="978570"/>
              </a:xfrm>
              <a:prstGeom prst="chord">
                <a:avLst>
                  <a:gd name="adj1" fmla="val 5467745"/>
                  <a:gd name="adj2" fmla="val 1620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hord 62"/>
              <p:cNvSpPr/>
              <p:nvPr/>
            </p:nvSpPr>
            <p:spPr>
              <a:xfrm rot="10800000">
                <a:off x="7127612" y="2637652"/>
                <a:ext cx="978571" cy="978570"/>
              </a:xfrm>
              <a:prstGeom prst="chord">
                <a:avLst>
                  <a:gd name="adj1" fmla="val 5467745"/>
                  <a:gd name="adj2" fmla="val 16200000"/>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6" name="Picture 55" descr="icons-02.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17795" y="2152424"/>
            <a:ext cx="521356" cy="740663"/>
          </a:xfrm>
          <a:prstGeom prst="rect">
            <a:avLst/>
          </a:prstGeom>
        </p:spPr>
      </p:pic>
      <p:sp>
        <p:nvSpPr>
          <p:cNvPr id="39" name="TextBox 38"/>
          <p:cNvSpPr txBox="1"/>
          <p:nvPr/>
        </p:nvSpPr>
        <p:spPr>
          <a:xfrm>
            <a:off x="538670" y="4008457"/>
            <a:ext cx="3958423" cy="821913"/>
          </a:xfrm>
          <a:prstGeom prst="rect">
            <a:avLst/>
          </a:prstGeom>
          <a:noFill/>
        </p:spPr>
        <p:txBody>
          <a:bodyPr wrap="square" lIns="0" tIns="0" rIns="0" bIns="0" numCol="1" spcCol="182880" rtlCol="0" anchor="t">
            <a:noAutofit/>
          </a:bodyPr>
          <a:lstStyle/>
          <a:p>
            <a:pPr>
              <a:spcAft>
                <a:spcPts val="300"/>
              </a:spcAft>
            </a:pPr>
            <a:r>
              <a:rPr lang="fr-FR" sz="900" dirty="0">
                <a:latin typeface="Arial"/>
                <a:ea typeface="ＭＳ Ｐゴシック"/>
                <a:cs typeface="Arial"/>
              </a:rPr>
              <a:t>Plutôt en présentiel au moins pour la partie </a:t>
            </a:r>
            <a:r>
              <a:rPr lang="fr-FR" sz="900" dirty="0" err="1">
                <a:latin typeface="Arial"/>
                <a:ea typeface="ＭＳ Ｐゴシック"/>
                <a:cs typeface="Arial"/>
              </a:rPr>
              <a:t>Lab</a:t>
            </a:r>
            <a:r>
              <a:rPr lang="fr-FR" sz="900" dirty="0">
                <a:latin typeface="Arial"/>
                <a:ea typeface="ＭＳ Ｐゴシック"/>
                <a:cs typeface="Arial"/>
              </a:rPr>
              <a:t> virtuels et </a:t>
            </a:r>
            <a:r>
              <a:rPr lang="fr-FR" sz="900" dirty="0" err="1">
                <a:latin typeface="Arial"/>
                <a:ea typeface="ＭＳ Ｐゴシック"/>
                <a:cs typeface="Arial"/>
              </a:rPr>
              <a:t>Lab</a:t>
            </a:r>
            <a:r>
              <a:rPr lang="fr-FR" sz="900" dirty="0">
                <a:latin typeface="Arial"/>
                <a:ea typeface="ＭＳ Ｐゴシック"/>
                <a:cs typeface="Arial"/>
              </a:rPr>
              <a:t> avec les équipements. Mise en œuvre via des exercices pratiques</a:t>
            </a:r>
          </a:p>
          <a:p>
            <a:r>
              <a:rPr lang="fr-FR" sz="900" dirty="0">
                <a:latin typeface="Arial"/>
                <a:ea typeface="ＭＳ Ｐゴシック"/>
                <a:cs typeface="Arial"/>
              </a:rPr>
              <a:t>Contenus multimédias, activité interactive et environnement virtualisé pour simuler des scénarios d’attaque, surveiller les activités du réseau.</a:t>
            </a:r>
          </a:p>
          <a:p>
            <a:pPr>
              <a:spcAft>
                <a:spcPts val="300"/>
              </a:spcAft>
            </a:pPr>
            <a:r>
              <a:rPr lang="fr-FR" sz="900" dirty="0">
                <a:latin typeface="Arial"/>
                <a:ea typeface="ＭＳ Ｐゴシック"/>
                <a:cs typeface="Arial"/>
              </a:rPr>
              <a:t>Possibilité de faire intervenir les collègues d’anglais (ou de LV). </a:t>
            </a:r>
            <a:endParaRPr lang="en-US" sz="900" dirty="0">
              <a:latin typeface="Arial"/>
              <a:ea typeface="ＭＳ Ｐゴシック"/>
              <a:cs typeface="Arial"/>
            </a:endParaRPr>
          </a:p>
          <a:p>
            <a:pPr>
              <a:spcAft>
                <a:spcPts val="500"/>
              </a:spcAft>
            </a:pPr>
            <a:endParaRPr lang="fr-FR" sz="900" dirty="0"/>
          </a:p>
        </p:txBody>
      </p:sp>
      <p:grpSp>
        <p:nvGrpSpPr>
          <p:cNvPr id="6" name="Groupe 5">
            <a:extLst>
              <a:ext uri="{FF2B5EF4-FFF2-40B4-BE49-F238E27FC236}">
                <a16:creationId xmlns:a16="http://schemas.microsoft.com/office/drawing/2014/main" id="{D8EEEAFF-8EC0-4923-B6F6-36E4918033FD}"/>
              </a:ext>
            </a:extLst>
          </p:cNvPr>
          <p:cNvGrpSpPr/>
          <p:nvPr/>
        </p:nvGrpSpPr>
        <p:grpSpPr>
          <a:xfrm>
            <a:off x="421229" y="3651462"/>
            <a:ext cx="4407975" cy="674543"/>
            <a:chOff x="421229" y="3343157"/>
            <a:chExt cx="4407975" cy="674543"/>
          </a:xfrm>
        </p:grpSpPr>
        <p:grpSp>
          <p:nvGrpSpPr>
            <p:cNvPr id="8" name="Group 7"/>
            <p:cNvGrpSpPr/>
            <p:nvPr/>
          </p:nvGrpSpPr>
          <p:grpSpPr>
            <a:xfrm>
              <a:off x="421229" y="3359964"/>
              <a:ext cx="4407975" cy="657736"/>
              <a:chOff x="506031" y="3198239"/>
              <a:chExt cx="4407975" cy="657736"/>
            </a:xfrm>
          </p:grpSpPr>
          <p:sp>
            <p:nvSpPr>
              <p:cNvPr id="40" name="Rectangle 39"/>
              <p:cNvSpPr/>
              <p:nvPr/>
            </p:nvSpPr>
            <p:spPr>
              <a:xfrm>
                <a:off x="506031" y="3199263"/>
                <a:ext cx="4068070" cy="296345"/>
              </a:xfrm>
              <a:prstGeom prst="rect">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Triangle 41"/>
              <p:cNvSpPr/>
              <p:nvPr/>
            </p:nvSpPr>
            <p:spPr>
              <a:xfrm>
                <a:off x="4570748" y="3198239"/>
                <a:ext cx="306777" cy="300436"/>
              </a:xfrm>
              <a:prstGeom prst="r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570429" y="3495720"/>
                <a:ext cx="305761" cy="15636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10800000">
                <a:off x="4526179" y="3647631"/>
                <a:ext cx="387827" cy="208344"/>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573979" y="3343157"/>
              <a:ext cx="1669047" cy="307777"/>
            </a:xfrm>
            <a:prstGeom prst="rect">
              <a:avLst/>
            </a:prstGeom>
            <a:noFill/>
          </p:spPr>
          <p:txBody>
            <a:bodyPr wrap="none" rtlCol="0" anchor="ctr">
              <a:spAutoFit/>
            </a:bodyPr>
            <a:lstStyle/>
            <a:p>
              <a:r>
                <a:rPr lang="fr-FR" sz="1400">
                  <a:solidFill>
                    <a:srgbClr val="FFFFFF"/>
                  </a:solidFill>
                </a:rPr>
                <a:t>Utilisation possible</a:t>
              </a:r>
            </a:p>
          </p:txBody>
        </p:sp>
      </p:grpSp>
      <p:sp>
        <p:nvSpPr>
          <p:cNvPr id="4" name="Rectangle 3"/>
          <p:cNvSpPr/>
          <p:nvPr/>
        </p:nvSpPr>
        <p:spPr>
          <a:xfrm>
            <a:off x="5446235" y="2815612"/>
            <a:ext cx="1478290" cy="307777"/>
          </a:xfrm>
          <a:prstGeom prst="rect">
            <a:avLst/>
          </a:prstGeom>
        </p:spPr>
        <p:txBody>
          <a:bodyPr wrap="none">
            <a:spAutoFit/>
          </a:bodyPr>
          <a:lstStyle/>
          <a:p>
            <a:pPr algn="ctr"/>
            <a:r>
              <a:rPr lang="fr-FR" sz="1400">
                <a:solidFill>
                  <a:schemeClr val="bg1"/>
                </a:solidFill>
              </a:rPr>
              <a:t>Caractéristiques</a:t>
            </a:r>
          </a:p>
        </p:txBody>
      </p:sp>
      <p:sp>
        <p:nvSpPr>
          <p:cNvPr id="17" name="TextBox 16"/>
          <p:cNvSpPr txBox="1"/>
          <p:nvPr/>
        </p:nvSpPr>
        <p:spPr>
          <a:xfrm>
            <a:off x="5459330" y="3064920"/>
            <a:ext cx="3613470" cy="1315745"/>
          </a:xfrm>
          <a:prstGeom prst="rect">
            <a:avLst/>
          </a:prstGeom>
          <a:noFill/>
        </p:spPr>
        <p:txBody>
          <a:bodyPr wrap="square" rtlCol="0" anchor="t">
            <a:spAutoFit/>
          </a:bodyPr>
          <a:lstStyle/>
          <a:p>
            <a:pPr algn="just">
              <a:spcAft>
                <a:spcPts val="300"/>
              </a:spcAft>
            </a:pPr>
            <a:r>
              <a:rPr lang="fr-FR" sz="900" b="1" dirty="0">
                <a:solidFill>
                  <a:schemeClr val="bg1"/>
                </a:solidFill>
                <a:latin typeface="Arial"/>
                <a:ea typeface="ＭＳ Ｐゴシック"/>
              </a:rPr>
              <a:t>Connaissances préalables requises </a:t>
            </a:r>
            <a:r>
              <a:rPr lang="fr-FR" sz="900" dirty="0">
                <a:solidFill>
                  <a:schemeClr val="bg1"/>
                </a:solidFill>
                <a:latin typeface="Arial"/>
                <a:ea typeface="ＭＳ Ｐゴシック"/>
              </a:rPr>
              <a:t>: il est conseillé d’avoir des connaissances équivalentes au cours  « Introduction to </a:t>
            </a:r>
            <a:r>
              <a:rPr lang="fr-FR" sz="900" dirty="0" err="1">
                <a:solidFill>
                  <a:schemeClr val="bg1"/>
                </a:solidFill>
                <a:latin typeface="Arial"/>
                <a:ea typeface="ＭＳ Ｐゴシック"/>
              </a:rPr>
              <a:t>Cybersecurity</a:t>
            </a:r>
            <a:r>
              <a:rPr lang="fr-FR" sz="900" dirty="0">
                <a:solidFill>
                  <a:schemeClr val="bg1"/>
                </a:solidFill>
                <a:latin typeface="Arial"/>
                <a:ea typeface="ＭＳ Ｐゴシック"/>
              </a:rPr>
              <a:t> » et </a:t>
            </a:r>
            <a:r>
              <a:rPr lang="fr-FR" sz="900" dirty="0" err="1">
                <a:solidFill>
                  <a:schemeClr val="bg1"/>
                </a:solidFill>
                <a:latin typeface="Arial"/>
                <a:ea typeface="ＭＳ Ｐゴシック"/>
              </a:rPr>
              <a:t>Cybersecurity</a:t>
            </a:r>
            <a:r>
              <a:rPr lang="fr-FR" sz="900" dirty="0">
                <a:solidFill>
                  <a:schemeClr val="bg1"/>
                </a:solidFill>
                <a:latin typeface="Arial"/>
                <a:ea typeface="ＭＳ Ｐゴシック"/>
              </a:rPr>
              <a:t> Essentials + </a:t>
            </a:r>
            <a:r>
              <a:rPr lang="fr-FR" sz="900" b="1" dirty="0">
                <a:solidFill>
                  <a:schemeClr val="bg1"/>
                </a:solidFill>
                <a:latin typeface="Arial"/>
                <a:ea typeface="ＭＳ Ｐゴシック"/>
              </a:rPr>
              <a:t>connaissances de base en gestion des systèmes d'exploitation et des réseaux</a:t>
            </a:r>
          </a:p>
          <a:p>
            <a:pPr>
              <a:spcAft>
                <a:spcPts val="300"/>
              </a:spcAft>
            </a:pPr>
            <a:r>
              <a:rPr lang="fr-FR" sz="900" b="1" dirty="0">
                <a:solidFill>
                  <a:schemeClr val="bg1"/>
                </a:solidFill>
                <a:latin typeface="Arial"/>
                <a:ea typeface="ＭＳ Ｐゴシック"/>
              </a:rPr>
              <a:t>Langue</a:t>
            </a:r>
            <a:r>
              <a:rPr lang="fr-FR" sz="900" dirty="0">
                <a:solidFill>
                  <a:schemeClr val="bg1"/>
                </a:solidFill>
                <a:latin typeface="Arial"/>
                <a:ea typeface="ＭＳ Ｐゴシック"/>
              </a:rPr>
              <a:t> : français, anglais, espagnol, …</a:t>
            </a:r>
          </a:p>
          <a:p>
            <a:pPr>
              <a:spcAft>
                <a:spcPts val="300"/>
              </a:spcAft>
            </a:pPr>
            <a:r>
              <a:rPr lang="fr-FR" sz="900" b="1" dirty="0">
                <a:solidFill>
                  <a:schemeClr val="bg1"/>
                </a:solidFill>
                <a:latin typeface="Arial"/>
                <a:ea typeface="ＭＳ Ｐゴシック"/>
              </a:rPr>
              <a:t>Accès au cours</a:t>
            </a:r>
            <a:r>
              <a:rPr lang="fr-FR" sz="900" dirty="0">
                <a:solidFill>
                  <a:schemeClr val="bg1"/>
                </a:solidFill>
                <a:latin typeface="Arial"/>
                <a:ea typeface="ＭＳ Ｐゴシック"/>
              </a:rPr>
              <a:t> : </a:t>
            </a:r>
            <a:r>
              <a:rPr lang="fr-FR" sz="900" b="1" dirty="0">
                <a:solidFill>
                  <a:schemeClr val="bg1"/>
                </a:solidFill>
                <a:latin typeface="Arial"/>
                <a:ea typeface="ＭＳ Ｐゴシック"/>
              </a:rPr>
              <a:t>habilitation nécessaire pour les enseignants</a:t>
            </a:r>
            <a:r>
              <a:rPr lang="fr-FR" sz="900" dirty="0">
                <a:solidFill>
                  <a:schemeClr val="bg1"/>
                </a:solidFill>
                <a:latin typeface="Arial"/>
                <a:ea typeface="ＭＳ Ｐゴシック"/>
              </a:rPr>
              <a:t>.</a:t>
            </a:r>
          </a:p>
          <a:p>
            <a:r>
              <a:rPr lang="fr-FR" sz="900" b="1" dirty="0">
                <a:latin typeface="Arial"/>
                <a:ea typeface="ＭＳ Ｐゴシック"/>
                <a:cs typeface="Arial"/>
              </a:rPr>
              <a:t>Certification professionnelle</a:t>
            </a:r>
            <a:r>
              <a:rPr lang="fr-FR" sz="900" dirty="0">
                <a:latin typeface="Arial"/>
                <a:ea typeface="ＭＳ Ｐゴシック"/>
                <a:cs typeface="Arial"/>
              </a:rPr>
              <a:t> : 200-201 CBROPS</a:t>
            </a:r>
            <a:endParaRPr lang="fr-FR" dirty="0"/>
          </a:p>
          <a:p>
            <a:pPr>
              <a:spcAft>
                <a:spcPts val="300"/>
              </a:spcAft>
            </a:pPr>
            <a:endParaRPr lang="fr-FR" sz="900" dirty="0">
              <a:solidFill>
                <a:schemeClr val="bg1"/>
              </a:solidFill>
              <a:latin typeface="Arial"/>
              <a:ea typeface="ＭＳ Ｐゴシック"/>
            </a:endParaRPr>
          </a:p>
        </p:txBody>
      </p:sp>
      <p:sp>
        <p:nvSpPr>
          <p:cNvPr id="34" name="TextBox 8">
            <a:extLst>
              <a:ext uri="{FF2B5EF4-FFF2-40B4-BE49-F238E27FC236}">
                <a16:creationId xmlns:a16="http://schemas.microsoft.com/office/drawing/2014/main" id="{DA758FA9-C036-4BB0-B149-BD369E51C726}"/>
              </a:ext>
            </a:extLst>
          </p:cNvPr>
          <p:cNvSpPr txBox="1"/>
          <p:nvPr/>
        </p:nvSpPr>
        <p:spPr>
          <a:xfrm>
            <a:off x="417972" y="2553340"/>
            <a:ext cx="4021004" cy="920109"/>
          </a:xfrm>
          <a:prstGeom prst="rect">
            <a:avLst/>
          </a:prstGeom>
          <a:noFill/>
        </p:spPr>
        <p:txBody>
          <a:bodyPr wrap="square" lIns="0" tIns="0" rIns="0" bIns="0" rtlCol="0">
            <a:spAutoFit/>
          </a:bodyPr>
          <a:lstStyle/>
          <a:p>
            <a:endParaRPr lang="fr-FR" sz="900"/>
          </a:p>
        </p:txBody>
      </p:sp>
      <p:sp>
        <p:nvSpPr>
          <p:cNvPr id="7" name="ZoneTexte 6">
            <a:extLst>
              <a:ext uri="{FF2B5EF4-FFF2-40B4-BE49-F238E27FC236}">
                <a16:creationId xmlns:a16="http://schemas.microsoft.com/office/drawing/2014/main" id="{057082C0-3CE9-4A61-9EB7-2EE7370C70F7}"/>
              </a:ext>
            </a:extLst>
          </p:cNvPr>
          <p:cNvSpPr txBox="1"/>
          <p:nvPr/>
        </p:nvSpPr>
        <p:spPr>
          <a:xfrm>
            <a:off x="410136" y="2481357"/>
            <a:ext cx="402907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900" dirty="0">
                <a:latin typeface="Arial"/>
                <a:ea typeface="ＭＳ Ｐゴシック"/>
                <a:cs typeface="Arial"/>
              </a:rPr>
              <a:t>Ce cours met l'accent sur la mise en application des compétences requises pour assurer la disponibilité et la sécurité des réseaux.</a:t>
            </a:r>
            <a:endParaRPr lang="fr-FR" dirty="0"/>
          </a:p>
          <a:p>
            <a:pPr algn="just"/>
            <a:r>
              <a:rPr lang="fr-FR" sz="900" dirty="0">
                <a:latin typeface="Arial"/>
                <a:ea typeface="ＭＳ Ｐゴシック"/>
                <a:cs typeface="Arial"/>
              </a:rPr>
              <a:t>Les élèves acquièrent des compétences de niveau Associate en cybersécurité, un domaine en pleine croissance, et apprennent à les mettre en application. Ce cours s'aligne également sur le programme américain NICE (National Initiative for </a:t>
            </a:r>
            <a:r>
              <a:rPr lang="fr-FR" sz="900" dirty="0" err="1">
                <a:latin typeface="Arial"/>
                <a:ea typeface="ＭＳ Ｐゴシック"/>
                <a:cs typeface="Arial"/>
              </a:rPr>
              <a:t>Cybersecurity</a:t>
            </a:r>
            <a:r>
              <a:rPr lang="fr-FR" sz="900" dirty="0">
                <a:latin typeface="Arial"/>
                <a:ea typeface="ＭＳ Ｐゴシック"/>
                <a:cs typeface="Arial"/>
              </a:rPr>
              <a:t> </a:t>
            </a:r>
            <a:r>
              <a:rPr lang="fr-FR" sz="900" dirty="0" err="1">
                <a:latin typeface="Arial"/>
                <a:ea typeface="ＭＳ Ｐゴシック"/>
                <a:cs typeface="Arial"/>
              </a:rPr>
              <a:t>Education</a:t>
            </a:r>
            <a:r>
              <a:rPr lang="fr-FR" sz="900" dirty="0">
                <a:latin typeface="Arial"/>
                <a:ea typeface="ＭＳ Ｐゴシック"/>
                <a:cs typeface="Arial"/>
              </a:rPr>
              <a:t>) afin de promouvoir un langage de communication cohérent pour l'enseignement, la formation et le développement du personnel. </a:t>
            </a:r>
            <a:endParaRPr lang="fr-FR" dirty="0"/>
          </a:p>
          <a:p>
            <a:endParaRPr lang="fr-FR" sz="900" dirty="0">
              <a:latin typeface="Arial"/>
              <a:ea typeface="ＭＳ Ｐゴシック"/>
              <a:cs typeface="Arial"/>
            </a:endParaRPr>
          </a:p>
          <a:p>
            <a:endParaRPr lang="fr-FR" sz="900" dirty="0">
              <a:latin typeface="Arial"/>
              <a:ea typeface="ＭＳ Ｐゴシック"/>
              <a:cs typeface="Arial"/>
            </a:endParaRPr>
          </a:p>
        </p:txBody>
      </p:sp>
      <p:pic>
        <p:nvPicPr>
          <p:cNvPr id="12" name="Image 12" descr="Une image contenant horloge&#10;&#10;Description générée avec un niveau de confiance très élevé">
            <a:extLst>
              <a:ext uri="{FF2B5EF4-FFF2-40B4-BE49-F238E27FC236}">
                <a16:creationId xmlns:a16="http://schemas.microsoft.com/office/drawing/2014/main" id="{8CC0A12D-3A4F-416C-BEE4-0F5A15DB0F27}"/>
              </a:ext>
            </a:extLst>
          </p:cNvPr>
          <p:cNvPicPr>
            <a:picLocks noChangeAspect="1"/>
          </p:cNvPicPr>
          <p:nvPr/>
        </p:nvPicPr>
        <p:blipFill>
          <a:blip r:embed="rId5"/>
          <a:stretch>
            <a:fillRect/>
          </a:stretch>
        </p:blipFill>
        <p:spPr>
          <a:xfrm>
            <a:off x="4586568" y="80122"/>
            <a:ext cx="609600" cy="781050"/>
          </a:xfrm>
          <a:prstGeom prst="rect">
            <a:avLst/>
          </a:prstGeom>
        </p:spPr>
      </p:pic>
      <p:sp>
        <p:nvSpPr>
          <p:cNvPr id="41" name="Rectangle 40">
            <a:extLst>
              <a:ext uri="{FF2B5EF4-FFF2-40B4-BE49-F238E27FC236}">
                <a16:creationId xmlns:a16="http://schemas.microsoft.com/office/drawing/2014/main" id="{874F91D0-2BE2-401F-B5A7-3A12D98598C9}"/>
              </a:ext>
            </a:extLst>
          </p:cNvPr>
          <p:cNvSpPr/>
          <p:nvPr/>
        </p:nvSpPr>
        <p:spPr>
          <a:xfrm>
            <a:off x="5541103" y="4241456"/>
            <a:ext cx="3358563" cy="796212"/>
          </a:xfrm>
          <a:prstGeom prst="rect">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lang="fr-FR" sz="1050" b="1" kern="0" dirty="0">
                <a:solidFill>
                  <a:prstClr val="black"/>
                </a:solidFill>
                <a:latin typeface="Arial"/>
                <a:ea typeface="+mn-ea"/>
                <a:cs typeface="+mn-cs"/>
              </a:rPr>
              <a:t>Intérêt pour le Bloc 3 Année 2, </a:t>
            </a:r>
            <a:br>
              <a:rPr lang="fr-FR" sz="1050" b="1" kern="0" dirty="0">
                <a:solidFill>
                  <a:prstClr val="black"/>
                </a:solidFill>
                <a:latin typeface="Arial"/>
                <a:ea typeface="+mn-ea"/>
                <a:cs typeface="+mn-cs"/>
              </a:rPr>
            </a:br>
            <a:r>
              <a:rPr lang="fr-FR" sz="1050" b="1" kern="0" dirty="0">
                <a:solidFill>
                  <a:prstClr val="black"/>
                </a:solidFill>
                <a:latin typeface="Arial"/>
                <a:ea typeface="+mn-ea"/>
                <a:cs typeface="+mn-cs"/>
              </a:rPr>
              <a:t>ateliers pratiques sur système linux et </a:t>
            </a:r>
            <a:r>
              <a:rPr lang="fr-FR" sz="1050" b="1" kern="0" dirty="0" err="1">
                <a:solidFill>
                  <a:prstClr val="black"/>
                </a:solidFill>
                <a:latin typeface="Arial"/>
                <a:ea typeface="+mn-ea"/>
                <a:cs typeface="+mn-cs"/>
              </a:rPr>
              <a:t>windows</a:t>
            </a:r>
            <a:r>
              <a:rPr lang="fr-FR" sz="1050" b="1" kern="0" dirty="0">
                <a:solidFill>
                  <a:prstClr val="black"/>
                </a:solidFill>
                <a:latin typeface="Arial"/>
                <a:ea typeface="+mn-ea"/>
                <a:cs typeface="+mn-cs"/>
              </a:rPr>
              <a:t>, équipements réseaux, TP virtualisés.</a:t>
            </a:r>
          </a:p>
          <a:p>
            <a:pPr marL="0" marR="0" lvl="0" indent="0" algn="ctr" defTabSz="342900" eaLnBrk="1" fontAlgn="auto" latinLnBrk="0" hangingPunct="1">
              <a:lnSpc>
                <a:spcPct val="100000"/>
              </a:lnSpc>
              <a:spcBef>
                <a:spcPts val="0"/>
              </a:spcBef>
              <a:spcAft>
                <a:spcPts val="0"/>
              </a:spcAft>
              <a:buClrTx/>
              <a:buSzTx/>
              <a:buFontTx/>
              <a:buNone/>
              <a:tabLst/>
              <a:defRPr/>
            </a:pPr>
            <a:r>
              <a:rPr lang="fr-FR" sz="1050" b="1" kern="0" dirty="0">
                <a:solidFill>
                  <a:prstClr val="black"/>
                </a:solidFill>
                <a:latin typeface="Arial"/>
                <a:ea typeface="+mn-ea"/>
                <a:cs typeface="+mn-cs"/>
              </a:rPr>
              <a:t>Voir présentation détaillée plus loin</a:t>
            </a:r>
            <a:endParaRPr kumimoji="0" lang="en-US" sz="1050" b="1"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1573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0002&quot;&gt;&lt;/object&gt;&lt;object type=&quot;8&quot; unique_id=&quot;10268&quot;&gt;&lt;/object&gt;&lt;/object&gt;&lt;/database&gt;"/>
  <p:tag name="SECTOMILLISECCONVERTED" val="1"/>
</p:tagLst>
</file>

<file path=ppt/theme/theme1.xml><?xml version="1.0" encoding="utf-8"?>
<a:theme xmlns:a="http://schemas.openxmlformats.org/drawingml/2006/main" name="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2017_16x9_Corporate template_default.pptx" id="{0E04B94C-278F-447A-92B3-E6BE93B5C268}" vid="{F9D9CDD3-DF35-40B1-B141-762F1BD1CBDE}"/>
    </a:ext>
  </a:extLst>
</a:theme>
</file>

<file path=ppt/theme/theme2.xml><?xml version="1.0" encoding="utf-8"?>
<a:theme xmlns:a="http://schemas.openxmlformats.org/drawingml/2006/main" name="1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3.xml><?xml version="1.0" encoding="utf-8"?>
<a:theme xmlns:a="http://schemas.openxmlformats.org/drawingml/2006/main" name="3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Cisco Corporate Template 16x9 - May 2017</Template>
  <TotalTime>1519</TotalTime>
  <Words>3214</Words>
  <Application>Microsoft Office PowerPoint</Application>
  <PresentationFormat>Affichage à l'écran (16:9)</PresentationFormat>
  <Paragraphs>355</Paragraphs>
  <Slides>36</Slides>
  <Notes>8</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36</vt:i4>
      </vt:variant>
    </vt:vector>
  </HeadingPairs>
  <TitlesOfParts>
    <vt:vector size="43" baseType="lpstr">
      <vt:lpstr>Arial</vt:lpstr>
      <vt:lpstr>Calibri</vt:lpstr>
      <vt:lpstr>CiscoSansTT ExtraLight</vt:lpstr>
      <vt:lpstr>Wingdings</vt:lpstr>
      <vt:lpstr>Blue theme 2015 16x9</vt:lpstr>
      <vt:lpstr>1_Blue theme 2015 16x9</vt:lpstr>
      <vt:lpstr>3_Blue theme 2015 16x9</vt:lpstr>
      <vt:lpstr>Formation Cybersecurity Operations CERTA-Cisco</vt:lpstr>
      <vt:lpstr>Webinaire Formations Certa – Cisco CyberOPS  Vendredi 19 mars 2021- 10h00</vt:lpstr>
      <vt:lpstr>Une équipe pour vous accompagner</vt:lpstr>
      <vt:lpstr>Adéquation Cursus Cisco Cyber Security  Référentiel BTS SIO saison 2</vt:lpstr>
      <vt:lpstr>Dispositif de formations Certa - Cisco Cybersécurité</vt:lpstr>
      <vt:lpstr>Données sur les formations Certa - Cisco 2021</vt:lpstr>
      <vt:lpstr>Introduction to Cybersecurity </vt:lpstr>
      <vt:lpstr>Cybersecurity Essentials</vt:lpstr>
      <vt:lpstr>Cybersecurity Operations</vt:lpstr>
      <vt:lpstr>CCNA Security</vt:lpstr>
      <vt:lpstr>Formation CyberOps Certa</vt:lpstr>
      <vt:lpstr>Cybersecurity Operations  Associate</vt:lpstr>
      <vt:lpstr>CCNA Cybersecurity  Operations</vt:lpstr>
      <vt:lpstr>Cybersecurity Operations Associate</vt:lpstr>
      <vt:lpstr>Configuration matérielle requise</vt:lpstr>
      <vt:lpstr>Les VMs utilisées</vt:lpstr>
      <vt:lpstr>Travaux pratiques Hardware (non requis)</vt:lpstr>
      <vt:lpstr>Accès à la formation</vt:lpstr>
      <vt:lpstr>Accès à la formation sur Cisco NetAcad</vt:lpstr>
      <vt:lpstr>Présentation des Chapitres 1 à 12</vt:lpstr>
      <vt:lpstr>Chapitre 1 &amp; 2: CyberSecurity et SOC</vt:lpstr>
      <vt:lpstr>Chapitre 3 : Le système d’exploitation Windows</vt:lpstr>
      <vt:lpstr>Chapitre 4 : Le système d’exploitation Linux</vt:lpstr>
      <vt:lpstr>Chapitre 5 : Protocoles Réseau</vt:lpstr>
      <vt:lpstr>Chapitre 7 : Vérification de la connectivité</vt:lpstr>
      <vt:lpstr>Chapitre 9 : Couche transport</vt:lpstr>
      <vt:lpstr>Chapitre 5 à 10   : Les protocoles réseau TCP/IP</vt:lpstr>
      <vt:lpstr>Chapitre 11 : Les périphériques de communication réseau</vt:lpstr>
      <vt:lpstr>Chapitre 12 : L'infrastructure de sécurité du réseau</vt:lpstr>
      <vt:lpstr>CCNA Cybersecurity Operations Les chapitres suivants</vt:lpstr>
      <vt:lpstr>Présentation PowerPoint</vt:lpstr>
      <vt:lpstr>Présentation PowerPoint</vt:lpstr>
      <vt:lpstr>Agenda pour les semaines à venir</vt:lpstr>
      <vt:lpstr>Communication - Liste de diffusion - Webinaires</vt:lpstr>
      <vt:lpstr>Communication - Site réseau Certa - Webinaires - FAQ</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SOCIETE GENERALE</dc:title>
  <dc:creator>Arnaud Pion (arpion)</dc:creator>
  <cp:lastModifiedBy>Valerie Emin</cp:lastModifiedBy>
  <cp:revision>114</cp:revision>
  <cp:lastPrinted>2016-04-29T20:31:14Z</cp:lastPrinted>
  <dcterms:created xsi:type="dcterms:W3CDTF">2019-06-13T14:30:42Z</dcterms:created>
  <dcterms:modified xsi:type="dcterms:W3CDTF">2021-02-24T07:56:41Z</dcterms:modified>
</cp:coreProperties>
</file>