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4015" r:id="rId5"/>
    <p:sldMasterId id="2147484041" r:id="rId6"/>
  </p:sldMasterIdLst>
  <p:notesMasterIdLst>
    <p:notesMasterId r:id="rId41"/>
  </p:notesMasterIdLst>
  <p:handoutMasterIdLst>
    <p:handoutMasterId r:id="rId42"/>
  </p:handoutMasterIdLst>
  <p:sldIdLst>
    <p:sldId id="1991016431" r:id="rId7"/>
    <p:sldId id="1991016429" r:id="rId8"/>
    <p:sldId id="1991016410" r:id="rId9"/>
    <p:sldId id="1991016442" r:id="rId10"/>
    <p:sldId id="1991016443" r:id="rId11"/>
    <p:sldId id="1991016468" r:id="rId12"/>
    <p:sldId id="1872" r:id="rId13"/>
    <p:sldId id="628" r:id="rId14"/>
    <p:sldId id="1991016469" r:id="rId15"/>
    <p:sldId id="1991016447" r:id="rId16"/>
    <p:sldId id="1991016471" r:id="rId17"/>
    <p:sldId id="1991016470" r:id="rId18"/>
    <p:sldId id="1991016472" r:id="rId19"/>
    <p:sldId id="1991016473" r:id="rId20"/>
    <p:sldId id="1991016458" r:id="rId21"/>
    <p:sldId id="1991016474" r:id="rId22"/>
    <p:sldId id="1991016475" r:id="rId23"/>
    <p:sldId id="1991016476" r:id="rId24"/>
    <p:sldId id="1991016477" r:id="rId25"/>
    <p:sldId id="1991016478" r:id="rId26"/>
    <p:sldId id="1991016479" r:id="rId27"/>
    <p:sldId id="1991016480" r:id="rId28"/>
    <p:sldId id="1991016481" r:id="rId29"/>
    <p:sldId id="1991016482" r:id="rId30"/>
    <p:sldId id="1991016483" r:id="rId31"/>
    <p:sldId id="1991016484" r:id="rId32"/>
    <p:sldId id="1991016486" r:id="rId33"/>
    <p:sldId id="1991016487" r:id="rId34"/>
    <p:sldId id="1991016488" r:id="rId35"/>
    <p:sldId id="1991016446" r:id="rId36"/>
    <p:sldId id="1991016426" r:id="rId37"/>
    <p:sldId id="1991016420" r:id="rId38"/>
    <p:sldId id="1991016419" r:id="rId39"/>
    <p:sldId id="1991016421" r:id="rId40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>
      <p:ext uri="{19B8F6BF-5375-455C-9EA6-DF929625EA0E}">
        <p15:presenceInfo xmlns:p15="http://schemas.microsoft.com/office/powerpoint/2012/main" userId="Kate R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49FD9"/>
    <a:srgbClr val="1FAED4"/>
    <a:srgbClr val="72C059"/>
    <a:srgbClr val="B2D171"/>
    <a:srgbClr val="B8E1D0"/>
    <a:srgbClr val="26194B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7"/>
  </p:normalViewPr>
  <p:slideViewPr>
    <p:cSldViewPr snapToGrid="0">
      <p:cViewPr varScale="1">
        <p:scale>
          <a:sx n="113" d="100"/>
          <a:sy n="113" d="100"/>
        </p:scale>
        <p:origin x="366" y="96"/>
      </p:cViewPr>
      <p:guideLst>
        <p:guide pos="314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8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fr-FR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12.1 – Évaluation des alertes</a:t>
            </a:r>
          </a:p>
          <a:p>
            <a:pPr rtl="0">
              <a:buFontTx/>
              <a:buNone/>
            </a:pPr>
            <a:r>
              <a:rPr lang="fr-FR" dirty="0">
                <a:latin typeface="Arial" charset="0"/>
              </a:rPr>
              <a:t>12.1.1 – Source des alertes</a:t>
            </a:r>
          </a:p>
          <a:p>
            <a:pPr rtl="0">
              <a:buFontTx/>
              <a:buNone/>
            </a:pPr>
            <a:r>
              <a:rPr lang="fr-FR" dirty="0">
                <a:latin typeface="Arial" charset="0"/>
              </a:rPr>
              <a:t>12.1.1.1</a:t>
            </a:r>
            <a:r>
              <a:rPr lang="fr-FR" baseline="0" dirty="0">
                <a:latin typeface="Arial" charset="0"/>
              </a:rPr>
              <a:t> – Security Onion</a:t>
            </a:r>
          </a:p>
          <a:p>
            <a:pPr>
              <a:buFontTx/>
              <a:buNone/>
            </a:pPr>
            <a:endParaRPr lang="en-US" baseline="0" dirty="0">
              <a:latin typeface="Arial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2ABC-C205-42E1-A128-B839ED9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E8914-CC7A-422D-B228-D9A0A7FDE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72C3A-6264-4235-8C90-8F313DA4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722D4-C4D3-47AB-8281-FF0C8DD2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F75B-4AC6-4426-8DE2-247BF97C9A41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263E8-409D-45D4-9F01-142EE5BF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E80D8D-6710-4068-B2D0-C160B48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96BA-7055-498E-BDB2-03F3C2BD3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2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4718242"/>
            <a:ext cx="3875809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70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4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6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66" indent="0">
              <a:buNone/>
              <a:defRPr/>
            </a:lvl2pPr>
            <a:lvl3pPr marL="427380" indent="0">
              <a:buNone/>
              <a:defRPr/>
            </a:lvl3pPr>
            <a:lvl4pPr marL="516668" indent="0">
              <a:buNone/>
              <a:defRPr/>
            </a:lvl4pPr>
            <a:lvl5pPr marL="60119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7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0" y="335890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7" y="4723590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419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‹N°›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981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3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1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4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80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8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979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7027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20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31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49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6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4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540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282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14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944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66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54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161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381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352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36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5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9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0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747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07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42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035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3444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399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021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1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192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13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05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3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439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090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784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752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273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809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969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422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399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84" r:id="rId27"/>
    <p:sldLayoutId id="2147484087" r:id="rId28"/>
    <p:sldLayoutId id="2147484088" r:id="rId29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40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56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log.rapid7.com/2016/12/09/understanding-and-configuring-snort-rules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et-security.fr/security/suricata-rules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psas@inlea.com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certa.org/partenaires/cisco/formations" TargetMode="External"/><Relationship Id="rId2" Type="http://schemas.openxmlformats.org/officeDocument/2006/relationships/hyperlink" Target="https://www.reseaucerta.org/partenaires/cisco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www.reseaucerta.org/partenaires/cisco/faq-formation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-cisco-netacad@reseaucerta.org" TargetMode="External"/><Relationship Id="rId2" Type="http://schemas.openxmlformats.org/officeDocument/2006/relationships/hyperlink" Target="mailto:certa_formations_cisco_cybersecurity@listes.reseaucerta.or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dolinse@cisco.com" TargetMode="Externa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forms.office.com/Pages/ResponsePage.aspx?id=5iv5Mi5G0E-W9FRvUdDSievlz4h_36hCmnAnHnT38cBUMzRRNTRPMDRNSEY4WElMS1VGU0JaUkc4Mi4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sas@inlea.com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iq.org/wp-content/uploads/2015/10/ASIQ-Security-Onion-11-11-201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20BCDD-4468-4BC4-AFA9-F22304489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96" y="3547928"/>
            <a:ext cx="8296421" cy="288131"/>
          </a:xfrm>
        </p:spPr>
        <p:txBody>
          <a:bodyPr/>
          <a:lstStyle/>
          <a:p>
            <a:r>
              <a:rPr lang="fr-FR" sz="1800" dirty="0"/>
              <a:t>18 Juin 2020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30E1A-AF09-44E0-B0B4-0C7170F0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/>
              <a:t>Formations </a:t>
            </a:r>
            <a:r>
              <a:rPr lang="en-US" sz="3600" b="1" kern="0" dirty="0" err="1"/>
              <a:t>Cybersécurité</a:t>
            </a:r>
            <a:r>
              <a:rPr lang="en-US" sz="3600" b="1" kern="0" dirty="0"/>
              <a:t> CERTA-Cisco</a:t>
            </a:r>
            <a:br>
              <a:rPr lang="en-US" sz="3600" b="1" kern="0" dirty="0"/>
            </a:br>
            <a:r>
              <a:rPr lang="en-US" sz="3600" b="1" kern="0" dirty="0"/>
              <a:t>Security Onion et </a:t>
            </a:r>
            <a:r>
              <a:rPr lang="en-US" sz="3600" b="1" kern="0" dirty="0" err="1"/>
              <a:t>Attaques</a:t>
            </a:r>
            <a:r>
              <a:rPr lang="en-US" sz="3600" b="1" kern="0" dirty="0"/>
              <a:t> DHCP, STP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DB108F-BC15-48AA-A956-EAC510DB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21" y="275826"/>
            <a:ext cx="4712774" cy="1073395"/>
          </a:xfrm>
          <a:prstGeom prst="rect">
            <a:avLst/>
          </a:prstGeom>
        </p:spPr>
      </p:pic>
      <p:sp>
        <p:nvSpPr>
          <p:cNvPr id="12" name="Sous-titre 3">
            <a:extLst>
              <a:ext uri="{FF2B5EF4-FFF2-40B4-BE49-F238E27FC236}">
                <a16:creationId xmlns:a16="http://schemas.microsoft.com/office/drawing/2014/main" id="{10B18076-D7EE-4F9C-A885-327B5D88F9D4}"/>
              </a:ext>
            </a:extLst>
          </p:cNvPr>
          <p:cNvSpPr txBox="1">
            <a:spLocks/>
          </p:cNvSpPr>
          <p:nvPr/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600" b="0" i="0" kern="1200">
                <a:solidFill>
                  <a:schemeClr val="bg1"/>
                </a:solidFill>
                <a:latin typeface="+mn-lt"/>
                <a:ea typeface="ＭＳ Ｐゴシック" charset="0"/>
                <a:cs typeface="CiscoSansTT ExtraLight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Christophe Dolinsek </a:t>
            </a:r>
            <a:r>
              <a:rPr lang="fr-FR"/>
              <a:t>	Directeur du programme Cisco Networking Academy France</a:t>
            </a:r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50CABC5-A870-4AC6-BFF9-403484CD8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96" y="4108765"/>
            <a:ext cx="8296421" cy="288131"/>
          </a:xfrm>
        </p:spPr>
        <p:txBody>
          <a:bodyPr/>
          <a:lstStyle/>
          <a:p>
            <a:r>
              <a:rPr lang="fr-FR" b="1" dirty="0"/>
              <a:t>Patrick Sas 		</a:t>
            </a:r>
            <a:r>
              <a:rPr lang="en-US" i="1" dirty="0" err="1"/>
              <a:t>Responsable</a:t>
            </a:r>
            <a:r>
              <a:rPr lang="en-US" i="1" dirty="0"/>
              <a:t> technique Cisco Networking Academy France</a:t>
            </a:r>
          </a:p>
          <a:p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5785610A-2856-4745-A523-DFE104CB04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496" y="4348762"/>
            <a:ext cx="8296421" cy="288131"/>
          </a:xfrm>
        </p:spPr>
        <p:txBody>
          <a:bodyPr/>
          <a:lstStyle/>
          <a:p>
            <a:r>
              <a:rPr lang="fr-FR" b="1" dirty="0"/>
              <a:t>Valérie Martinez	</a:t>
            </a:r>
            <a:r>
              <a:rPr lang="fr-FR" i="1" dirty="0"/>
              <a:t>Responsable partenariat </a:t>
            </a:r>
            <a:r>
              <a:rPr lang="fr-FR" i="1" dirty="0" err="1"/>
              <a:t>Certa</a:t>
            </a:r>
            <a:r>
              <a:rPr lang="fr-FR" i="1" dirty="0"/>
              <a:t> - Instructeurs ITC </a:t>
            </a:r>
            <a:r>
              <a:rPr lang="fr-FR" i="1" dirty="0" err="1"/>
              <a:t>Certa</a:t>
            </a:r>
            <a:br>
              <a:rPr lang="fr-FR" b="1" dirty="0"/>
            </a:br>
            <a:r>
              <a:rPr lang="fr-FR" b="1" dirty="0"/>
              <a:t>Pascal Moussier		</a:t>
            </a:r>
            <a:br>
              <a:rPr lang="fr-FR" b="1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1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021438-A1A2-42FF-A932-FC481EB06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 algn="just">
              <a:buNone/>
            </a:pPr>
            <a:r>
              <a:rPr lang="fr-FR" dirty="0"/>
              <a:t>Elle comprend les outils suivants :</a:t>
            </a:r>
          </a:p>
          <a:p>
            <a:r>
              <a:rPr lang="fr-FR" dirty="0">
                <a:solidFill>
                  <a:schemeClr val="bg1"/>
                </a:solidFill>
              </a:rPr>
              <a:t>Analyse</a:t>
            </a:r>
          </a:p>
          <a:p>
            <a:pPr lvl="1"/>
            <a:r>
              <a:rPr lang="fr-FR" dirty="0"/>
              <a:t>ELSA</a:t>
            </a:r>
          </a:p>
          <a:p>
            <a:pPr lvl="1"/>
            <a:r>
              <a:rPr lang="fr-FR" dirty="0"/>
              <a:t>SGUIL</a:t>
            </a:r>
          </a:p>
          <a:p>
            <a:pPr lvl="1"/>
            <a:r>
              <a:rPr lang="fr-FR" dirty="0"/>
              <a:t>Wireshark </a:t>
            </a:r>
          </a:p>
          <a:p>
            <a:r>
              <a:rPr lang="fr-FR" dirty="0">
                <a:solidFill>
                  <a:schemeClr val="bg1"/>
                </a:solidFill>
              </a:rPr>
              <a:t>Détection</a:t>
            </a:r>
          </a:p>
          <a:p>
            <a:pPr lvl="1"/>
            <a:r>
              <a:rPr lang="fr-FR" dirty="0" err="1"/>
              <a:t>SURICATA</a:t>
            </a:r>
            <a:endParaRPr lang="fr-FR" dirty="0"/>
          </a:p>
          <a:p>
            <a:pPr lvl="1"/>
            <a:r>
              <a:rPr lang="fr-FR" dirty="0"/>
              <a:t>SNORT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73064B5-9D56-4D4B-8099-44A8A230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de Security </a:t>
            </a:r>
            <a:r>
              <a:rPr lang="fr-FR" dirty="0" err="1"/>
              <a:t>Onion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75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FA2813-EAC1-4958-BC4D-8E4ABCE5D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ELSA (Entreprise Log </a:t>
            </a:r>
            <a:r>
              <a:rPr lang="fr-FR" dirty="0" err="1"/>
              <a:t>Search</a:t>
            </a:r>
            <a:r>
              <a:rPr lang="fr-FR" dirty="0"/>
              <a:t> and Archive)</a:t>
            </a:r>
          </a:p>
          <a:p>
            <a:r>
              <a:rPr lang="fr-FR" dirty="0"/>
              <a:t>Il permet de collecter des logs à partir de différentes sources et ensuite de les analyser</a:t>
            </a:r>
          </a:p>
          <a:p>
            <a:r>
              <a:rPr lang="fr-FR" dirty="0"/>
              <a:t>Dans la Security </a:t>
            </a:r>
            <a:r>
              <a:rPr lang="fr-FR" dirty="0" err="1"/>
              <a:t>Onion</a:t>
            </a:r>
            <a:r>
              <a:rPr lang="fr-FR" dirty="0"/>
              <a:t>, il est maintenant remplacé par la suite </a:t>
            </a:r>
            <a:r>
              <a:rPr lang="fr-FR" dirty="0" err="1"/>
              <a:t>Elastic</a:t>
            </a:r>
            <a:r>
              <a:rPr lang="fr-FR" dirty="0"/>
              <a:t> Stack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A4C3BB-AE36-44ED-A535-FBC6851AB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9B677B-B298-4B54-9D35-A58A4A98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d’analyse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442CEF7-0521-4BDD-85D4-7C139BA2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35213"/>
            <a:ext cx="4230136" cy="28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BCC3D7-D22E-42C1-83AA-92FA0B761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SGUIL</a:t>
            </a:r>
          </a:p>
          <a:p>
            <a:pPr lvl="1"/>
            <a:r>
              <a:rPr lang="fr-FR" dirty="0"/>
              <a:t>Il s’agit d’une suite de logiciels destinée au Network Security Monitoring, mais aussi une sonde IDS (sonde de détection des intrusions)</a:t>
            </a:r>
          </a:p>
          <a:p>
            <a:r>
              <a:rPr lang="fr-FR" dirty="0"/>
              <a:t>SGUIL permet d’intégrer les alertes de SNORT</a:t>
            </a:r>
          </a:p>
          <a:p>
            <a:pPr lvl="1"/>
            <a:r>
              <a:rPr lang="fr-FR" dirty="0"/>
              <a:t>Le principe est que les </a:t>
            </a:r>
            <a:r>
              <a:rPr lang="fr-FR" dirty="0" err="1"/>
              <a:t>Sensors</a:t>
            </a:r>
            <a:r>
              <a:rPr lang="fr-FR" dirty="0"/>
              <a:t> écoutent les liens réseaux et remontent l’information vers les serveurs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59C03C-3D80-45C1-9FE1-FB06393677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5E629B-0E2E-416F-8EEC-58BFD8C6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d’analyse</a:t>
            </a:r>
          </a:p>
        </p:txBody>
      </p:sp>
      <p:pic>
        <p:nvPicPr>
          <p:cNvPr id="1026" name="Picture 2" descr="wiki.itcollege.ee/images/thumb/8/8d/Sguil_logo_...">
            <a:extLst>
              <a:ext uri="{FF2B5EF4-FFF2-40B4-BE49-F238E27FC236}">
                <a16:creationId xmlns:a16="http://schemas.microsoft.com/office/drawing/2014/main" id="{0862763B-6E2F-4D31-A7B7-8DCEC383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966" y="1909762"/>
            <a:ext cx="3048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1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CBC318-9F31-4E2D-993F-3DEDE4C3F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 err="1"/>
              <a:t>Snort</a:t>
            </a:r>
            <a:r>
              <a:rPr lang="fr-FR" sz="1800" dirty="0"/>
              <a:t> : Sonde IPS et IDS</a:t>
            </a:r>
          </a:p>
          <a:p>
            <a:r>
              <a:rPr lang="fr-FR" sz="1800" dirty="0"/>
              <a:t>Il utilise des règles pour détecter les attaques (</a:t>
            </a:r>
            <a:r>
              <a:rPr lang="fr-FR" sz="1800" dirty="0" err="1"/>
              <a:t>DoS</a:t>
            </a:r>
            <a:r>
              <a:rPr lang="fr-FR" sz="1800" dirty="0"/>
              <a:t>, Buffer </a:t>
            </a:r>
            <a:r>
              <a:rPr lang="fr-FR" sz="1800" dirty="0" err="1"/>
              <a:t>overflow</a:t>
            </a:r>
            <a:r>
              <a:rPr lang="fr-FR" sz="1800" dirty="0"/>
              <a:t>…)</a:t>
            </a:r>
          </a:p>
          <a:p>
            <a:r>
              <a:rPr lang="fr-FR" sz="1800" dirty="0"/>
              <a:t>Analyse le trafic en temps réel et stockage des paquets IP</a:t>
            </a:r>
          </a:p>
          <a:p>
            <a:r>
              <a:rPr lang="fr-FR" sz="1800" dirty="0"/>
              <a:t>SNORT génère des alertes en fonction de règles prédéfinies</a:t>
            </a:r>
          </a:p>
          <a:p>
            <a:r>
              <a:rPr lang="fr-FR" sz="1800" dirty="0">
                <a:hlinkClick r:id="rId2"/>
              </a:rPr>
              <a:t>https://blog.rapid7.com/2016/12/09/understanding-and-configuring-snort-rules/</a:t>
            </a:r>
            <a:r>
              <a:rPr lang="fr-FR" sz="1800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32310-076E-47D3-AF21-64493030F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4E6E4B0-D374-4552-AE82-87BD1CB3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détection</a:t>
            </a:r>
          </a:p>
        </p:txBody>
      </p:sp>
      <p:pic>
        <p:nvPicPr>
          <p:cNvPr id="3074" name="Picture 2" descr="Installation et Configuration de Snort | All IT Network">
            <a:extLst>
              <a:ext uri="{FF2B5EF4-FFF2-40B4-BE49-F238E27FC236}">
                <a16:creationId xmlns:a16="http://schemas.microsoft.com/office/drawing/2014/main" id="{14641EBD-34F9-4A02-A6A0-2BA6B2A9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327" y="1434659"/>
            <a:ext cx="3217770" cy="23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1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EF08A6-7952-4B3C-9297-FB5893E6E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SURICATA Sonde IPS et IDS</a:t>
            </a:r>
          </a:p>
          <a:p>
            <a:r>
              <a:rPr lang="fr-FR" sz="1800" dirty="0"/>
              <a:t>Il analyse le trafic des interfaces réseaux et en fonction des règles exprimées.</a:t>
            </a:r>
          </a:p>
          <a:p>
            <a:r>
              <a:rPr lang="fr-FR" sz="1800" dirty="0"/>
              <a:t>Il est compatible avec SNORT</a:t>
            </a:r>
          </a:p>
          <a:p>
            <a:r>
              <a:rPr lang="fr-FR" sz="1800" dirty="0"/>
              <a:t>Il génère des fichiers de type JSON exploitables par exemple avec </a:t>
            </a:r>
            <a:r>
              <a:rPr lang="fr-FR" sz="1800" dirty="0" err="1"/>
              <a:t>Elasticsearch</a:t>
            </a:r>
            <a:endParaRPr lang="fr-FR" sz="1800" dirty="0"/>
          </a:p>
          <a:p>
            <a:r>
              <a:rPr lang="fr-FR" sz="1800" dirty="0">
                <a:hlinkClick r:id="rId2"/>
              </a:rPr>
              <a:t>https://net-security.fr/security/suricata-rules/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2DB08C-48CC-4691-934C-177BE2D15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6A09AD-6E59-4899-B4E6-12A5EE6F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détection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1B262C-3FF7-4765-B25A-D14E2EE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3" y="1608214"/>
            <a:ext cx="4419597" cy="15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Attaques sur DHCP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33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EE7F55E-7A3D-4F4B-AD15-64CD04F9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Principe de fonctionnement : Echange en 4 étapes </a:t>
            </a:r>
          </a:p>
          <a:p>
            <a:r>
              <a:rPr lang="fr-FR" dirty="0"/>
              <a:t>Nombre d’adresse limité en fonction de la plage définie</a:t>
            </a:r>
            <a:br>
              <a:rPr lang="fr-FR" dirty="0"/>
            </a:br>
            <a:r>
              <a:rPr lang="fr-FR" dirty="0"/>
              <a:t>Durée du bail définie sur le serveur DHCP.</a:t>
            </a:r>
          </a:p>
          <a:p>
            <a:r>
              <a:rPr lang="fr-FR" dirty="0"/>
              <a:t>Dès que le serveur transmet le DHCP </a:t>
            </a:r>
            <a:r>
              <a:rPr lang="fr-FR" dirty="0" err="1"/>
              <a:t>Offer</a:t>
            </a:r>
            <a:r>
              <a:rPr lang="fr-FR" dirty="0"/>
              <a:t>, il bloque cette adresse IP.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ABFEDEB-1F1D-4696-88F3-28F36865B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CE52314-9E84-4A27-A438-6059898C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DHCP</a:t>
            </a:r>
          </a:p>
        </p:txBody>
      </p:sp>
      <p:pic>
        <p:nvPicPr>
          <p:cNvPr id="13" name="Image 1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0BFEB495-A9F9-4BBC-9A5E-CABA367E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66" y="1461102"/>
            <a:ext cx="39528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8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22D2ED-A5F4-44DD-933B-FD4807A2D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Principe : saturer le serveur DHCP pour qu’il ne puisse plus fournir d’adresses aux clients légitimes</a:t>
            </a:r>
          </a:p>
          <a:p>
            <a:r>
              <a:rPr lang="fr-FR" dirty="0"/>
              <a:t>Outil : Yersinia</a:t>
            </a:r>
            <a:br>
              <a:rPr lang="fr-FR" dirty="0"/>
            </a:br>
            <a:r>
              <a:rPr lang="fr-FR" dirty="0"/>
              <a:t>Génération de messages DHCP </a:t>
            </a:r>
            <a:r>
              <a:rPr lang="fr-FR" dirty="0" err="1"/>
              <a:t>discover</a:t>
            </a:r>
            <a:r>
              <a:rPr lang="fr-FR" dirty="0"/>
              <a:t> avec des adresses MAC aléatoires </a:t>
            </a:r>
          </a:p>
          <a:p>
            <a:r>
              <a:rPr lang="fr-FR" dirty="0"/>
              <a:t>Résultat : saturation du serveur DHCP et </a:t>
            </a:r>
            <a:r>
              <a:rPr lang="fr-FR" dirty="0" err="1"/>
              <a:t>DoS</a:t>
            </a:r>
            <a:r>
              <a:rPr lang="fr-FR" dirty="0"/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7CC04DB-4C60-4D1D-9458-B0C038AA8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B0237D6-3A36-4C95-8A9C-FC8B6441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DHCP </a:t>
            </a:r>
            <a:r>
              <a:rPr lang="fr-FR" dirty="0" err="1"/>
              <a:t>Starvation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6D0D3F-5A6D-4636-991E-B8A5EFE5D0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545" y="1205898"/>
            <a:ext cx="4524842" cy="3292186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63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E799D2-EA3C-4672-95B5-E1FBEDE3F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trames générées par l’attaque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r>
              <a:rPr lang="fr-FR" dirty="0"/>
              <a:t>Le résultat pour les clients</a:t>
            </a:r>
            <a:br>
              <a:rPr lang="fr-FR" dirty="0"/>
            </a:br>
            <a:r>
              <a:rPr lang="fr-FR" dirty="0"/>
              <a:t>APIPA…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AE9D04-E456-48C8-9543-6D36F8EE1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98EF9E2-735F-450A-AFEB-8B27D092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F77C06-07D4-4DD8-BB23-892C3AE8E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3" y="228600"/>
            <a:ext cx="3854735" cy="2171700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FC9AE4-CFCE-47F2-88AB-45E2796D5D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7536" y="2743201"/>
            <a:ext cx="4741227" cy="1829493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827A4D-6C05-44E5-BA3E-2F87B03B36DA}"/>
              </a:ext>
            </a:extLst>
          </p:cNvPr>
          <p:cNvSpPr/>
          <p:nvPr/>
        </p:nvSpPr>
        <p:spPr>
          <a:xfrm>
            <a:off x="4026650" y="3736448"/>
            <a:ext cx="2815590" cy="161925"/>
          </a:xfrm>
          <a:prstGeom prst="rect">
            <a:avLst/>
          </a:prstGeom>
          <a:noFill/>
          <a:ln w="28575" cap="sq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5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DC9B16-8C7F-4BAE-AA49-9F7E7E606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hacker peut, après avoir fait un déni de service sur le serveur se positionner en tant que serveur DHCP usurpateur (rogue server).</a:t>
            </a:r>
          </a:p>
          <a:p>
            <a:r>
              <a:rPr lang="fr-FR" dirty="0"/>
              <a:t>Il distribue ainsi les adresses IP aux clients, la passerelle, le serveur DNS…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3ED10C-2DDC-4AF0-9651-E5F291A8C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7442A01-6B0C-4225-88B4-754F9646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Exploitation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D9940D-86FC-4DDA-B8C4-ECEAF25B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320944"/>
            <a:ext cx="4147115" cy="25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FR" sz="2100" dirty="0"/>
              <a:t>Agenda</a:t>
            </a:r>
          </a:p>
          <a:p>
            <a:pPr lvl="1"/>
            <a:r>
              <a:rPr lang="fr-FR" dirty="0"/>
              <a:t>Rappels : Organisation de la formation, les examens, les attestations …</a:t>
            </a:r>
          </a:p>
          <a:p>
            <a:pPr lvl="1"/>
            <a:r>
              <a:rPr lang="fr-FR" dirty="0"/>
              <a:t>Points techniques : Les outils de la Security </a:t>
            </a:r>
            <a:r>
              <a:rPr lang="fr-FR" dirty="0" err="1"/>
              <a:t>Onion</a:t>
            </a:r>
            <a:r>
              <a:rPr lang="fr-FR" dirty="0"/>
              <a:t>, Attaques DHCP et STP</a:t>
            </a:r>
          </a:p>
          <a:p>
            <a:pPr lvl="1" algn="just"/>
            <a:r>
              <a:rPr lang="fr-FR" dirty="0"/>
              <a:t>Questions - Réponses</a:t>
            </a:r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Webinaire Formations </a:t>
            </a:r>
            <a:r>
              <a:rPr lang="fr-FR" dirty="0" err="1"/>
              <a:t>Certa</a:t>
            </a:r>
            <a:r>
              <a:rPr lang="fr-FR" dirty="0"/>
              <a:t> – Cisco </a:t>
            </a:r>
            <a:r>
              <a:rPr lang="fr-FR" dirty="0" err="1"/>
              <a:t>CyberOPS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Jeudi 18 Juin 2020 - 11h00</a:t>
            </a:r>
          </a:p>
        </p:txBody>
      </p:sp>
    </p:spTree>
    <p:extLst>
      <p:ext uri="{BB962C8B-B14F-4D97-AF65-F5344CB8AC3E}">
        <p14:creationId xmlns:p14="http://schemas.microsoft.com/office/powerpoint/2010/main" val="329361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25B2344-D734-4C69-A5EE-09E43E348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b="1" dirty="0">
                <a:solidFill>
                  <a:schemeClr val="bg1"/>
                </a:solidFill>
              </a:rPr>
              <a:t>DHCP </a:t>
            </a:r>
            <a:r>
              <a:rPr lang="fr-FR" b="1" dirty="0" err="1">
                <a:solidFill>
                  <a:schemeClr val="bg1"/>
                </a:solidFill>
              </a:rPr>
              <a:t>Snooping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En définissant les ports qui sont autorisés à diffuser des DHCP </a:t>
            </a:r>
            <a:r>
              <a:rPr lang="fr-FR" dirty="0" err="1"/>
              <a:t>Offer</a:t>
            </a:r>
            <a:r>
              <a:rPr lang="fr-FR" dirty="0"/>
              <a:t>, vous pouvez ne les accepter que sur le(s) port(s) connecté(s) au serveur DHCP </a:t>
            </a:r>
            <a:br>
              <a:rPr lang="fr-FR" dirty="0"/>
            </a:br>
            <a:r>
              <a:rPr lang="fr-FR" dirty="0"/>
              <a:t>(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dhcp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snooping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trust</a:t>
            </a:r>
            <a:r>
              <a:rPr lang="fr-FR" dirty="0"/>
              <a:t>)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015F74-50D8-4754-B56E-EF8F66D9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contre-mesures</a:t>
            </a:r>
          </a:p>
        </p:txBody>
      </p:sp>
      <p:pic>
        <p:nvPicPr>
          <p:cNvPr id="6" name="Image 5" descr="Une image contenant capture d’écran, moniteur, écran, télévision&#10;&#10;Description générée automatiquement">
            <a:extLst>
              <a:ext uri="{FF2B5EF4-FFF2-40B4-BE49-F238E27FC236}">
                <a16:creationId xmlns:a16="http://schemas.microsoft.com/office/drawing/2014/main" id="{ABF8E8C1-8500-4F5A-8394-64584004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36" y="2455603"/>
            <a:ext cx="5434060" cy="26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D6D7B859-15BC-4177-8781-FBA4085F7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D3CC29D-A939-4A6E-81EB-06A1F7F53E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784D91-0275-4080-B3DD-AB1299E66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7802959-C717-4ED2-AD1B-8E5166F3E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ED2B3D3-9950-4D76-9D40-0B45341FF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Attaque sur </a:t>
            </a:r>
            <a:r>
              <a:rPr lang="fr-FR" dirty="0" err="1"/>
              <a:t>Spanning</a:t>
            </a:r>
            <a:r>
              <a:rPr lang="fr-FR" dirty="0"/>
              <a:t> </a:t>
            </a:r>
            <a:r>
              <a:rPr lang="fr-FR" dirty="0" err="1"/>
              <a:t>Tree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A7BF126-C6CF-4B28-9F10-4EE69B89F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89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F136E60-E2B9-4393-B8CC-5D5AA16FF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Concepts : Supprimer les boucles de commutation.</a:t>
            </a:r>
          </a:p>
          <a:p>
            <a:r>
              <a:rPr lang="fr-FR" dirty="0"/>
              <a:t>Méthodes : élection d’un root bridge et désignation des </a:t>
            </a:r>
            <a:r>
              <a:rPr lang="fr-FR" dirty="0" err="1"/>
              <a:t>roots</a:t>
            </a:r>
            <a:r>
              <a:rPr lang="fr-FR" dirty="0"/>
              <a:t> ports (ports les plus rapides connectés au root bridge)</a:t>
            </a:r>
          </a:p>
          <a:p>
            <a:r>
              <a:rPr lang="fr-FR" dirty="0"/>
              <a:t>Méthode d’élection : en fonction de la priorité du switch (celui qui a la priorité la plus faible est élu)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8B68180-FFAD-4718-A6EA-F0EE4036D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F4D995C-75AD-4640-8FD1-726AF691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Spanning</a:t>
            </a:r>
            <a:r>
              <a:rPr lang="fr-FR" dirty="0"/>
              <a:t> </a:t>
            </a:r>
            <a:r>
              <a:rPr lang="fr-FR" dirty="0" err="1"/>
              <a:t>Tree</a:t>
            </a:r>
            <a:endParaRPr lang="fr-FR" dirty="0"/>
          </a:p>
        </p:txBody>
      </p:sp>
      <p:pic>
        <p:nvPicPr>
          <p:cNvPr id="12" name="Image 11" descr="Une image contenant parapluie, horloge&#10;&#10;Description générée automatiquement">
            <a:extLst>
              <a:ext uri="{FF2B5EF4-FFF2-40B4-BE49-F238E27FC236}">
                <a16:creationId xmlns:a16="http://schemas.microsoft.com/office/drawing/2014/main" id="{B4E30A0C-2382-40FF-AD3D-511C8BABD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235" y="1672937"/>
            <a:ext cx="2805644" cy="16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F136E60-E2B9-4393-B8CC-5D5AA16FF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Election en fonction du </a:t>
            </a:r>
            <a:r>
              <a:rPr lang="fr-FR" dirty="0" err="1"/>
              <a:t>Bid</a:t>
            </a:r>
            <a:r>
              <a:rPr lang="fr-FR" dirty="0"/>
              <a:t> (Bridge Identifier) contenu dans le BPDU.</a:t>
            </a:r>
          </a:p>
          <a:p>
            <a:r>
              <a:rPr lang="fr-FR" dirty="0"/>
              <a:t>Le </a:t>
            </a:r>
            <a:r>
              <a:rPr lang="fr-FR" dirty="0" err="1"/>
              <a:t>Bid</a:t>
            </a:r>
            <a:r>
              <a:rPr lang="fr-FR" dirty="0"/>
              <a:t> contient la priorité et l’adresse MAC du switch. Par défaut la priorité d’un Switch est à 0X8000 (32768) et l’adresse MAC sert de tie breaker, en cas d’égalité, le switch avec l’adresse MAC la plus petite sera élu.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8B68180-FFAD-4718-A6EA-F0EE4036DA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F4D995C-75AD-4640-8FD1-726AF691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Spanning</a:t>
            </a:r>
            <a:r>
              <a:rPr lang="fr-FR" dirty="0"/>
              <a:t> </a:t>
            </a:r>
            <a:r>
              <a:rPr lang="fr-FR" dirty="0" err="1"/>
              <a:t>Tree</a:t>
            </a:r>
            <a:endParaRPr lang="fr-FR" dirty="0"/>
          </a:p>
        </p:txBody>
      </p:sp>
      <p:pic>
        <p:nvPicPr>
          <p:cNvPr id="12" name="Image 11" descr="Une image contenant parapluie, horloge&#10;&#10;Description générée automatiquement">
            <a:extLst>
              <a:ext uri="{FF2B5EF4-FFF2-40B4-BE49-F238E27FC236}">
                <a16:creationId xmlns:a16="http://schemas.microsoft.com/office/drawing/2014/main" id="{B4E30A0C-2382-40FF-AD3D-511C8BABD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235" y="1672937"/>
            <a:ext cx="2805644" cy="16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B2CBA7-94BF-4ED2-BD66-27DC4B9DE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800" dirty="0"/>
              <a:t>Les BPDU sont transmis toutes les 2 secondes avec un TTL de 20s.</a:t>
            </a:r>
          </a:p>
          <a:p>
            <a:r>
              <a:rPr lang="fr-FR" sz="1800" dirty="0"/>
              <a:t>Le TTL permet à l’architecture de s’autogérer en cas de perte d’un lien.</a:t>
            </a:r>
          </a:p>
          <a:p>
            <a:r>
              <a:rPr lang="fr-FR" sz="1800" dirty="0"/>
              <a:t>Durée de rétablissement 50s</a:t>
            </a:r>
          </a:p>
          <a:p>
            <a:pPr lvl="1"/>
            <a:r>
              <a:rPr lang="fr-FR" dirty="0"/>
              <a:t>20s TTL</a:t>
            </a:r>
          </a:p>
          <a:p>
            <a:pPr lvl="1"/>
            <a:r>
              <a:rPr lang="fr-FR" dirty="0"/>
              <a:t>15s Mode </a:t>
            </a:r>
            <a:r>
              <a:rPr lang="fr-FR" dirty="0" err="1"/>
              <a:t>Listen</a:t>
            </a:r>
            <a:endParaRPr lang="fr-FR" dirty="0"/>
          </a:p>
          <a:p>
            <a:pPr lvl="1"/>
            <a:r>
              <a:rPr lang="fr-FR" dirty="0"/>
              <a:t>15s Mode Learning</a:t>
            </a:r>
          </a:p>
          <a:p>
            <a:pPr lvl="1"/>
            <a:r>
              <a:rPr lang="fr-FR" dirty="0"/>
              <a:t>Après ce délai passage en mode </a:t>
            </a:r>
            <a:r>
              <a:rPr lang="fr-FR" dirty="0" err="1"/>
              <a:t>Forwarding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BE6DA-28B9-4311-938B-77B7AD931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031EEB0-7EA0-41F8-AF53-1A55FA8F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BPDU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3AE5DC4-98FF-4FFB-9C57-900F9CD2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65" y="1281257"/>
            <a:ext cx="3703236" cy="30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44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466F38-3BA8-41FE-A1D7-AC47AC3489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Déni de Service : Le fait de provoquer une élection (ajout d’un nouveau switch, par exemple) provoque un arrêt de la commutation…</a:t>
            </a:r>
          </a:p>
          <a:p>
            <a:r>
              <a:rPr lang="fr-FR" dirty="0"/>
              <a:t>Man in the Middle</a:t>
            </a:r>
          </a:p>
          <a:p>
            <a:pPr lvl="1"/>
            <a:r>
              <a:rPr lang="fr-FR" dirty="0"/>
              <a:t>La majeure partie du trafic passant par le root bridge, un pirate pourrait prendre ce rôle et donc intercepter le trafic…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6AF60-509E-449E-8ECE-E59BBE933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2A490AE-63F3-415A-9BE2-269066E7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D9A269-0F09-490A-816B-1F167FD2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5898"/>
            <a:ext cx="426682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3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BA7CEA-82C3-4A2D-ADDE-F0046D67E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niveau de priorité se définit par pas de 4096 sur un switch Cisco.</a:t>
            </a:r>
          </a:p>
          <a:p>
            <a:r>
              <a:rPr lang="fr-FR" dirty="0"/>
              <a:t>Le pirate en forgeant un BPDU avec une priorité de 4096, deviendra le root bridge, en provoquant le recalcul de l’arbre </a:t>
            </a:r>
            <a:r>
              <a:rPr lang="fr-FR" dirty="0" err="1"/>
              <a:t>Spanning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puis la désignation des </a:t>
            </a:r>
            <a:r>
              <a:rPr lang="fr-FR" dirty="0" err="1"/>
              <a:t>roots</a:t>
            </a:r>
            <a:r>
              <a:rPr lang="fr-FR" dirty="0"/>
              <a:t> ports.</a:t>
            </a:r>
          </a:p>
          <a:p>
            <a:r>
              <a:rPr lang="fr-FR" dirty="0"/>
              <a:t>Il peut donc détourner le trafic en toute impunité…</a:t>
            </a:r>
          </a:p>
          <a:p>
            <a:r>
              <a:rPr lang="fr-FR" dirty="0"/>
              <a:t>Outil Yersinia ou autres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F51349-0056-4CED-9FA6-AA094AFB2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CDA9D81-AD17-4D2B-885E-8FDA19E0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Devenir Root Bridge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3A3613-9F08-4323-9FF7-3E1EA3EC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3" y="1205898"/>
            <a:ext cx="4087287" cy="2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8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555E6B-3748-49A5-8CFE-6AC356F32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Activation de la sécurité sur les ports du commutateur.</a:t>
            </a:r>
          </a:p>
          <a:p>
            <a:pPr lvl="1"/>
            <a:r>
              <a:rPr lang="fr-FR" dirty="0"/>
              <a:t>Port-fast </a:t>
            </a:r>
            <a:br>
              <a:rPr lang="fr-FR" dirty="0"/>
            </a:b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S(config-if)#spanning-tree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portfast</a:t>
            </a:r>
            <a:br>
              <a:rPr lang="fr-FR" dirty="0"/>
            </a:br>
            <a:r>
              <a:rPr lang="fr-FR" dirty="0"/>
              <a:t>Désactive le protocole STP sur l’interface, </a:t>
            </a:r>
            <a:r>
              <a:rPr lang="fr-FR" dirty="0">
                <a:solidFill>
                  <a:schemeClr val="accent6"/>
                </a:solidFill>
              </a:rPr>
              <a:t>à faire uniquement sur les ports connectés aux PC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Diminue le temps de connexion de la machine au réseau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8EC2F-247D-4D51-9A0A-5676B51AE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02A59E1-1BD4-4953-A0F8-5544BAB8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F5FE11-974A-4344-8C86-0F93AD68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3" y="1252020"/>
            <a:ext cx="27146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14A8BCE-1614-4F29-9565-D2284C9F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BPDU Guard </a:t>
            </a:r>
          </a:p>
          <a:p>
            <a:pPr lvl="1"/>
            <a:r>
              <a:rPr lang="fr-FR" dirty="0"/>
              <a:t>Nous connaissons les interfaces qui interconnectent nos </a:t>
            </a:r>
            <a:r>
              <a:rPr lang="fr-FR" dirty="0" err="1"/>
              <a:t>switchs</a:t>
            </a:r>
            <a:r>
              <a:rPr lang="fr-FR" dirty="0"/>
              <a:t>, nous pouvons donc, sur les autres interfaces, interdire la réception des </a:t>
            </a:r>
            <a:r>
              <a:rPr lang="fr-FR" dirty="0" err="1"/>
              <a:t>BPDUs</a:t>
            </a:r>
            <a:r>
              <a:rPr lang="fr-FR" dirty="0"/>
              <a:t> et désactiver l’interface en cas de réception.</a:t>
            </a:r>
            <a:br>
              <a:rPr lang="fr-FR" dirty="0"/>
            </a:b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S(config-if)#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spanning-tree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bpduguard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FD88A2-ABEC-47C7-B2FD-692354E29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F002761-B28A-4FAD-9E0B-21E42C29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DFC264-5467-45F7-9D22-EE923001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3" y="1252020"/>
            <a:ext cx="27146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A612E7-7987-4CA0-A55D-A9AEBFC36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BPDU </a:t>
            </a:r>
            <a:r>
              <a:rPr lang="fr-FR" dirty="0" err="1"/>
              <a:t>filter</a:t>
            </a:r>
            <a:r>
              <a:rPr lang="fr-FR" dirty="0"/>
              <a:t> : l’activation sur une interface fait que le port ignorera les </a:t>
            </a:r>
            <a:r>
              <a:rPr lang="fr-FR" dirty="0" err="1"/>
              <a:t>BPDUs</a:t>
            </a:r>
            <a:r>
              <a:rPr lang="fr-FR" dirty="0"/>
              <a:t> qui arrivent et ne les transmettra pas.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S(config-if)#spanning-tree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bpdufilter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69EFE8-7549-40EF-A819-BC1C4B871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14F2CC0-10FC-4A22-8D71-0BA46BFE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D8AB59-6FA6-4F93-8936-53FCCE86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53" y="1252020"/>
            <a:ext cx="27146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1587D-9B60-4BC4-B2F1-999AAFF40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06331"/>
            <a:ext cx="8986210" cy="3389312"/>
          </a:xfrm>
        </p:spPr>
        <p:txBody>
          <a:bodyPr/>
          <a:lstStyle/>
          <a:p>
            <a:pPr marL="57150" indent="0">
              <a:buNone/>
            </a:pPr>
            <a:br>
              <a:rPr lang="en-GB" sz="1600" dirty="0"/>
            </a:br>
            <a:br>
              <a:rPr lang="en-GB" sz="1600" dirty="0"/>
            </a:b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94545-056D-43A8-A6FC-269A1124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fr-FR" dirty="0"/>
              <a:t>Une équipe pour vous accompagner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F04D727-86B3-684E-9600-4206781BD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96744"/>
              </p:ext>
            </p:extLst>
          </p:nvPr>
        </p:nvGraphicFramePr>
        <p:xfrm>
          <a:off x="76201" y="886314"/>
          <a:ext cx="7530246" cy="2697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6054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2577488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3486704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90866">
                <a:tc>
                  <a:txBody>
                    <a:bodyPr/>
                    <a:lstStyle/>
                    <a:p>
                      <a:r>
                        <a:rPr lang="en-US" sz="1100" b="1" dirty="0"/>
                        <a:t>Eric </a:t>
                      </a:r>
                      <a:r>
                        <a:rPr lang="en-US" sz="1100" b="1" dirty="0" err="1"/>
                        <a:t>Deschaintre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IA-IPR Economie Gestion Académie de Strasbourg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899144">
                <a:tc>
                  <a:txBody>
                    <a:bodyPr/>
                    <a:lstStyle/>
                    <a:p>
                      <a:r>
                        <a:rPr lang="en-US" sz="1100" b="1" dirty="0"/>
                        <a:t>Valérie Martinez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- Enseignante SISR Lycée du Grand Nouméa </a:t>
                      </a:r>
                      <a:br>
                        <a:rPr lang="fr-FR" sz="800" b="1" i="1" dirty="0"/>
                      </a:br>
                      <a:r>
                        <a:rPr lang="fr-FR" sz="800" b="1" i="1" dirty="0"/>
                        <a:t>Instructrice ITC CERTA</a:t>
                      </a:r>
                    </a:p>
                    <a:p>
                      <a:r>
                        <a:rPr lang="fr-FR" sz="800" b="1" i="1" dirty="0"/>
                        <a:t>Référente Partenariat Cisco-</a:t>
                      </a:r>
                      <a:r>
                        <a:rPr lang="fr-FR" sz="800" b="1" i="1" dirty="0" err="1"/>
                        <a:t>Certa</a:t>
                      </a:r>
                      <a:endParaRPr lang="fr-FR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  <a:tr h="783539">
                <a:tc>
                  <a:txBody>
                    <a:bodyPr/>
                    <a:lstStyle/>
                    <a:p>
                      <a:r>
                        <a:rPr lang="en-US" sz="1100" b="1" dirty="0"/>
                        <a:t>Pascal </a:t>
                      </a:r>
                      <a:r>
                        <a:rPr lang="en-US" sz="1100" b="1" dirty="0" err="1"/>
                        <a:t>Moussier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– Enseignant SISR Lycée Louis Armand –</a:t>
                      </a:r>
                    </a:p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1" dirty="0"/>
                        <a:t>Instructeur ITC CERTA</a:t>
                      </a:r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932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F2CA5C0-DBB4-0A46-8DD3-4E2F61F24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48305"/>
              </p:ext>
            </p:extLst>
          </p:nvPr>
        </p:nvGraphicFramePr>
        <p:xfrm>
          <a:off x="76201" y="3331274"/>
          <a:ext cx="7530244" cy="164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74702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3174186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2881356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549663">
                <a:tc>
                  <a:txBody>
                    <a:bodyPr/>
                    <a:lstStyle/>
                    <a:p>
                      <a:r>
                        <a:rPr lang="en-US" sz="1100" b="1" dirty="0"/>
                        <a:t>Christophe </a:t>
                      </a:r>
                      <a:r>
                        <a:rPr lang="en-US" sz="1100" b="1" dirty="0" err="1"/>
                        <a:t>Dolinsek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Directeur du programme Cisco Networking </a:t>
                      </a:r>
                      <a:r>
                        <a:rPr lang="fr-FR" sz="800" b="1" i="1" dirty="0" err="1"/>
                        <a:t>Academy</a:t>
                      </a:r>
                      <a:r>
                        <a:rPr lang="fr-FR" sz="800" b="1" i="1" dirty="0"/>
                        <a:t> France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625637">
                <a:tc>
                  <a:txBody>
                    <a:bodyPr/>
                    <a:lstStyle/>
                    <a:p>
                      <a:r>
                        <a:rPr lang="en-US" sz="1100" b="1" dirty="0"/>
                        <a:t>Patrick </a:t>
                      </a:r>
                      <a:r>
                        <a:rPr lang="en-US" sz="1100" b="1" dirty="0" err="1"/>
                        <a:t>Sas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i="1" dirty="0" err="1"/>
                        <a:t>Responsable</a:t>
                      </a:r>
                      <a:r>
                        <a:rPr lang="en-US" sz="800" b="1" i="1" dirty="0"/>
                        <a:t> technique Cisco Networking Academy France</a:t>
                      </a:r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</a:tbl>
          </a:graphicData>
        </a:graphic>
      </p:graphicFrame>
      <p:pic>
        <p:nvPicPr>
          <p:cNvPr id="8" name="Image 7" descr="Une image contenant personne, femme, extérieur, souriant&#10;&#10;Description générée automatiquement">
            <a:extLst>
              <a:ext uri="{FF2B5EF4-FFF2-40B4-BE49-F238E27FC236}">
                <a16:creationId xmlns:a16="http://schemas.microsoft.com/office/drawing/2014/main" id="{4E7BD3A8-DC49-B74E-AAFE-3CEE8DB8B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03" y="1618770"/>
            <a:ext cx="577851" cy="8087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CBDBB-43D5-D048-BD45-C875B6B2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60" y="882452"/>
            <a:ext cx="501650" cy="729673"/>
          </a:xfrm>
          <a:prstGeom prst="rect">
            <a:avLst/>
          </a:prstGeom>
        </p:spPr>
      </p:pic>
      <p:pic>
        <p:nvPicPr>
          <p:cNvPr id="11" name="Image 10" descr="Une image contenant homme, personne, cravate, portant&#10;&#10;Description générée automatiquement">
            <a:extLst>
              <a:ext uri="{FF2B5EF4-FFF2-40B4-BE49-F238E27FC236}">
                <a16:creationId xmlns:a16="http://schemas.microsoft.com/office/drawing/2014/main" id="{91D3724F-3C14-1447-ABFB-6BE05E161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13" y="3336998"/>
            <a:ext cx="561755" cy="830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CA3637-ECC2-D145-A561-D6ECA65F2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436" y="2436190"/>
            <a:ext cx="596900" cy="844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E03682-AACD-2C4B-9AB5-356F45E6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88" y="1611995"/>
            <a:ext cx="957658" cy="957658"/>
          </a:xfrm>
          <a:prstGeom prst="rect">
            <a:avLst/>
          </a:prstGeom>
        </p:spPr>
      </p:pic>
      <p:pic>
        <p:nvPicPr>
          <p:cNvPr id="16" name="Image 15" descr="Une image contenant personne, homme, intérieur, regardant&#10;&#10;Description générée automatiquement">
            <a:extLst>
              <a:ext uri="{FF2B5EF4-FFF2-40B4-BE49-F238E27FC236}">
                <a16:creationId xmlns:a16="http://schemas.microsoft.com/office/drawing/2014/main" id="{C772F4FD-727E-A149-9445-7A5900941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094" y="4196418"/>
            <a:ext cx="549274" cy="7585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348C72B-87AF-5248-B062-8FC00543C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788" y="3623734"/>
            <a:ext cx="973786" cy="973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C83D0-68B0-48E3-AE65-FC90E96B40FD}"/>
              </a:ext>
            </a:extLst>
          </p:cNvPr>
          <p:cNvSpPr/>
          <p:nvPr/>
        </p:nvSpPr>
        <p:spPr>
          <a:xfrm>
            <a:off x="6648788" y="4537169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0F309-664F-4B75-83C3-1229F600C6F0}"/>
              </a:ext>
            </a:extLst>
          </p:cNvPr>
          <p:cNvSpPr/>
          <p:nvPr/>
        </p:nvSpPr>
        <p:spPr>
          <a:xfrm>
            <a:off x="6648787" y="2511575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F4E28-86CF-4900-9263-2787F78AEF50}"/>
              </a:ext>
            </a:extLst>
          </p:cNvPr>
          <p:cNvSpPr/>
          <p:nvPr/>
        </p:nvSpPr>
        <p:spPr>
          <a:xfrm>
            <a:off x="6644927" y="1181680"/>
            <a:ext cx="1233679" cy="440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5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CD2410-EB4F-4C2F-8BCE-B75226A3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86" y="633701"/>
            <a:ext cx="3908828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pour les semaines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Ouverture en continu des examens finaux et commentaires de fin du cours </a:t>
            </a:r>
            <a:r>
              <a:rPr lang="fr-FR" sz="2200" dirty="0" err="1"/>
              <a:t>CyberOps</a:t>
            </a:r>
            <a:r>
              <a:rPr lang="fr-FR" sz="2200" dirty="0"/>
              <a:t> </a:t>
            </a:r>
          </a:p>
          <a:p>
            <a:r>
              <a:rPr lang="fr-FR" sz="2100" dirty="0" err="1"/>
              <a:t>Skill</a:t>
            </a:r>
            <a:r>
              <a:rPr lang="fr-FR" sz="2100" dirty="0"/>
              <a:t> test disponible sur demande à </a:t>
            </a:r>
            <a:r>
              <a:rPr lang="fr-FR" sz="2100" b="1" dirty="0"/>
              <a:t>Patrick SAS </a:t>
            </a:r>
            <a:r>
              <a:rPr lang="fr-FR" sz="2100" dirty="0">
                <a:hlinkClick r:id="rId2"/>
              </a:rPr>
              <a:t>psas@inlea.com</a:t>
            </a:r>
            <a:r>
              <a:rPr lang="fr-FR" sz="2100" dirty="0"/>
              <a:t> pour la finalisation de la certification à la formation</a:t>
            </a:r>
          </a:p>
          <a:p>
            <a:r>
              <a:rPr lang="fr-FR" sz="2100" dirty="0"/>
              <a:t>Webinaire d’accompagnement </a:t>
            </a:r>
            <a:r>
              <a:rPr lang="fr-FR" sz="2100" b="1" dirty="0" err="1"/>
              <a:t>CyberOps</a:t>
            </a:r>
            <a:r>
              <a:rPr lang="fr-FR" sz="2100" dirty="0"/>
              <a:t> le </a:t>
            </a:r>
            <a:r>
              <a:rPr lang="fr-FR" sz="2100" b="1" dirty="0">
                <a:highlight>
                  <a:srgbClr val="FFFF00"/>
                </a:highlight>
              </a:rPr>
              <a:t>2 Juillet à 10h00</a:t>
            </a:r>
          </a:p>
          <a:p>
            <a:pPr lvl="1"/>
            <a:r>
              <a:rPr lang="fr-FR" sz="1800" dirty="0"/>
              <a:t>Point technique sur Analyse de vulnérabilités, logs…</a:t>
            </a:r>
          </a:p>
          <a:p>
            <a:pPr lvl="1"/>
            <a:r>
              <a:rPr lang="fr-FR" sz="1800" dirty="0"/>
              <a:t>Q&amp;R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9067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Site réseau </a:t>
            </a:r>
            <a:r>
              <a:rPr lang="fr-FR" dirty="0" err="1"/>
              <a:t>Certa</a:t>
            </a:r>
            <a:r>
              <a:rPr lang="fr-FR" dirty="0"/>
              <a:t> - Webinaires - FAQ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just">
              <a:buNone/>
            </a:pPr>
            <a:r>
              <a:rPr lang="fr-FR" sz="1800" dirty="0"/>
              <a:t>Sur le </a:t>
            </a:r>
            <a:r>
              <a:rPr lang="fr-FR" sz="1800" b="1" dirty="0"/>
              <a:t>site du réseau </a:t>
            </a:r>
            <a:r>
              <a:rPr lang="fr-FR" sz="1800" b="1" dirty="0" err="1"/>
              <a:t>Certa</a:t>
            </a:r>
            <a:r>
              <a:rPr lang="fr-FR" sz="1800" dirty="0"/>
              <a:t>, rubrique </a:t>
            </a:r>
            <a:r>
              <a:rPr lang="fr-FR" sz="1800" dirty="0">
                <a:hlinkClick r:id="rId2"/>
              </a:rPr>
              <a:t>Partenaires – Cisco </a:t>
            </a:r>
            <a:r>
              <a:rPr lang="fr-FR" sz="1800" dirty="0" err="1">
                <a:hlinkClick r:id="rId2"/>
              </a:rPr>
              <a:t>NetAcad</a:t>
            </a:r>
            <a:endParaRPr lang="fr-FR" sz="1800" dirty="0"/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Présentation des </a:t>
            </a:r>
            <a:r>
              <a:rPr lang="fr-FR" sz="1800" dirty="0">
                <a:hlinkClick r:id="rId3"/>
              </a:rPr>
              <a:t>formations</a:t>
            </a:r>
            <a:r>
              <a:rPr lang="fr-FR" sz="1800" dirty="0"/>
              <a:t> 2020, du planning, liens vers les diaporamas et les enregistrements des webinaires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Une page </a:t>
            </a:r>
            <a:r>
              <a:rPr lang="fr-FR" sz="1800" dirty="0">
                <a:hlinkClick r:id="rId4"/>
              </a:rPr>
              <a:t>FAQ</a:t>
            </a:r>
            <a:r>
              <a:rPr lang="fr-FR" sz="1800" dirty="0"/>
              <a:t> dédiée aux réponses aux questions les plus fréquentes (</a:t>
            </a:r>
            <a:r>
              <a:rPr lang="fr-FR" sz="1800" dirty="0" err="1"/>
              <a:t>mdp</a:t>
            </a:r>
            <a:r>
              <a:rPr lang="fr-FR" sz="1800" dirty="0"/>
              <a:t> et qwerty…) est disponible, on y trouve également des liens vers les ressources Cisco pour les TP, les vidéos... elle sera enrichie par vos contributions sur la liste de diffusion et sur le chat des webinaires…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 </a:t>
            </a:r>
            <a:r>
              <a:rPr lang="fr-FR" sz="1800" dirty="0">
                <a:hlinkClick r:id="rId5"/>
              </a:rPr>
              <a:t>Mode opératoire</a:t>
            </a:r>
            <a:r>
              <a:rPr lang="fr-FR" sz="1800" dirty="0"/>
              <a:t> </a:t>
            </a:r>
            <a:r>
              <a:rPr lang="fr-FR" sz="1800" b="1" dirty="0"/>
              <a:t>dédié à l'assistance à la connexion </a:t>
            </a:r>
            <a:r>
              <a:rPr lang="fr-FR" sz="1800" dirty="0"/>
              <a:t>: comment regénérer le lien d'activation quand on n'avait pas de compte </a:t>
            </a:r>
            <a:r>
              <a:rPr lang="fr-FR" sz="1800" dirty="0" err="1"/>
              <a:t>NetAcad</a:t>
            </a:r>
            <a:r>
              <a:rPr lang="fr-FR" sz="1800" dirty="0"/>
              <a:t>, récupérer son mot de passe ...</a:t>
            </a:r>
            <a:br>
              <a:rPr lang="fr-FR" sz="1800" dirty="0"/>
            </a:br>
            <a:r>
              <a:rPr lang="fr-FR" sz="1800" b="1" dirty="0">
                <a:solidFill>
                  <a:srgbClr val="FF0000"/>
                </a:solidFill>
              </a:rPr>
              <a:t>Merci de vous y reporter </a:t>
            </a:r>
            <a:r>
              <a:rPr lang="fr-FR" b="1" dirty="0">
                <a:solidFill>
                  <a:srgbClr val="FF0000"/>
                </a:solidFill>
              </a:rPr>
              <a:t>attentivement</a:t>
            </a:r>
            <a:r>
              <a:rPr lang="fr-FR" sz="1800" b="1" dirty="0">
                <a:solidFill>
                  <a:srgbClr val="FF0000"/>
                </a:solidFill>
              </a:rPr>
              <a:t> avant de nous contacter. </a:t>
            </a:r>
            <a:br>
              <a:rPr lang="fr-FR" sz="1800" dirty="0"/>
            </a:br>
            <a:endParaRPr lang="fr-FR" sz="1800" dirty="0"/>
          </a:p>
          <a:p>
            <a:pPr marL="342900" lvl="1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420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Liste de diffusion - Webinaires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3" y="1369219"/>
            <a:ext cx="7044268" cy="3263504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liste de diffusion</a:t>
            </a:r>
            <a:r>
              <a:rPr lang="fr-FR" sz="1400" dirty="0"/>
              <a:t> pour les messages qui concernent les formations : le cours, les exercices, les </a:t>
            </a:r>
            <a:r>
              <a:rPr lang="fr-FR" sz="1400" dirty="0" err="1"/>
              <a:t>lab</a:t>
            </a:r>
            <a:r>
              <a:rPr lang="fr-FR" sz="1400" dirty="0"/>
              <a:t>, TP,… les examens à activer, les attestations de réussite </a:t>
            </a:r>
            <a:r>
              <a:rPr lang="fr-FR" sz="1400" dirty="0">
                <a:hlinkClick r:id="rId2"/>
              </a:rPr>
              <a:t>certa_formations_cisco_cybersecurity@listes.reseaucerta.org</a:t>
            </a:r>
            <a:r>
              <a:rPr lang="fr-FR" sz="1400" dirty="0"/>
              <a:t>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 </a:t>
            </a:r>
            <a:r>
              <a:rPr lang="fr-FR" sz="1400" dirty="0">
                <a:hlinkClick r:id="rId3"/>
              </a:rPr>
              <a:t>partenariat-cisco-netacad@reseaucerta.org</a:t>
            </a:r>
            <a:br>
              <a:rPr lang="fr-FR" sz="1400" dirty="0"/>
            </a:br>
            <a:r>
              <a:rPr lang="fr-FR" sz="1400" dirty="0"/>
              <a:t>pour les dépannages de compte et autres questions diverses plus « personnelles ».</a:t>
            </a:r>
          </a:p>
          <a:p>
            <a:pPr marL="628650" lvl="1" indent="-28575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 </a:t>
            </a:r>
            <a:r>
              <a:rPr lang="fr-FR" sz="1400" b="1" dirty="0">
                <a:highlight>
                  <a:srgbClr val="FFFF00"/>
                </a:highlight>
              </a:rPr>
              <a:t>formulaire de demande d'assistance</a:t>
            </a:r>
            <a:r>
              <a:rPr lang="fr-FR" sz="1400" dirty="0"/>
              <a:t> </a:t>
            </a:r>
            <a:r>
              <a:rPr lang="fr-FR" sz="1400" dirty="0">
                <a:hlinkClick r:id="rId4"/>
              </a:rPr>
              <a:t>Formulaire Erreurs-Signalées 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0000"/>
                </a:solidFill>
              </a:rPr>
              <a:t>lorsque les autres procédures du </a:t>
            </a:r>
            <a:r>
              <a:rPr lang="fr-FR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 opératoire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ont échouées</a:t>
            </a:r>
            <a:r>
              <a:rPr lang="fr-FR" sz="1400" dirty="0"/>
              <a:t>, notamment en cas de compte non utilisé depuis trop longtemps, de demande fusion de compte... permettant d'assurer le suivi avec la hotline Cisco et vous en tenir informés.</a:t>
            </a:r>
          </a:p>
          <a:p>
            <a:pPr marL="612000" lvl="1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/>
              <a:t>Rappel à </a:t>
            </a:r>
            <a:r>
              <a:rPr lang="en-US" sz="1400" dirty="0" err="1"/>
              <a:t>ceux</a:t>
            </a:r>
            <a:r>
              <a:rPr lang="en-US" sz="1400" dirty="0"/>
              <a:t> qui </a:t>
            </a:r>
            <a:r>
              <a:rPr lang="en-US" sz="1400" dirty="0" err="1"/>
              <a:t>ont</a:t>
            </a:r>
            <a:r>
              <a:rPr lang="en-US" sz="1400" dirty="0"/>
              <a:t> encore des </a:t>
            </a:r>
            <a:r>
              <a:rPr lang="en-US" sz="1400" dirty="0" err="1"/>
              <a:t>soucis</a:t>
            </a:r>
            <a:r>
              <a:rPr lang="en-US" sz="1400" dirty="0"/>
              <a:t> de </a:t>
            </a:r>
            <a:r>
              <a:rPr lang="en-US" sz="1400" dirty="0" err="1"/>
              <a:t>connexion</a:t>
            </a:r>
            <a:r>
              <a:rPr lang="en-US" sz="1400" dirty="0"/>
              <a:t> : </a:t>
            </a:r>
            <a:r>
              <a:rPr lang="en-US" sz="1400" b="1" dirty="0"/>
              <a:t>merci de nous </a:t>
            </a:r>
            <a:r>
              <a:rPr lang="en-US" sz="1400" b="1" dirty="0" err="1"/>
              <a:t>communiquer</a:t>
            </a:r>
            <a:r>
              <a:rPr lang="en-US" sz="1400" b="1" dirty="0"/>
              <a:t> via </a:t>
            </a:r>
            <a:r>
              <a:rPr lang="en-US" sz="1400" b="1" dirty="0" err="1"/>
              <a:t>ce</a:t>
            </a:r>
            <a:r>
              <a:rPr lang="en-US" sz="1400" b="1" dirty="0"/>
              <a:t> </a:t>
            </a:r>
            <a:r>
              <a:rPr lang="en-US" sz="1400" b="1" dirty="0" err="1"/>
              <a:t>formulaire</a:t>
            </a:r>
            <a:r>
              <a:rPr lang="en-US" sz="1400" b="1" dirty="0"/>
              <a:t> </a:t>
            </a:r>
            <a:r>
              <a:rPr lang="fr-FR" sz="1400" dirty="0">
                <a:hlinkClick r:id="rId4"/>
              </a:rPr>
              <a:t>Formulaire Erreurs-Signalées</a:t>
            </a:r>
            <a:r>
              <a:rPr lang="fr-FR" sz="1400" dirty="0"/>
              <a:t> </a:t>
            </a:r>
            <a:r>
              <a:rPr lang="en-US" sz="1400" dirty="0"/>
              <a:t>le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message </a:t>
            </a:r>
            <a:r>
              <a:rPr lang="en-US" sz="1400" b="1" dirty="0" err="1">
                <a:solidFill>
                  <a:srgbClr val="FF0000"/>
                </a:solidFill>
              </a:rPr>
              <a:t>d’erreur</a:t>
            </a:r>
            <a:r>
              <a:rPr lang="en-US" sz="1400" b="1" dirty="0">
                <a:solidFill>
                  <a:srgbClr val="FF0000"/>
                </a:solidFill>
              </a:rPr>
              <a:t> précis </a:t>
            </a:r>
            <a:r>
              <a:rPr lang="en-US" sz="1400" b="1" dirty="0"/>
              <a:t>et le </a:t>
            </a:r>
            <a:r>
              <a:rPr lang="en-US" sz="1400" b="1" dirty="0" err="1">
                <a:solidFill>
                  <a:srgbClr val="FF0000"/>
                </a:solidFill>
              </a:rPr>
              <a:t>chemin</a:t>
            </a:r>
            <a:r>
              <a:rPr lang="en-US" sz="1400" b="1" dirty="0">
                <a:solidFill>
                  <a:srgbClr val="FF0000"/>
                </a:solidFill>
              </a:rPr>
              <a:t> que </a:t>
            </a:r>
            <a:r>
              <a:rPr lang="en-US" sz="1400" b="1" dirty="0" err="1">
                <a:solidFill>
                  <a:srgbClr val="FF0000"/>
                </a:solidFill>
              </a:rPr>
              <a:t>vous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avez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suivi</a:t>
            </a:r>
            <a:r>
              <a:rPr lang="en-US" sz="1400" b="1" dirty="0">
                <a:solidFill>
                  <a:srgbClr val="FF0000"/>
                </a:solidFill>
              </a:rPr>
              <a:t> pour arriver à </a:t>
            </a:r>
            <a:r>
              <a:rPr lang="en-US" sz="1400" b="1" dirty="0" err="1">
                <a:solidFill>
                  <a:srgbClr val="FF0000"/>
                </a:solidFill>
              </a:rPr>
              <a:t>ce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cas</a:t>
            </a:r>
            <a:r>
              <a:rPr lang="en-US" sz="1400" b="1" dirty="0">
                <a:solidFill>
                  <a:srgbClr val="FF0000"/>
                </a:solidFill>
              </a:rPr>
              <a:t> (successions de menus)</a:t>
            </a:r>
            <a:r>
              <a:rPr lang="en-US" sz="1400" b="1" dirty="0"/>
              <a:t>, </a:t>
            </a:r>
            <a:r>
              <a:rPr lang="en-US" sz="1400" b="1" dirty="0" err="1"/>
              <a:t>éventuellement</a:t>
            </a:r>
            <a:r>
              <a:rPr lang="en-US" sz="1400" b="1" dirty="0"/>
              <a:t> le lien de la page sur </a:t>
            </a:r>
            <a:r>
              <a:rPr lang="en-US" sz="1400" b="1" dirty="0" err="1"/>
              <a:t>laquelle</a:t>
            </a:r>
            <a:r>
              <a:rPr lang="en-US" sz="1400" b="1" dirty="0"/>
              <a:t> </a:t>
            </a:r>
            <a:r>
              <a:rPr lang="en-US" sz="1400" b="1" dirty="0" err="1"/>
              <a:t>vous</a:t>
            </a:r>
            <a:r>
              <a:rPr lang="en-US" sz="1400" b="1" dirty="0"/>
              <a:t> </a:t>
            </a:r>
            <a:r>
              <a:rPr lang="en-US" sz="1400" b="1" dirty="0" err="1"/>
              <a:t>étiez</a:t>
            </a:r>
            <a:endParaRPr lang="en-US" sz="1400" b="1" dirty="0"/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400" dirty="0"/>
              <a:t>Une </a:t>
            </a:r>
            <a:r>
              <a:rPr lang="fr-FR" sz="1400" b="1" dirty="0">
                <a:highlight>
                  <a:srgbClr val="FFFF00"/>
                </a:highlight>
              </a:rPr>
              <a:t>adresse de contact</a:t>
            </a:r>
            <a:r>
              <a:rPr lang="fr-FR" sz="1400" dirty="0"/>
              <a:t> avec le </a:t>
            </a:r>
            <a:r>
              <a:rPr lang="fr-FR" sz="1400" b="1" dirty="0"/>
              <a:t>responsable du programme </a:t>
            </a:r>
            <a:r>
              <a:rPr lang="fr-FR" sz="1400" b="1" dirty="0" err="1"/>
              <a:t>NetAcad</a:t>
            </a:r>
            <a:r>
              <a:rPr lang="fr-FR" sz="1400" b="1" dirty="0"/>
              <a:t> France chez CISCO </a:t>
            </a:r>
            <a:r>
              <a:rPr lang="fr-FR" sz="1400" b="1" dirty="0" err="1"/>
              <a:t>Systems</a:t>
            </a:r>
            <a:r>
              <a:rPr lang="fr-FR" sz="1400" b="1" dirty="0"/>
              <a:t> Christophe </a:t>
            </a:r>
            <a:r>
              <a:rPr lang="fr-FR" sz="1400" b="1" dirty="0" err="1"/>
              <a:t>Dolinsek</a:t>
            </a:r>
            <a:r>
              <a:rPr lang="fr-FR" sz="1400" b="1" dirty="0"/>
              <a:t> </a:t>
            </a:r>
            <a:br>
              <a:rPr lang="fr-FR" sz="1400" b="1" dirty="0"/>
            </a:br>
            <a:r>
              <a:rPr lang="fr-FR" sz="1400" dirty="0">
                <a:hlinkClick r:id="rId6"/>
              </a:rPr>
              <a:t>cdolinse@cisco.com</a:t>
            </a:r>
            <a:r>
              <a:rPr lang="fr-FR" sz="1400" dirty="0"/>
              <a:t> </a:t>
            </a:r>
            <a:r>
              <a:rPr lang="fr-F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984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4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algn="just"/>
            <a:r>
              <a:rPr lang="fr-FR" b="1" dirty="0"/>
              <a:t>Nota: L’accès à l’examen final est conditionné par le passage du commentaire sur le cours</a:t>
            </a:r>
          </a:p>
          <a:p>
            <a:pPr lvl="1" algn="just"/>
            <a:r>
              <a:rPr lang="fr-FR" b="1" dirty="0"/>
              <a:t>Des ouvertures des examens finaux pour </a:t>
            </a:r>
            <a:r>
              <a:rPr lang="fr-FR" b="1" dirty="0" err="1"/>
              <a:t>CyberOps</a:t>
            </a:r>
            <a:r>
              <a:rPr lang="fr-FR" b="1" dirty="0"/>
              <a:t> en continu.</a:t>
            </a:r>
          </a:p>
          <a:p>
            <a:pPr lvl="1" algn="just"/>
            <a:r>
              <a:rPr lang="fr-FR" b="1" dirty="0" err="1"/>
              <a:t>Skill</a:t>
            </a:r>
            <a:r>
              <a:rPr lang="fr-FR" b="1" dirty="0"/>
              <a:t> test disponible à la demande. Mail à adresser la veille du passage de l’examen à Patrick SAS (</a:t>
            </a:r>
            <a:r>
              <a:rPr lang="fr-FR" b="1" dirty="0">
                <a:hlinkClick r:id="rId2"/>
              </a:rPr>
              <a:t>psas@inlea.com</a:t>
            </a:r>
            <a:r>
              <a:rPr lang="fr-FR" b="1" dirty="0"/>
              <a:t>) pour la transmission du sujet. </a:t>
            </a:r>
            <a:br>
              <a:rPr lang="fr-FR" b="1" dirty="0"/>
            </a:br>
            <a:r>
              <a:rPr lang="fr-FR" b="1" dirty="0"/>
              <a:t>Les réponses sont à transmettre à l’aide du fichier Word.</a:t>
            </a:r>
          </a:p>
          <a:p>
            <a:pPr lvl="1" algn="just"/>
            <a:r>
              <a:rPr lang="fr-FR" b="1" dirty="0"/>
              <a:t>Prérequis technique du </a:t>
            </a:r>
            <a:r>
              <a:rPr lang="fr-FR" b="1" dirty="0" err="1"/>
              <a:t>skill</a:t>
            </a:r>
            <a:r>
              <a:rPr lang="fr-FR" b="1" dirty="0"/>
              <a:t> : poste équipé de Wireshark.</a:t>
            </a:r>
          </a:p>
          <a:p>
            <a:pPr lvl="1" algn="just"/>
            <a:r>
              <a:rPr lang="fr-FR" b="1" dirty="0"/>
              <a:t>Conditions de validation : 75% à l’examen théorique final au 1</a:t>
            </a:r>
            <a:r>
              <a:rPr lang="fr-FR" b="1" baseline="30000" dirty="0"/>
              <a:t>er</a:t>
            </a:r>
            <a:r>
              <a:rPr lang="fr-FR" b="1" dirty="0"/>
              <a:t> Essai, 80% au second essai. 60% au </a:t>
            </a:r>
            <a:r>
              <a:rPr lang="fr-FR" b="1" dirty="0" err="1"/>
              <a:t>skill</a:t>
            </a:r>
            <a:r>
              <a:rPr lang="fr-FR" b="1" dirty="0"/>
              <a:t> test. Pondération entre les deux examens 50% - 50%</a:t>
            </a:r>
          </a:p>
          <a:p>
            <a:pPr lvl="1" algn="just"/>
            <a:endParaRPr lang="fr-FR" b="1" dirty="0"/>
          </a:p>
          <a:p>
            <a:pPr lvl="1" algn="just"/>
            <a:endParaRPr lang="fr-FR" b="1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15680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FE675-3F7B-4A4D-8B18-6A94798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Statistiques</a:t>
            </a:r>
            <a:r>
              <a:rPr lang="en-US" dirty="0">
                <a:solidFill>
                  <a:schemeClr val="accent6"/>
                </a:solidFill>
              </a:rPr>
              <a:t> - </a:t>
            </a:r>
            <a:r>
              <a:rPr lang="en-US" dirty="0" err="1">
                <a:solidFill>
                  <a:schemeClr val="accent6"/>
                </a:solidFill>
              </a:rPr>
              <a:t>suivi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375DBEC-ABFD-47FA-AA03-08382AB3D5AB}"/>
              </a:ext>
            </a:extLst>
          </p:cNvPr>
          <p:cNvSpPr txBox="1">
            <a:spLocks/>
          </p:cNvSpPr>
          <p:nvPr/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Introduction à la cybersécurité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Cybersécurité Essentials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CCNA </a:t>
            </a:r>
            <a:r>
              <a:rPr lang="fr-FR" dirty="0" err="1"/>
              <a:t>Cyberops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7D5826-1D0B-40F2-92FD-CA376825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51" y="153904"/>
            <a:ext cx="3921510" cy="18463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792CD4-71A6-4DF1-AD1B-AD5269C93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000218"/>
            <a:ext cx="3536611" cy="16788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C65F59-F11C-4348-AC8F-A30EEF7FB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21" y="3414045"/>
            <a:ext cx="3173669" cy="16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282756-B44B-40EE-BAC4-F4E35E863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Ouverture des examens théoriques et pratiques en continu à partir du 15 Juin</a:t>
            </a:r>
          </a:p>
          <a:p>
            <a:r>
              <a:rPr lang="fr-FR" dirty="0"/>
              <a:t>Attestations de réussite </a:t>
            </a:r>
          </a:p>
          <a:p>
            <a:pPr lvl="1"/>
            <a:r>
              <a:rPr lang="fr-FR" dirty="0"/>
              <a:t>pour </a:t>
            </a:r>
            <a:r>
              <a:rPr lang="fr-FR" dirty="0" err="1"/>
              <a:t>CyberOps</a:t>
            </a:r>
            <a:r>
              <a:rPr lang="fr-FR" dirty="0"/>
              <a:t> après Examen final et </a:t>
            </a:r>
            <a:r>
              <a:rPr lang="fr-FR" dirty="0" err="1"/>
              <a:t>skill</a:t>
            </a:r>
            <a:r>
              <a:rPr lang="fr-FR" dirty="0"/>
              <a:t> tests, adressé individuellement</a:t>
            </a:r>
          </a:p>
          <a:p>
            <a:pPr lvl="1"/>
            <a:r>
              <a:rPr lang="fr-FR" dirty="0"/>
              <a:t>pour les formations </a:t>
            </a:r>
            <a:r>
              <a:rPr lang="fr-FR" dirty="0" err="1"/>
              <a:t>IntroCyber</a:t>
            </a:r>
            <a:r>
              <a:rPr lang="fr-FR" dirty="0"/>
              <a:t> et Cyber Essentials, les attestations seront générées d’ici la fin du mois de juin, vous pourrez les télécharger </a:t>
            </a:r>
            <a:r>
              <a:rPr lang="fr-FR" dirty="0" err="1"/>
              <a:t>directeent</a:t>
            </a:r>
            <a:r>
              <a:rPr lang="fr-FR" dirty="0"/>
              <a:t> dans votre espace personnel </a:t>
            </a:r>
            <a:r>
              <a:rPr lang="fr-FR" dirty="0" err="1"/>
              <a:t>netacad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20BB1A-32BA-4F09-AEB2-A26BEBC3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clés</a:t>
            </a:r>
          </a:p>
        </p:txBody>
      </p:sp>
    </p:spTree>
    <p:extLst>
      <p:ext uri="{BB962C8B-B14F-4D97-AF65-F5344CB8AC3E}">
        <p14:creationId xmlns:p14="http://schemas.microsoft.com/office/powerpoint/2010/main" val="353233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Patrick SAS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err="1"/>
              <a:t>Responsable</a:t>
            </a:r>
            <a:r>
              <a:rPr lang="en-US" i="1" dirty="0"/>
              <a:t> technique Cisco </a:t>
            </a:r>
            <a:r>
              <a:rPr lang="en-US" i="1" dirty="0" err="1"/>
              <a:t>NetAcad</a:t>
            </a:r>
            <a:r>
              <a:rPr lang="en-US" i="1" dirty="0"/>
              <a:t> France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18 Juin 2020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Point Technique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0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37766" y="990600"/>
            <a:ext cx="4195194" cy="3655423"/>
          </a:xfrm>
        </p:spPr>
        <p:txBody>
          <a:bodyPr/>
          <a:lstStyle/>
          <a:p>
            <a:r>
              <a:rPr lang="fr-FR" dirty="0"/>
              <a:t>Security </a:t>
            </a:r>
            <a:r>
              <a:rPr lang="fr-FR" dirty="0" err="1"/>
              <a:t>Onion</a:t>
            </a:r>
            <a:r>
              <a:rPr lang="fr-FR" dirty="0"/>
              <a:t> est une suite Open Source d'outils s'exécutant sur une distribution Linux Ubuntu.</a:t>
            </a:r>
          </a:p>
          <a:p>
            <a:r>
              <a:rPr lang="fr-FR" dirty="0"/>
              <a:t>Security </a:t>
            </a:r>
            <a:r>
              <a:rPr lang="fr-FR" dirty="0" err="1"/>
              <a:t>Onion</a:t>
            </a:r>
            <a:r>
              <a:rPr lang="fr-FR" dirty="0"/>
              <a:t> est utilisée dans les centres opérationnels de sécurité (SOC) embarquant des outils de gestion des informations et des événements liés à la sécurité (</a:t>
            </a:r>
            <a:r>
              <a:rPr lang="fr-FR" dirty="0" err="1"/>
              <a:t>SIEM</a:t>
            </a:r>
            <a:r>
              <a:rPr lang="fr-FR" dirty="0"/>
              <a:t>) et de surveillance de la sécurité du réseau (</a:t>
            </a:r>
            <a:r>
              <a:rPr lang="fr-FR" dirty="0" err="1"/>
              <a:t>SSR</a:t>
            </a:r>
            <a:r>
              <a:rPr lang="fr-FR" dirty="0"/>
              <a:t>, Network Security Monitoring, </a:t>
            </a:r>
            <a:r>
              <a:rPr lang="fr-FR" dirty="0" err="1"/>
              <a:t>NSM</a:t>
            </a:r>
            <a:r>
              <a:rPr lang="fr-FR" dirty="0"/>
              <a:t>).</a:t>
            </a:r>
          </a:p>
          <a:p>
            <a:pPr rtl="0"/>
            <a:r>
              <a:rPr lang="fr-FR" dirty="0"/>
              <a:t>Certains composants appartiennent à des sociétés, telles que Cisco et Riverbend Technologies, qui les gèrent, mais qui les mettent à votre disposition en Open Source.</a:t>
            </a:r>
          </a:p>
          <a:p>
            <a:pPr marL="188912" lvl="1" indent="0">
              <a:buNone/>
            </a:pPr>
            <a:r>
              <a:rPr lang="fr-FR" sz="900" dirty="0">
                <a:hlinkClick r:id="rId3"/>
              </a:rPr>
              <a:t>https://asiq.org/wp-content/uploads/2015/10/ASIQ-Security-Onion-11-11-2015.pdf</a:t>
            </a:r>
            <a:r>
              <a:rPr lang="fr-FR" sz="900" dirty="0"/>
              <a:t> </a:t>
            </a:r>
          </a:p>
        </p:txBody>
      </p:sp>
      <p:pic>
        <p:nvPicPr>
          <p:cNvPr id="4" name="Picture 3" descr="CCNA Cybersecurity Operations - Mozilla Firefox">
            <a:extLst>
              <a:ext uri="{FF2B5EF4-FFF2-40B4-BE49-F238E27FC236}">
                <a16:creationId xmlns:a16="http://schemas.microsoft.com/office/drawing/2014/main" id="{43D848B6-A9C2-4207-9F58-435050692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024" y="839416"/>
            <a:ext cx="4019244" cy="3766135"/>
          </a:xfrm>
          <a:prstGeom prst="rect">
            <a:avLst/>
          </a:prstGeom>
        </p:spPr>
      </p:pic>
      <p:sp>
        <p:nvSpPr>
          <p:cNvPr id="6" name="Titre 7">
            <a:extLst>
              <a:ext uri="{FF2B5EF4-FFF2-40B4-BE49-F238E27FC236}">
                <a16:creationId xmlns:a16="http://schemas.microsoft.com/office/drawing/2014/main" id="{961560AF-5886-43BB-9334-67C73C399D04}"/>
              </a:ext>
            </a:extLst>
          </p:cNvPr>
          <p:cNvSpPr txBox="1">
            <a:spLocks/>
          </p:cNvSpPr>
          <p:nvPr/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Security </a:t>
            </a:r>
            <a:r>
              <a:rPr lang="fr-FR" dirty="0" err="1"/>
              <a:t>Onion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5CCC05-10D8-4D0D-9844-5C231EA9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7DC2A-D124-4808-8DE5-19914A9A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6D2BFB-7553-4913-8DD6-1ACFFFD5B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67" y="2055089"/>
            <a:ext cx="7118033" cy="644730"/>
          </a:xfrm>
        </p:spPr>
        <p:txBody>
          <a:bodyPr>
            <a:normAutofit/>
          </a:bodyPr>
          <a:lstStyle/>
          <a:p>
            <a:r>
              <a:rPr lang="fr-FR" dirty="0"/>
              <a:t>Les Outils de la Security </a:t>
            </a:r>
            <a:r>
              <a:rPr lang="fr-FR" dirty="0" err="1"/>
              <a:t>Onion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40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16x9_Corporate template_default.pptx" id="{0E04B94C-278F-447A-92B3-E6BE93B5C268}" vid="{F9D9CDD3-DF35-40B1-B141-762F1BD1CBDE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191e9bd-1b52-498e-8f45-3ac4e646f261" xsi:nil="true"/>
    <Students xmlns="2191e9bd-1b52-498e-8f45-3ac4e646f261">
      <UserInfo>
        <DisplayName/>
        <AccountId xsi:nil="true"/>
        <AccountType/>
      </UserInfo>
    </Students>
    <Owner xmlns="2191e9bd-1b52-498e-8f45-3ac4e646f261">
      <UserInfo>
        <DisplayName/>
        <AccountId xsi:nil="true"/>
        <AccountType/>
      </UserInfo>
    </Owner>
    <Student_Groups xmlns="2191e9bd-1b52-498e-8f45-3ac4e646f261">
      <UserInfo>
        <DisplayName/>
        <AccountId xsi:nil="true"/>
        <AccountType/>
      </UserInfo>
    </Student_Groups>
    <AppVersion xmlns="2191e9bd-1b52-498e-8f45-3ac4e646f261" xsi:nil="true"/>
    <NotebookType xmlns="2191e9bd-1b52-498e-8f45-3ac4e646f261" xsi:nil="true"/>
    <Has_Teacher_Only_SectionGroup xmlns="2191e9bd-1b52-498e-8f45-3ac4e646f261" xsi:nil="true"/>
    <Teachers xmlns="2191e9bd-1b52-498e-8f45-3ac4e646f261">
      <UserInfo>
        <DisplayName/>
        <AccountId xsi:nil="true"/>
        <AccountType/>
      </UserInfo>
    </Teachers>
    <CultureName xmlns="2191e9bd-1b52-498e-8f45-3ac4e646f261" xsi:nil="true"/>
    <Self_Registration_Enabled xmlns="2191e9bd-1b52-498e-8f45-3ac4e646f261" xsi:nil="true"/>
    <DefaultSectionNames xmlns="2191e9bd-1b52-498e-8f45-3ac4e646f261" xsi:nil="true"/>
    <Invited_Teachers xmlns="2191e9bd-1b52-498e-8f45-3ac4e646f261" xsi:nil="true"/>
    <Invited_Students xmlns="2191e9bd-1b52-498e-8f45-3ac4e646f2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FEE14CCEEB44FB0DE3AF1C8E96D1E" ma:contentTypeVersion="24" ma:contentTypeDescription="Crée un document." ma:contentTypeScope="" ma:versionID="49a813d449bbe90e94e6254ffe9941c9">
  <xsd:schema xmlns:xsd="http://www.w3.org/2001/XMLSchema" xmlns:xs="http://www.w3.org/2001/XMLSchema" xmlns:p="http://schemas.microsoft.com/office/2006/metadata/properties" xmlns:ns3="2191e9bd-1b52-498e-8f45-3ac4e646f261" xmlns:ns4="24829cc3-97a5-4aea-a39f-e3b7b3f17b1c" targetNamespace="http://schemas.microsoft.com/office/2006/metadata/properties" ma:root="true" ma:fieldsID="1bbcd0a524b3f073799121c8df42325e" ns3:_="" ns4:_="">
    <xsd:import namespace="2191e9bd-1b52-498e-8f45-3ac4e646f261"/>
    <xsd:import namespace="24829cc3-97a5-4aea-a39f-e3b7b3f17b1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e9bd-1b52-498e-8f45-3ac4e646f26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9cc3-97a5-4aea-a39f-e3b7b3f17b1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3760D-8C29-46CE-BB5A-BBBE498E5DDF}">
  <ds:schemaRefs>
    <ds:schemaRef ds:uri="http://schemas.microsoft.com/office/2006/metadata/properties"/>
    <ds:schemaRef ds:uri="http://schemas.microsoft.com/office/infopath/2007/PartnerControls"/>
    <ds:schemaRef ds:uri="2191e9bd-1b52-498e-8f45-3ac4e646f261"/>
  </ds:schemaRefs>
</ds:datastoreItem>
</file>

<file path=customXml/itemProps2.xml><?xml version="1.0" encoding="utf-8"?>
<ds:datastoreItem xmlns:ds="http://schemas.openxmlformats.org/officeDocument/2006/customXml" ds:itemID="{2D50532C-F644-49ED-8A19-4D3D72136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1e9bd-1b52-498e-8f45-3ac4e646f261"/>
    <ds:schemaRef ds:uri="24829cc3-97a5-4aea-a39f-e3b7b3f17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5FA986-D20F-4113-AB46-A8369D77D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1695</Words>
  <Application>Microsoft Office PowerPoint</Application>
  <PresentationFormat>Affichage à l'écran (16:9)</PresentationFormat>
  <Paragraphs>180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CiscoSansTT ExtraLight</vt:lpstr>
      <vt:lpstr>Courier New</vt:lpstr>
      <vt:lpstr>Wingdings</vt:lpstr>
      <vt:lpstr>Blue theme 2015 16x9</vt:lpstr>
      <vt:lpstr>1_Blue theme 2015 16x9</vt:lpstr>
      <vt:lpstr>3_Blue theme 2015 16x9</vt:lpstr>
      <vt:lpstr>Formations Cybersécurité CERTA-Cisco Security Onion et Attaques DHCP, STP</vt:lpstr>
      <vt:lpstr>Webinaire Formations Certa – Cisco CyberOPS  Jeudi 18 Juin 2020 - 11h00</vt:lpstr>
      <vt:lpstr>Une équipe pour vous accompagner</vt:lpstr>
      <vt:lpstr>Organisation de la formation</vt:lpstr>
      <vt:lpstr>Statistiques - suivi</vt:lpstr>
      <vt:lpstr>Les points clés</vt:lpstr>
      <vt:lpstr>Point Technique</vt:lpstr>
      <vt:lpstr>Présentation PowerPoint</vt:lpstr>
      <vt:lpstr>Les Outils de la Security Onion</vt:lpstr>
      <vt:lpstr>Les Outils de Security Onion</vt:lpstr>
      <vt:lpstr>Outils d’analyse</vt:lpstr>
      <vt:lpstr>Outils d’analyse</vt:lpstr>
      <vt:lpstr>Outils de détection</vt:lpstr>
      <vt:lpstr>Outils de détection</vt:lpstr>
      <vt:lpstr>Attaques sur DHCP</vt:lpstr>
      <vt:lpstr>DHCP</vt:lpstr>
      <vt:lpstr>DHCP Starvation</vt:lpstr>
      <vt:lpstr>Les étapes</vt:lpstr>
      <vt:lpstr>Exploitation</vt:lpstr>
      <vt:lpstr>Les contre-mesures</vt:lpstr>
      <vt:lpstr>Attaque sur Spanning Tree</vt:lpstr>
      <vt:lpstr>Spanning Tree</vt:lpstr>
      <vt:lpstr>Spanning Tree</vt:lpstr>
      <vt:lpstr>BPDU</vt:lpstr>
      <vt:lpstr>Exploitation</vt:lpstr>
      <vt:lpstr>Devenir Root Bridge</vt:lpstr>
      <vt:lpstr>Sécurisation</vt:lpstr>
      <vt:lpstr>Sécurisation</vt:lpstr>
      <vt:lpstr>Sécurisation</vt:lpstr>
      <vt:lpstr>Présentation PowerPoint</vt:lpstr>
      <vt:lpstr>Agenda pour les semaines à venir</vt:lpstr>
      <vt:lpstr>Communication - Site réseau Certa - Webinaires - FAQ</vt:lpstr>
      <vt:lpstr>Communication - Liste de diffusion - Webinaires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Formations Cybersécurité CERTA-Cisco Focus Machines Virtuelles et Attaques couches 2</dc:title>
  <dc:creator>Patrick SAS</dc:creator>
  <cp:lastModifiedBy>Valerie Emin</cp:lastModifiedBy>
  <cp:revision>186</cp:revision>
  <dcterms:created xsi:type="dcterms:W3CDTF">2020-05-03T13:26:06Z</dcterms:created>
  <dcterms:modified xsi:type="dcterms:W3CDTF">2020-06-20T04:57:15Z</dcterms:modified>
</cp:coreProperties>
</file>