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sldIdLst>
    <p:sldId id="256" r:id="rId2"/>
    <p:sldId id="283" r:id="rId3"/>
    <p:sldId id="257" r:id="rId4"/>
    <p:sldId id="265" r:id="rId5"/>
    <p:sldId id="277" r:id="rId6"/>
    <p:sldId id="278" r:id="rId7"/>
    <p:sldId id="262" r:id="rId8"/>
    <p:sldId id="279" r:id="rId9"/>
    <p:sldId id="282" r:id="rId10"/>
    <p:sldId id="263" r:id="rId11"/>
    <p:sldId id="284" r:id="rId12"/>
    <p:sldId id="273" r:id="rId13"/>
    <p:sldId id="289" r:id="rId14"/>
    <p:sldId id="280" r:id="rId15"/>
    <p:sldId id="281" r:id="rId16"/>
    <p:sldId id="274" r:id="rId17"/>
    <p:sldId id="285" r:id="rId18"/>
    <p:sldId id="286" r:id="rId19"/>
    <p:sldId id="266" r:id="rId20"/>
    <p:sldId id="267" r:id="rId21"/>
    <p:sldId id="268" r:id="rId22"/>
    <p:sldId id="270" r:id="rId23"/>
    <p:sldId id="288" r:id="rId24"/>
    <p:sldId id="287" r:id="rId25"/>
    <p:sldId id="290"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Feuille_Microsoft_Office_Excel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lang val="fr-FR"/>
  <c:clrMapOvr bg1="lt1" tx1="dk1" bg2="lt2" tx2="dk2" accent1="accent1" accent2="accent2" accent3="accent3" accent4="accent4" accent5="accent5" accent6="accent6" hlink="hlink" folHlink="folHlink"/>
  <c:chart>
    <c:title>
      <c:tx>
        <c:rich>
          <a:bodyPr/>
          <a:lstStyle/>
          <a:p>
            <a:pPr>
              <a:defRPr sz="1600" b="1" i="0" u="none" strike="noStrike" baseline="0">
                <a:solidFill>
                  <a:srgbClr val="000000"/>
                </a:solidFill>
                <a:latin typeface="Arial"/>
                <a:ea typeface="Arial"/>
                <a:cs typeface="Arial"/>
              </a:defRPr>
            </a:pPr>
            <a:r>
              <a:rPr lang="fr-FR" sz="1600"/>
              <a:t>Part salariale dans la VAB au coût des facteurs des SNF (%), 1949-2010</a:t>
            </a:r>
          </a:p>
        </c:rich>
      </c:tx>
      <c:layout>
        <c:manualLayout>
          <c:xMode val="edge"/>
          <c:yMode val="edge"/>
          <c:x val="0.12516270535627488"/>
          <c:y val="5.4333630213062013E-2"/>
        </c:manualLayout>
      </c:layout>
      <c:spPr>
        <a:noFill/>
        <a:ln w="25400">
          <a:noFill/>
        </a:ln>
      </c:spPr>
    </c:title>
    <c:plotArea>
      <c:layout>
        <c:manualLayout>
          <c:layoutTarget val="inner"/>
          <c:xMode val="edge"/>
          <c:yMode val="edge"/>
          <c:x val="0.10526338332515975"/>
          <c:y val="0.21074380165289294"/>
          <c:w val="0.8443000537538855"/>
          <c:h val="0.65787070186905527"/>
        </c:manualLayout>
      </c:layout>
      <c:scatterChart>
        <c:scatterStyle val="lineMarker"/>
        <c:ser>
          <c:idx val="0"/>
          <c:order val="0"/>
          <c:tx>
            <c:strRef>
              <c:f>Données!$C$35</c:f>
              <c:strCache>
                <c:ptCount val="1"/>
                <c:pt idx="0">
                  <c:v>Part salariale dans VAB au prix de base</c:v>
                </c:pt>
              </c:strCache>
            </c:strRef>
          </c:tx>
          <c:spPr>
            <a:ln w="28575">
              <a:solidFill>
                <a:srgbClr val="000000"/>
              </a:solidFill>
              <a:prstDash val="solid"/>
            </a:ln>
          </c:spPr>
          <c:marker>
            <c:symbol val="none"/>
          </c:marker>
          <c:xVal>
            <c:numRef>
              <c:f>Données!$D$34:$BR$34</c:f>
              <c:numCache>
                <c:formatCode>0</c:formatCode>
                <c:ptCount val="67"/>
                <c:pt idx="0">
                  <c:v>1949</c:v>
                </c:pt>
                <c:pt idx="1">
                  <c:v>1950</c:v>
                </c:pt>
                <c:pt idx="2">
                  <c:v>1951</c:v>
                </c:pt>
                <c:pt idx="3">
                  <c:v>1952</c:v>
                </c:pt>
                <c:pt idx="4">
                  <c:v>1953</c:v>
                </c:pt>
                <c:pt idx="5">
                  <c:v>1954</c:v>
                </c:pt>
                <c:pt idx="6">
                  <c:v>1955</c:v>
                </c:pt>
                <c:pt idx="7">
                  <c:v>1956</c:v>
                </c:pt>
                <c:pt idx="8">
                  <c:v>1957</c:v>
                </c:pt>
                <c:pt idx="9">
                  <c:v>1958</c:v>
                </c:pt>
                <c:pt idx="10">
                  <c:v>1959</c:v>
                </c:pt>
                <c:pt idx="11">
                  <c:v>1960</c:v>
                </c:pt>
                <c:pt idx="12">
                  <c:v>1961</c:v>
                </c:pt>
                <c:pt idx="13">
                  <c:v>1962</c:v>
                </c:pt>
                <c:pt idx="14">
                  <c:v>1963</c:v>
                </c:pt>
                <c:pt idx="15">
                  <c:v>1964</c:v>
                </c:pt>
                <c:pt idx="16">
                  <c:v>1965</c:v>
                </c:pt>
                <c:pt idx="17">
                  <c:v>1966</c:v>
                </c:pt>
                <c:pt idx="18">
                  <c:v>1967</c:v>
                </c:pt>
                <c:pt idx="19">
                  <c:v>1968</c:v>
                </c:pt>
                <c:pt idx="20">
                  <c:v>1969</c:v>
                </c:pt>
                <c:pt idx="21">
                  <c:v>1970</c:v>
                </c:pt>
                <c:pt idx="22">
                  <c:v>1971</c:v>
                </c:pt>
                <c:pt idx="23">
                  <c:v>1972</c:v>
                </c:pt>
                <c:pt idx="24">
                  <c:v>1973</c:v>
                </c:pt>
                <c:pt idx="25">
                  <c:v>1974</c:v>
                </c:pt>
                <c:pt idx="26">
                  <c:v>1975</c:v>
                </c:pt>
                <c:pt idx="27">
                  <c:v>1976</c:v>
                </c:pt>
                <c:pt idx="28">
                  <c:v>1977</c:v>
                </c:pt>
                <c:pt idx="29">
                  <c:v>1978</c:v>
                </c:pt>
                <c:pt idx="30">
                  <c:v>1979</c:v>
                </c:pt>
                <c:pt idx="31">
                  <c:v>1980</c:v>
                </c:pt>
                <c:pt idx="32">
                  <c:v>1981</c:v>
                </c:pt>
                <c:pt idx="33">
                  <c:v>1982</c:v>
                </c:pt>
                <c:pt idx="34">
                  <c:v>1983</c:v>
                </c:pt>
                <c:pt idx="35">
                  <c:v>1984</c:v>
                </c:pt>
                <c:pt idx="36">
                  <c:v>1985</c:v>
                </c:pt>
                <c:pt idx="37">
                  <c:v>1986</c:v>
                </c:pt>
                <c:pt idx="38">
                  <c:v>1987</c:v>
                </c:pt>
                <c:pt idx="39">
                  <c:v>1988</c:v>
                </c:pt>
                <c:pt idx="40">
                  <c:v>1989</c:v>
                </c:pt>
                <c:pt idx="41">
                  <c:v>1990</c:v>
                </c:pt>
                <c:pt idx="42">
                  <c:v>1991</c:v>
                </c:pt>
                <c:pt idx="43">
                  <c:v>1992</c:v>
                </c:pt>
                <c:pt idx="44">
                  <c:v>1993</c:v>
                </c:pt>
                <c:pt idx="45">
                  <c:v>1994</c:v>
                </c:pt>
                <c:pt idx="46">
                  <c:v>1995</c:v>
                </c:pt>
                <c:pt idx="47">
                  <c:v>1996</c:v>
                </c:pt>
                <c:pt idx="48">
                  <c:v>1997</c:v>
                </c:pt>
                <c:pt idx="49">
                  <c:v>1998</c:v>
                </c:pt>
                <c:pt idx="50">
                  <c:v>1999</c:v>
                </c:pt>
                <c:pt idx="51">
                  <c:v>2000</c:v>
                </c:pt>
                <c:pt idx="52">
                  <c:v>2001</c:v>
                </c:pt>
                <c:pt idx="53">
                  <c:v>2002</c:v>
                </c:pt>
                <c:pt idx="54">
                  <c:v>2003</c:v>
                </c:pt>
                <c:pt idx="55">
                  <c:v>2004</c:v>
                </c:pt>
                <c:pt idx="56">
                  <c:v>2005</c:v>
                </c:pt>
                <c:pt idx="57">
                  <c:v>2006</c:v>
                </c:pt>
                <c:pt idx="58">
                  <c:v>2007</c:v>
                </c:pt>
                <c:pt idx="59">
                  <c:v>2008</c:v>
                </c:pt>
                <c:pt idx="60">
                  <c:v>2009</c:v>
                </c:pt>
                <c:pt idx="61">
                  <c:v>2010</c:v>
                </c:pt>
                <c:pt idx="62">
                  <c:v>2011</c:v>
                </c:pt>
                <c:pt idx="63">
                  <c:v>2012</c:v>
                </c:pt>
                <c:pt idx="64">
                  <c:v>2013</c:v>
                </c:pt>
                <c:pt idx="65">
                  <c:v>2014</c:v>
                </c:pt>
                <c:pt idx="66">
                  <c:v>2015</c:v>
                </c:pt>
              </c:numCache>
            </c:numRef>
          </c:xVal>
          <c:yVal>
            <c:numRef>
              <c:f>Données!$D$35:$BR$35</c:f>
              <c:numCache>
                <c:formatCode>0.00</c:formatCode>
                <c:ptCount val="67"/>
                <c:pt idx="0">
                  <c:v>71.060798566995018</c:v>
                </c:pt>
                <c:pt idx="1">
                  <c:v>67.03102338250379</c:v>
                </c:pt>
                <c:pt idx="2">
                  <c:v>67.433745166462288</c:v>
                </c:pt>
                <c:pt idx="3">
                  <c:v>69.819529487592774</c:v>
                </c:pt>
                <c:pt idx="4">
                  <c:v>69.627900743751638</c:v>
                </c:pt>
                <c:pt idx="5">
                  <c:v>70.884356584611538</c:v>
                </c:pt>
                <c:pt idx="6">
                  <c:v>70.897713007447123</c:v>
                </c:pt>
                <c:pt idx="7">
                  <c:v>71.365358717200024</c:v>
                </c:pt>
                <c:pt idx="8">
                  <c:v>71.158592169330959</c:v>
                </c:pt>
                <c:pt idx="9">
                  <c:v>70.469480257210805</c:v>
                </c:pt>
                <c:pt idx="10">
                  <c:v>69.237370194063772</c:v>
                </c:pt>
                <c:pt idx="11">
                  <c:v>67.870293444926517</c:v>
                </c:pt>
                <c:pt idx="12">
                  <c:v>69.423935979429857</c:v>
                </c:pt>
                <c:pt idx="13">
                  <c:v>70.905979158938379</c:v>
                </c:pt>
                <c:pt idx="14">
                  <c:v>71.72596194863921</c:v>
                </c:pt>
                <c:pt idx="15">
                  <c:v>71.113334426767253</c:v>
                </c:pt>
                <c:pt idx="16">
                  <c:v>70.830623795761127</c:v>
                </c:pt>
                <c:pt idx="17">
                  <c:v>70.437656896786578</c:v>
                </c:pt>
                <c:pt idx="18">
                  <c:v>70.222012184472419</c:v>
                </c:pt>
                <c:pt idx="19">
                  <c:v>71.021032271963051</c:v>
                </c:pt>
                <c:pt idx="20">
                  <c:v>70.986556351495878</c:v>
                </c:pt>
                <c:pt idx="21">
                  <c:v>70.710586021705097</c:v>
                </c:pt>
                <c:pt idx="22">
                  <c:v>70.54774936369077</c:v>
                </c:pt>
                <c:pt idx="23">
                  <c:v>71.113631610051272</c:v>
                </c:pt>
                <c:pt idx="24">
                  <c:v>69.819265954871184</c:v>
                </c:pt>
                <c:pt idx="25">
                  <c:v>71.354807979771849</c:v>
                </c:pt>
                <c:pt idx="26">
                  <c:v>74.001246502642744</c:v>
                </c:pt>
                <c:pt idx="27">
                  <c:v>74.081250063019723</c:v>
                </c:pt>
                <c:pt idx="28">
                  <c:v>73.008787704641648</c:v>
                </c:pt>
                <c:pt idx="29">
                  <c:v>73.672712921783045</c:v>
                </c:pt>
                <c:pt idx="30">
                  <c:v>73.829352776411483</c:v>
                </c:pt>
                <c:pt idx="31">
                  <c:v>74.780730779647442</c:v>
                </c:pt>
                <c:pt idx="32">
                  <c:v>75.013030812763915</c:v>
                </c:pt>
                <c:pt idx="33">
                  <c:v>74.987774119287181</c:v>
                </c:pt>
                <c:pt idx="34">
                  <c:v>74.663078879483351</c:v>
                </c:pt>
                <c:pt idx="35">
                  <c:v>73.298038500388458</c:v>
                </c:pt>
                <c:pt idx="36">
                  <c:v>72.189132062568106</c:v>
                </c:pt>
                <c:pt idx="37">
                  <c:v>68.747828805218589</c:v>
                </c:pt>
                <c:pt idx="38">
                  <c:v>68.185281061737911</c:v>
                </c:pt>
                <c:pt idx="39">
                  <c:v>66.177206223240944</c:v>
                </c:pt>
                <c:pt idx="40">
                  <c:v>65.859106155098289</c:v>
                </c:pt>
                <c:pt idx="41">
                  <c:v>66.302335032796222</c:v>
                </c:pt>
                <c:pt idx="42">
                  <c:v>66.625583239608858</c:v>
                </c:pt>
                <c:pt idx="43">
                  <c:v>66.465123849476342</c:v>
                </c:pt>
                <c:pt idx="44">
                  <c:v>66.933969274345557</c:v>
                </c:pt>
                <c:pt idx="45">
                  <c:v>66.502422839519724</c:v>
                </c:pt>
                <c:pt idx="46">
                  <c:v>65.590295309971296</c:v>
                </c:pt>
                <c:pt idx="47">
                  <c:v>66.330116723964878</c:v>
                </c:pt>
                <c:pt idx="48">
                  <c:v>65.296329280726027</c:v>
                </c:pt>
                <c:pt idx="49">
                  <c:v>64.192573656770548</c:v>
                </c:pt>
                <c:pt idx="50">
                  <c:v>65.098962687357997</c:v>
                </c:pt>
                <c:pt idx="51">
                  <c:v>65.094201949521974</c:v>
                </c:pt>
                <c:pt idx="52">
                  <c:v>65.338770662870928</c:v>
                </c:pt>
                <c:pt idx="53">
                  <c:v>65.990195533925757</c:v>
                </c:pt>
                <c:pt idx="54">
                  <c:v>65.855410843166169</c:v>
                </c:pt>
                <c:pt idx="55">
                  <c:v>65.515544799498912</c:v>
                </c:pt>
                <c:pt idx="56">
                  <c:v>65.308827773883479</c:v>
                </c:pt>
                <c:pt idx="57">
                  <c:v>65.567689716289848</c:v>
                </c:pt>
                <c:pt idx="58">
                  <c:v>64.582658786552088</c:v>
                </c:pt>
                <c:pt idx="59">
                  <c:v>64.885425994345894</c:v>
                </c:pt>
                <c:pt idx="60">
                  <c:v>66.738232502312613</c:v>
                </c:pt>
                <c:pt idx="61">
                  <c:v>66.761735033669439</c:v>
                </c:pt>
              </c:numCache>
            </c:numRef>
          </c:yVal>
        </c:ser>
        <c:dLbls/>
        <c:axId val="94907392"/>
        <c:axId val="94970624"/>
      </c:scatterChart>
      <c:valAx>
        <c:axId val="94907392"/>
        <c:scaling>
          <c:orientation val="minMax"/>
          <c:max val="2015"/>
          <c:min val="1945"/>
        </c:scaling>
        <c:axPos val="b"/>
        <c:majorGridlines>
          <c:spPr>
            <a:ln w="3175">
              <a:solidFill>
                <a:srgbClr val="FFFFFF"/>
              </a:solidFill>
              <a:prstDash val="solid"/>
            </a:ln>
          </c:spPr>
        </c:majorGridlines>
        <c:numFmt formatCode="0" sourceLinked="1"/>
        <c:tickLblPos val="nextTo"/>
        <c:spPr>
          <a:ln w="3175">
            <a:solidFill>
              <a:srgbClr val="000000"/>
            </a:solidFill>
            <a:prstDash val="solid"/>
          </a:ln>
        </c:spPr>
        <c:txPr>
          <a:bodyPr rot="-5400000" vert="horz"/>
          <a:lstStyle/>
          <a:p>
            <a:pPr>
              <a:defRPr sz="1100" b="0" i="0" u="none" strike="noStrike" baseline="0">
                <a:solidFill>
                  <a:srgbClr val="000000"/>
                </a:solidFill>
                <a:latin typeface="Arial"/>
                <a:ea typeface="Arial"/>
                <a:cs typeface="Arial"/>
              </a:defRPr>
            </a:pPr>
            <a:endParaRPr lang="fr-FR"/>
          </a:p>
        </c:txPr>
        <c:crossAx val="94970624"/>
        <c:crosses val="autoZero"/>
        <c:crossBetween val="midCat"/>
        <c:majorUnit val="5"/>
      </c:valAx>
      <c:valAx>
        <c:axId val="94970624"/>
        <c:scaling>
          <c:orientation val="minMax"/>
        </c:scaling>
        <c:axPos val="l"/>
        <c:majorGridlines>
          <c:spPr>
            <a:ln w="3175">
              <a:solidFill>
                <a:srgbClr val="FFFFFF"/>
              </a:solidFill>
              <a:prstDash val="solid"/>
            </a:ln>
          </c:spPr>
        </c:majorGridlines>
        <c:numFmt formatCode="0" sourceLinked="0"/>
        <c:tickLblPos val="nextTo"/>
        <c:spPr>
          <a:ln w="3175">
            <a:solidFill>
              <a:srgbClr val="000000"/>
            </a:solidFill>
            <a:prstDash val="solid"/>
          </a:ln>
        </c:spPr>
        <c:txPr>
          <a:bodyPr rot="0" vert="horz"/>
          <a:lstStyle/>
          <a:p>
            <a:pPr>
              <a:defRPr sz="1100" b="0" i="0" u="none" strike="noStrike" baseline="0">
                <a:solidFill>
                  <a:srgbClr val="000000"/>
                </a:solidFill>
                <a:latin typeface="Arial"/>
                <a:ea typeface="Arial"/>
                <a:cs typeface="Arial"/>
              </a:defRPr>
            </a:pPr>
            <a:endParaRPr lang="fr-FR"/>
          </a:p>
        </c:txPr>
        <c:crossAx val="94907392"/>
        <c:crossesAt val="1945"/>
        <c:crossBetween val="midCat"/>
      </c:valAx>
      <c:spPr>
        <a:solidFill>
          <a:srgbClr val="CCCCFF"/>
        </a:solidFill>
        <a:ln w="12700">
          <a:solidFill>
            <a:srgbClr val="000000"/>
          </a:solidFill>
          <a:prstDash val="solid"/>
        </a:ln>
      </c:spPr>
    </c:plotArea>
    <c:plotVisOnly val="1"/>
    <c:dispBlanksAs val="gap"/>
  </c:chart>
  <c:spPr>
    <a:solidFill>
      <a:srgbClr val="FFFFFF"/>
    </a:solidFill>
    <a:ln w="9525">
      <a:noFill/>
    </a:ln>
  </c:spPr>
  <c:txPr>
    <a:bodyPr/>
    <a:lstStyle/>
    <a:p>
      <a:pPr>
        <a:defRPr sz="950" b="0" i="0" u="none" strike="noStrike" baseline="0">
          <a:solidFill>
            <a:srgbClr val="000000"/>
          </a:solidFill>
          <a:latin typeface="Arial"/>
          <a:ea typeface="Arial"/>
          <a:cs typeface="Arial"/>
        </a:defRPr>
      </a:pPr>
      <a:endParaRPr lang="fr-FR"/>
    </a:p>
  </c:txPr>
  <c:externalData r:id="rId2"/>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drawing1.xml><?xml version="1.0" encoding="utf-8"?>
<c:userShapes xmlns:c="http://schemas.openxmlformats.org/drawingml/2006/chart">
  <cdr:relSizeAnchor xmlns:cdr="http://schemas.openxmlformats.org/drawingml/2006/chartDrawing">
    <cdr:from>
      <cdr:x>0.50098</cdr:x>
      <cdr:y>0.49353</cdr:y>
    </cdr:from>
    <cdr:to>
      <cdr:x>0.5247</cdr:x>
      <cdr:y>0.57599</cdr:y>
    </cdr:to>
    <cdr:sp macro="" textlink="">
      <cdr:nvSpPr>
        <cdr:cNvPr id="5121" name="Text Box 1"/>
        <cdr:cNvSpPr txBox="1">
          <a:spLocks xmlns:a="http://schemas.openxmlformats.org/drawingml/2006/main" noChangeArrowheads="1"/>
        </cdr:cNvSpPr>
      </cdr:nvSpPr>
      <cdr:spPr bwMode="auto">
        <a:xfrm xmlns:a="http://schemas.openxmlformats.org/drawingml/2006/main">
          <a:off x="2183895" y="1145482"/>
          <a:ext cx="103249" cy="190862"/>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a:extLst xmlns:a="http://schemas.openxmlformats.org/drawingml/2006/main"/>
      </cdr:spPr>
      <cdr:txBody>
        <a:bodyPr xmlns:a="http://schemas.openxmlformats.org/drawingml/2006/main" vertOverflow="clip" wrap="square" lIns="27432" tIns="22860" rIns="27432" bIns="22860" anchor="ctr" upright="1"/>
        <a:lstStyle xmlns:a="http://schemas.openxmlformats.org/drawingml/2006/main"/>
        <a:p xmlns:a="http://schemas.openxmlformats.org/drawingml/2006/main">
          <a:pPr algn="ctr" rtl="0">
            <a:defRPr sz="1000"/>
          </a:pPr>
          <a:r>
            <a:rPr lang="fr-FR" sz="925" b="0" i="0" u="none" strike="noStrike" baseline="0">
              <a:solidFill>
                <a:srgbClr val="000000"/>
              </a:solidFill>
              <a:latin typeface="Arial"/>
              <a:cs typeface="Arial"/>
            </a:rPr>
            <a:t>  </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27843-9AE2-4920-B90F-857E8FAE7C58}" type="datetimeFigureOut">
              <a:rPr lang="fr-FR" smtClean="0"/>
              <a:pPr/>
              <a:t>15/05/2012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8AC0AC-B73D-4405-A3EE-C9C31913EED9}" type="slidenum">
              <a:rPr lang="fr-FR" smtClean="0"/>
              <a:pPr/>
              <a:t>‹N°›</a:t>
            </a:fld>
            <a:endParaRPr lang="fr-FR"/>
          </a:p>
        </p:txBody>
      </p:sp>
    </p:spTree>
    <p:extLst>
      <p:ext uri="{BB962C8B-B14F-4D97-AF65-F5344CB8AC3E}">
        <p14:creationId xmlns:p14="http://schemas.microsoft.com/office/powerpoint/2010/main" xmlns="" val="3776949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C8AC0AC-B73D-4405-A3EE-C9C31913EED9}" type="slidenum">
              <a:rPr lang="fr-FR" smtClean="0"/>
              <a:pPr/>
              <a:t>16</a:t>
            </a:fld>
            <a:endParaRPr lang="fr-FR"/>
          </a:p>
        </p:txBody>
      </p:sp>
    </p:spTree>
    <p:extLst>
      <p:ext uri="{BB962C8B-B14F-4D97-AF65-F5344CB8AC3E}">
        <p14:creationId xmlns:p14="http://schemas.microsoft.com/office/powerpoint/2010/main" xmlns="" val="4184141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C8AC0AC-B73D-4405-A3EE-C9C31913EED9}" type="slidenum">
              <a:rPr lang="fr-FR" smtClean="0"/>
              <a:pPr/>
              <a:t>24</a:t>
            </a:fld>
            <a:endParaRPr lang="fr-FR"/>
          </a:p>
        </p:txBody>
      </p:sp>
    </p:spTree>
    <p:extLst>
      <p:ext uri="{BB962C8B-B14F-4D97-AF65-F5344CB8AC3E}">
        <p14:creationId xmlns:p14="http://schemas.microsoft.com/office/powerpoint/2010/main" xmlns="" val="3179803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Modifiez le style du titre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Modifiez le style des sous-titres du masque</a:t>
            </a:r>
            <a:endParaRPr kumimoji="0" lang="en-US"/>
          </a:p>
        </p:txBody>
      </p:sp>
      <p:sp>
        <p:nvSpPr>
          <p:cNvPr id="30" name="Date Placeholder 29"/>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19" name="Footer Placeholder 18"/>
          <p:cNvSpPr>
            <a:spLocks noGrp="1"/>
          </p:cNvSpPr>
          <p:nvPr>
            <p:ph type="ftr" sz="quarter" idx="11"/>
          </p:nvPr>
        </p:nvSpPr>
        <p:spPr/>
        <p:txBody>
          <a:bodyPr/>
          <a:lstStyle/>
          <a:p>
            <a:endParaRPr lang="fr-FR"/>
          </a:p>
        </p:txBody>
      </p:sp>
      <p:sp>
        <p:nvSpPr>
          <p:cNvPr id="27" name="Slide Number Placeholder 26"/>
          <p:cNvSpPr>
            <a:spLocks noGrp="1"/>
          </p:cNvSpPr>
          <p:nvPr>
            <p:ph type="sldNum" sz="quarter" idx="12"/>
          </p:nvPr>
        </p:nvSpPr>
        <p:spPr/>
        <p:txBody>
          <a:bodyPr/>
          <a:lstStyle/>
          <a:p>
            <a:fld id="{7F11E608-ED09-4234-A086-DE39A33D61C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fr-FR" smtClean="0"/>
              <a:t>Modifiez le style du titre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Date Placeholder 3"/>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F11E608-ED09-4234-A086-DE39A33D61C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fr-FR" smtClean="0"/>
              <a:t>Modifiez le style du titre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Date Placeholder 3"/>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F11E608-ED09-4234-A086-DE39A33D61C3}"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74638"/>
            <a:ext cx="8229600" cy="58515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20960F5C-AC9D-4674-A8F0-07F8923CC39E}" type="slidenum">
              <a:rPr lang="fr-FR"/>
              <a:pPr>
                <a:defRPr/>
              </a:pPr>
              <a:t>‹N°›</a:t>
            </a:fld>
            <a:endParaRPr lang="fr-FR"/>
          </a:p>
        </p:txBody>
      </p:sp>
    </p:spTree>
    <p:extLst>
      <p:ext uri="{BB962C8B-B14F-4D97-AF65-F5344CB8AC3E}">
        <p14:creationId xmlns:p14="http://schemas.microsoft.com/office/powerpoint/2010/main" xmlns="" val="2853689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914400" y="277813"/>
            <a:ext cx="7772400" cy="1143000"/>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914400" y="1600200"/>
            <a:ext cx="3810000" cy="45307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876800" y="1600200"/>
            <a:ext cx="3810000" cy="21891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876800" y="3941763"/>
            <a:ext cx="3810000" cy="218916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e la date 5"/>
          <p:cNvSpPr>
            <a:spLocks noGrp="1"/>
          </p:cNvSpPr>
          <p:nvPr>
            <p:ph type="dt" sz="half" idx="10"/>
          </p:nvPr>
        </p:nvSpPr>
        <p:spPr>
          <a:xfrm>
            <a:off x="914400" y="6251575"/>
            <a:ext cx="1981200" cy="457200"/>
          </a:xfrm>
        </p:spPr>
        <p:txBody>
          <a:bodyPr/>
          <a:lstStyle>
            <a:lvl1pPr>
              <a:defRPr/>
            </a:lvl1pPr>
          </a:lstStyle>
          <a:p>
            <a:endParaRPr lang="fr-FR"/>
          </a:p>
        </p:txBody>
      </p:sp>
      <p:sp>
        <p:nvSpPr>
          <p:cNvPr id="7" name="Espace réservé du pied de page 6"/>
          <p:cNvSpPr>
            <a:spLocks noGrp="1"/>
          </p:cNvSpPr>
          <p:nvPr>
            <p:ph type="ftr" sz="quarter" idx="11"/>
          </p:nvPr>
        </p:nvSpPr>
        <p:spPr>
          <a:xfrm>
            <a:off x="3352800" y="6248400"/>
            <a:ext cx="2971800" cy="457200"/>
          </a:xfrm>
        </p:spPr>
        <p:txBody>
          <a:bodyPr/>
          <a:lstStyle>
            <a:lvl1pPr>
              <a:defRPr/>
            </a:lvl1pPr>
          </a:lstStyle>
          <a:p>
            <a:endParaRPr lang="fr-FR"/>
          </a:p>
        </p:txBody>
      </p:sp>
      <p:sp>
        <p:nvSpPr>
          <p:cNvPr id="8" name="Espace réservé du numéro de diapositive 7"/>
          <p:cNvSpPr>
            <a:spLocks noGrp="1"/>
          </p:cNvSpPr>
          <p:nvPr>
            <p:ph type="sldNum" sz="quarter" idx="12"/>
          </p:nvPr>
        </p:nvSpPr>
        <p:spPr>
          <a:xfrm>
            <a:off x="6781800" y="6248400"/>
            <a:ext cx="1905000" cy="457200"/>
          </a:xfrm>
        </p:spPr>
        <p:txBody>
          <a:bodyPr/>
          <a:lstStyle>
            <a:lvl1pPr>
              <a:defRPr/>
            </a:lvl1pPr>
          </a:lstStyle>
          <a:p>
            <a:fld id="{1D834520-91A1-43F6-BBEA-E2EB9BF435D1}" type="slidenum">
              <a:rPr lang="fr-FR"/>
              <a:pPr/>
              <a:t>‹N°›</a:t>
            </a:fld>
            <a:endParaRPr lang="fr-FR"/>
          </a:p>
        </p:txBody>
      </p:sp>
    </p:spTree>
    <p:extLst>
      <p:ext uri="{BB962C8B-B14F-4D97-AF65-F5344CB8AC3E}">
        <p14:creationId xmlns:p14="http://schemas.microsoft.com/office/powerpoint/2010/main" xmlns="" val="39437834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914400" y="277813"/>
            <a:ext cx="7772400" cy="1143000"/>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914400" y="1600200"/>
            <a:ext cx="3810000" cy="45307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876800" y="1600200"/>
            <a:ext cx="3810000" cy="45307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914400" y="6251575"/>
            <a:ext cx="1981200" cy="457200"/>
          </a:xfrm>
        </p:spPr>
        <p:txBody>
          <a:bodyPr/>
          <a:lstStyle>
            <a:lvl1pPr>
              <a:defRPr/>
            </a:lvl1pPr>
          </a:lstStyle>
          <a:p>
            <a:endParaRPr lang="fr-FR"/>
          </a:p>
        </p:txBody>
      </p:sp>
      <p:sp>
        <p:nvSpPr>
          <p:cNvPr id="6" name="Espace réservé du pied de page 5"/>
          <p:cNvSpPr>
            <a:spLocks noGrp="1"/>
          </p:cNvSpPr>
          <p:nvPr>
            <p:ph type="ftr" sz="quarter" idx="11"/>
          </p:nvPr>
        </p:nvSpPr>
        <p:spPr>
          <a:xfrm>
            <a:off x="3352800" y="6248400"/>
            <a:ext cx="2971800" cy="457200"/>
          </a:xfrm>
        </p:spPr>
        <p:txBody>
          <a:bodyPr/>
          <a:lstStyle>
            <a:lvl1pPr>
              <a:defRPr/>
            </a:lvl1pPr>
          </a:lstStyle>
          <a:p>
            <a:endParaRPr lang="fr-FR"/>
          </a:p>
        </p:txBody>
      </p:sp>
      <p:sp>
        <p:nvSpPr>
          <p:cNvPr id="7" name="Espace réservé du numéro de diapositive 6"/>
          <p:cNvSpPr>
            <a:spLocks noGrp="1"/>
          </p:cNvSpPr>
          <p:nvPr>
            <p:ph type="sldNum" sz="quarter" idx="12"/>
          </p:nvPr>
        </p:nvSpPr>
        <p:spPr>
          <a:xfrm>
            <a:off x="6781800" y="6248400"/>
            <a:ext cx="1905000" cy="457200"/>
          </a:xfrm>
        </p:spPr>
        <p:txBody>
          <a:bodyPr/>
          <a:lstStyle>
            <a:lvl1pPr>
              <a:defRPr/>
            </a:lvl1pPr>
          </a:lstStyle>
          <a:p>
            <a:fld id="{350E4D3D-A5FC-48F2-B984-723CE9742192}" type="slidenum">
              <a:rPr lang="fr-FR"/>
              <a:pPr/>
              <a:t>‹N°›</a:t>
            </a:fld>
            <a:endParaRPr lang="fr-FR"/>
          </a:p>
        </p:txBody>
      </p:sp>
    </p:spTree>
    <p:extLst>
      <p:ext uri="{BB962C8B-B14F-4D97-AF65-F5344CB8AC3E}">
        <p14:creationId xmlns:p14="http://schemas.microsoft.com/office/powerpoint/2010/main" xmlns="" val="2949525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Obj">
  <p:cSld name="Titre. 2 contenus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Modifiez le style du titre</a:t>
            </a:r>
            <a:endParaRPr lang="fr-FR"/>
          </a:p>
        </p:txBody>
      </p:sp>
      <p:sp>
        <p:nvSpPr>
          <p:cNvPr id="3" name="Espace réservé du contenu 2"/>
          <p:cNvSpPr>
            <a:spLocks noGrp="1"/>
          </p:cNvSpPr>
          <p:nvPr>
            <p:ph sz="quarter" idx="1"/>
          </p:nvPr>
        </p:nvSpPr>
        <p:spPr>
          <a:xfrm>
            <a:off x="457200" y="1600200"/>
            <a:ext cx="4038600" cy="21859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57200" y="3938588"/>
            <a:ext cx="4038600" cy="21875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half" idx="3"/>
          </p:nvPr>
        </p:nvSpPr>
        <p:spPr>
          <a:xfrm>
            <a:off x="4648200" y="1600200"/>
            <a:ext cx="403860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Rectangle 4"/>
          <p:cNvSpPr>
            <a:spLocks noGrp="1" noChangeArrowheads="1"/>
          </p:cNvSpPr>
          <p:nvPr>
            <p:ph type="dt" sz="half" idx="10"/>
          </p:nvPr>
        </p:nvSpPr>
        <p:spPr>
          <a:ln/>
        </p:spPr>
        <p:txBody>
          <a:bodyPr/>
          <a:lstStyle>
            <a:lvl1pPr>
              <a:defRPr/>
            </a:lvl1pPr>
          </a:lstStyle>
          <a:p>
            <a:pPr>
              <a:defRPr/>
            </a:pPr>
            <a:endParaRPr lang="fr-FR"/>
          </a:p>
        </p:txBody>
      </p:sp>
      <p:sp>
        <p:nvSpPr>
          <p:cNvPr id="7" name="Rectangle 5"/>
          <p:cNvSpPr>
            <a:spLocks noGrp="1" noChangeArrowheads="1"/>
          </p:cNvSpPr>
          <p:nvPr>
            <p:ph type="ftr" sz="quarter" idx="11"/>
          </p:nvPr>
        </p:nvSpPr>
        <p:spPr>
          <a:ln/>
        </p:spPr>
        <p:txBody>
          <a:bodyPr/>
          <a:lstStyle>
            <a:lvl1pPr>
              <a:defRPr/>
            </a:lvl1pPr>
          </a:lstStyle>
          <a:p>
            <a:pPr>
              <a:defRPr/>
            </a:pPr>
            <a:endParaRPr lang="fr-FR"/>
          </a:p>
        </p:txBody>
      </p:sp>
      <p:sp>
        <p:nvSpPr>
          <p:cNvPr id="8" name="Rectangle 6"/>
          <p:cNvSpPr>
            <a:spLocks noGrp="1" noChangeArrowheads="1"/>
          </p:cNvSpPr>
          <p:nvPr>
            <p:ph type="sldNum" sz="quarter" idx="12"/>
          </p:nvPr>
        </p:nvSpPr>
        <p:spPr>
          <a:ln/>
        </p:spPr>
        <p:txBody>
          <a:bodyPr/>
          <a:lstStyle>
            <a:lvl1pPr>
              <a:defRPr/>
            </a:lvl1pPr>
          </a:lstStyle>
          <a:p>
            <a:pPr>
              <a:defRPr/>
            </a:pPr>
            <a:fld id="{2844D960-3355-4A20-879C-D671DAED0E20}" type="slidenum">
              <a:rPr lang="fr-FR"/>
              <a:pPr>
                <a:defRPr/>
              </a:pPr>
              <a:t>‹N°›</a:t>
            </a:fld>
            <a:endParaRPr lang="fr-FR"/>
          </a:p>
        </p:txBody>
      </p:sp>
    </p:spTree>
    <p:extLst>
      <p:ext uri="{BB962C8B-B14F-4D97-AF65-F5344CB8AC3E}">
        <p14:creationId xmlns:p14="http://schemas.microsoft.com/office/powerpoint/2010/main" xmlns="" val="3225124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fr-FR" smtClean="0"/>
              <a:t>Modifiez le style du titre</a:t>
            </a:r>
            <a:endParaRPr kumimoji="0" lang="en-US"/>
          </a:p>
        </p:txBody>
      </p:sp>
      <p:sp>
        <p:nvSpPr>
          <p:cNvPr id="3" name="Content Placeholder 2"/>
          <p:cNvSpPr>
            <a:spLocks noGrp="1"/>
          </p:cNvSpPr>
          <p:nvPr>
            <p:ph idx="1"/>
          </p:nvPr>
        </p:nvSpPr>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Date Placeholder 3"/>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F11E608-ED09-4234-A086-DE39A33D61C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Modifiez le style du titre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Modifiez les styles du texte du masque</a:t>
            </a:r>
          </a:p>
        </p:txBody>
      </p:sp>
      <p:sp>
        <p:nvSpPr>
          <p:cNvPr id="4" name="Date Placeholder 3"/>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F11E608-ED09-4234-A086-DE39A33D61C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fr-FR" smtClean="0"/>
              <a:t>Modifiez le style du titre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Date Placeholder 4"/>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F11E608-ED09-4234-A086-DE39A33D61C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fr-FR" smtClean="0"/>
              <a:t>Modifiez le style du titre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Date Placeholder 6"/>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7F11E608-ED09-4234-A086-DE39A33D61C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Modifiez le style du titre</a:t>
            </a:r>
            <a:endParaRPr kumimoji="0" lang="en-US"/>
          </a:p>
        </p:txBody>
      </p:sp>
      <p:sp>
        <p:nvSpPr>
          <p:cNvPr id="3" name="Date Placeholder 2"/>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7F11E608-ED09-4234-A086-DE39A33D61C3}"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7F11E608-ED09-4234-A086-DE39A33D61C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Modifiez le style du titre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Modifiez les styles du texte du masque</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Date Placeholder 4"/>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F11E608-ED09-4234-A086-DE39A33D61C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Modifiez le style du titre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Modifiez les styles du texte du masque</a:t>
            </a:r>
          </a:p>
        </p:txBody>
      </p:sp>
      <p:sp>
        <p:nvSpPr>
          <p:cNvPr id="5" name="Date Placeholder 4"/>
          <p:cNvSpPr>
            <a:spLocks noGrp="1"/>
          </p:cNvSpPr>
          <p:nvPr>
            <p:ph type="dt" sz="half" idx="10"/>
          </p:nvPr>
        </p:nvSpPr>
        <p:spPr/>
        <p:txBody>
          <a:bodyPr/>
          <a:lstStyle/>
          <a:p>
            <a:fld id="{B7C991EF-344E-48F5-B156-2CF9AECA0BA9}" type="datetimeFigureOut">
              <a:rPr lang="fr-FR" smtClean="0"/>
              <a:pPr/>
              <a:t>15/05/2012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a:xfrm>
            <a:off x="8077200" y="6356350"/>
            <a:ext cx="609600" cy="365125"/>
          </a:xfrm>
        </p:spPr>
        <p:txBody>
          <a:bodyPr/>
          <a:lstStyle/>
          <a:p>
            <a:fld id="{7F11E608-ED09-4234-A086-DE39A33D61C3}" type="slidenum">
              <a:rPr lang="fr-FR" smtClean="0"/>
              <a:pPr/>
              <a:t>‹N°›</a:t>
            </a:fld>
            <a:endParaRPr lang="fr-F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Modifiez le style du titre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7C991EF-344E-48F5-B156-2CF9AECA0BA9}" type="datetimeFigureOut">
              <a:rPr lang="fr-FR" smtClean="0"/>
              <a:pPr/>
              <a:t>15/05/2012</a:t>
            </a:fld>
            <a:endParaRPr lang="fr-F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F11E608-ED09-4234-A086-DE39A33D61C3}" type="slidenum">
              <a:rPr lang="fr-FR" smtClean="0"/>
              <a:pPr/>
              <a:t>‹N°›</a:t>
            </a:fld>
            <a:endParaRPr lang="fr-F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4.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33400" y="928670"/>
            <a:ext cx="7851648" cy="1357322"/>
          </a:xfrm>
        </p:spPr>
        <p:txBody>
          <a:bodyPr/>
          <a:lstStyle/>
          <a:p>
            <a:r>
              <a:rPr lang="fr-FR" dirty="0" smtClean="0"/>
              <a:t>La concurrence</a:t>
            </a:r>
            <a:endParaRPr lang="fr-FR" dirty="0"/>
          </a:p>
        </p:txBody>
      </p:sp>
      <p:sp>
        <p:nvSpPr>
          <p:cNvPr id="3" name="Sous-titre 2"/>
          <p:cNvSpPr>
            <a:spLocks noGrp="1"/>
          </p:cNvSpPr>
          <p:nvPr>
            <p:ph type="subTitle" idx="1"/>
          </p:nvPr>
        </p:nvSpPr>
        <p:spPr>
          <a:xfrm>
            <a:off x="533400" y="2357430"/>
            <a:ext cx="7854696" cy="3951890"/>
          </a:xfrm>
        </p:spPr>
        <p:txBody>
          <a:bodyPr>
            <a:normAutofit fontScale="85000" lnSpcReduction="20000"/>
          </a:bodyPr>
          <a:lstStyle/>
          <a:p>
            <a:r>
              <a:rPr lang="fr-FR" sz="2800" b="1" dirty="0" smtClean="0"/>
              <a:t>Nicolas </a:t>
            </a:r>
            <a:r>
              <a:rPr lang="fr-FR" sz="2800" b="1" dirty="0" err="1" smtClean="0"/>
              <a:t>Canry</a:t>
            </a:r>
            <a:endParaRPr lang="fr-FR" sz="2800" b="1" dirty="0" smtClean="0"/>
          </a:p>
          <a:p>
            <a:r>
              <a:rPr lang="fr-FR" dirty="0" smtClean="0"/>
              <a:t>Maître de conférences</a:t>
            </a:r>
          </a:p>
          <a:p>
            <a:r>
              <a:rPr lang="fr-FR" dirty="0" smtClean="0"/>
              <a:t>Université Paris 1 Panthéon-Sorbonne</a:t>
            </a:r>
            <a:endParaRPr lang="fr-FR" dirty="0" smtClean="0"/>
          </a:p>
          <a:p>
            <a:r>
              <a:rPr lang="fr-FR" dirty="0" smtClean="0">
                <a:latin typeface="Times New Roman" pitchFamily="18" charset="0"/>
                <a:cs typeface="Times New Roman" pitchFamily="18" charset="0"/>
              </a:rPr>
              <a:t>n</a:t>
            </a:r>
            <a:r>
              <a:rPr lang="fr-FR" dirty="0" smtClean="0">
                <a:latin typeface="Times New Roman" pitchFamily="18" charset="0"/>
                <a:cs typeface="Times New Roman" pitchFamily="18" charset="0"/>
              </a:rPr>
              <a:t>icolas.canry@univ-paris1.fr</a:t>
            </a:r>
            <a:endParaRPr lang="fr-FR" dirty="0" smtClean="0">
              <a:latin typeface="Times New Roman" pitchFamily="18" charset="0"/>
              <a:cs typeface="Times New Roman" pitchFamily="18" charset="0"/>
            </a:endParaRPr>
          </a:p>
          <a:p>
            <a:endParaRPr lang="fr-FR" dirty="0" smtClean="0"/>
          </a:p>
          <a:p>
            <a:endParaRPr lang="fr-FR" dirty="0"/>
          </a:p>
          <a:p>
            <a:r>
              <a:rPr lang="fr-FR" sz="2800" b="1" dirty="0" smtClean="0"/>
              <a:t>Séminaire National </a:t>
            </a:r>
          </a:p>
          <a:p>
            <a:r>
              <a:rPr lang="fr-FR" sz="2800" b="1" dirty="0" smtClean="0"/>
              <a:t>«</a:t>
            </a:r>
            <a:r>
              <a:rPr lang="fr-FR" sz="2800" b="1" dirty="0"/>
              <a:t> Principes Fondamentaux </a:t>
            </a:r>
            <a:endParaRPr lang="fr-FR" sz="2800" b="1" dirty="0" smtClean="0"/>
          </a:p>
          <a:p>
            <a:r>
              <a:rPr lang="fr-FR" sz="2800" b="1" dirty="0" smtClean="0"/>
              <a:t>de </a:t>
            </a:r>
            <a:r>
              <a:rPr lang="fr-FR" sz="2800" b="1" dirty="0"/>
              <a:t>l’Economie et de la Gestion »</a:t>
            </a:r>
            <a:endParaRPr lang="fr-FR" sz="2800" dirty="0"/>
          </a:p>
          <a:p>
            <a:r>
              <a:rPr lang="fr-FR" sz="2800" b="1" dirty="0" smtClean="0"/>
              <a:t>Lycée </a:t>
            </a:r>
            <a:r>
              <a:rPr lang="fr-FR" sz="2800" b="1" dirty="0"/>
              <a:t>Voltaire</a:t>
            </a:r>
            <a:endParaRPr lang="fr-FR" sz="2800" dirty="0"/>
          </a:p>
          <a:p>
            <a:r>
              <a:rPr lang="fr-FR" sz="2800" dirty="0" smtClean="0"/>
              <a:t>Mardi 15 mai </a:t>
            </a:r>
            <a:r>
              <a:rPr lang="fr-FR" sz="2800" dirty="0" smtClean="0"/>
              <a:t>2012</a:t>
            </a:r>
            <a:endParaRPr lang="fr-FR" dirty="0"/>
          </a:p>
        </p:txBody>
      </p:sp>
    </p:spTree>
    <p:extLst>
      <p:ext uri="{BB962C8B-B14F-4D97-AF65-F5344CB8AC3E}">
        <p14:creationId xmlns:p14="http://schemas.microsoft.com/office/powerpoint/2010/main" xmlns="" val="40620000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1824"/>
            <a:ext cx="8229600" cy="1143000"/>
          </a:xfrm>
        </p:spPr>
        <p:txBody>
          <a:bodyPr>
            <a:normAutofit fontScale="90000"/>
          </a:bodyPr>
          <a:lstStyle/>
          <a:p>
            <a:r>
              <a:rPr lang="fr-FR" sz="4000" dirty="0" smtClean="0"/>
              <a:t>3. Concurrence et répartition des revenus</a:t>
            </a:r>
            <a:br>
              <a:rPr lang="fr-FR" sz="4000" dirty="0" smtClean="0"/>
            </a:br>
            <a:r>
              <a:rPr lang="fr-FR" sz="3600" dirty="0" smtClean="0"/>
              <a:t>(Blanchard et </a:t>
            </a:r>
            <a:r>
              <a:rPr lang="fr-FR" sz="3600" dirty="0" err="1" smtClean="0"/>
              <a:t>Giavazzi</a:t>
            </a:r>
            <a:r>
              <a:rPr lang="fr-FR" sz="3600" dirty="0" smtClean="0"/>
              <a:t>, 2003)</a:t>
            </a:r>
            <a:endParaRPr lang="fr-FR" sz="3600" dirty="0"/>
          </a:p>
        </p:txBody>
      </p:sp>
      <p:sp>
        <p:nvSpPr>
          <p:cNvPr id="3" name="Espace réservé du contenu 2"/>
          <p:cNvSpPr>
            <a:spLocks noGrp="1"/>
          </p:cNvSpPr>
          <p:nvPr>
            <p:ph idx="1"/>
          </p:nvPr>
        </p:nvSpPr>
        <p:spPr/>
        <p:txBody>
          <a:bodyPr>
            <a:normAutofit lnSpcReduction="10000"/>
          </a:bodyPr>
          <a:lstStyle/>
          <a:p>
            <a:endParaRPr lang="fr-FR" sz="2200" dirty="0" smtClean="0"/>
          </a:p>
          <a:p>
            <a:r>
              <a:rPr lang="fr-FR" sz="2200" dirty="0" smtClean="0"/>
              <a:t>La répartition primaire de la richesse produite entre les facteurs participant au processus productif (capital et travail) dépend :</a:t>
            </a:r>
          </a:p>
          <a:p>
            <a:endParaRPr lang="fr-FR" sz="2200" dirty="0" smtClean="0"/>
          </a:p>
          <a:p>
            <a:pPr lvl="1"/>
            <a:r>
              <a:rPr lang="fr-FR" sz="2200" dirty="0" smtClean="0"/>
              <a:t>De la nature de la concurrence sur la marché des biens, qui détermine le niveau des « rentes » : prix et taux de marge des entreprises sont d’autant plus élevés que les marchés sont « concentrés </a:t>
            </a:r>
            <a:r>
              <a:rPr lang="fr-FR" sz="2200" dirty="0" smtClean="0"/>
              <a:t>», faiblement concurrentiels.</a:t>
            </a:r>
            <a:endParaRPr lang="fr-FR" sz="2200" dirty="0" smtClean="0"/>
          </a:p>
          <a:p>
            <a:pPr lvl="1"/>
            <a:endParaRPr lang="fr-FR" sz="2200" dirty="0" smtClean="0"/>
          </a:p>
          <a:p>
            <a:pPr lvl="1"/>
            <a:r>
              <a:rPr lang="fr-FR" sz="2200" dirty="0" smtClean="0"/>
              <a:t>Du pouvoir de négociation respectif des salariés et des entreprises sur le marché du travail, qui détermine la manière dont les rentes sont partagées entre travail et capital. </a:t>
            </a:r>
          </a:p>
        </p:txBody>
      </p:sp>
    </p:spTree>
    <p:extLst>
      <p:ext uri="{BB962C8B-B14F-4D97-AF65-F5344CB8AC3E}">
        <p14:creationId xmlns:p14="http://schemas.microsoft.com/office/powerpoint/2010/main" xmlns="" val="1800466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908720"/>
            <a:ext cx="8229600" cy="5688632"/>
          </a:xfrm>
        </p:spPr>
        <p:txBody>
          <a:bodyPr>
            <a:normAutofit/>
          </a:bodyPr>
          <a:lstStyle/>
          <a:p>
            <a:r>
              <a:rPr lang="fr-FR" sz="2200" dirty="0" smtClean="0"/>
              <a:t>Le modèle suppose que les salariés négocient avec les entreprises, chacun cherchant à maximiser ses « objectifs » (</a:t>
            </a:r>
            <a:r>
              <a:rPr lang="fr-FR" sz="2200" dirty="0" smtClean="0"/>
              <a:t>salaires </a:t>
            </a:r>
            <a:r>
              <a:rPr lang="fr-FR" sz="2200" dirty="0" smtClean="0"/>
              <a:t>et emploi pour les </a:t>
            </a:r>
            <a:r>
              <a:rPr lang="fr-FR" sz="2200" dirty="0" smtClean="0"/>
              <a:t>salariés</a:t>
            </a:r>
            <a:r>
              <a:rPr lang="fr-FR" sz="2200" dirty="0" smtClean="0"/>
              <a:t>, profits pour les entreprises). La part des rémunérations salariales dans la valeur ajoutée qui en découle vaut :</a:t>
            </a:r>
          </a:p>
          <a:p>
            <a:endParaRPr lang="fr-FR" sz="2200" dirty="0"/>
          </a:p>
        </p:txBody>
      </p:sp>
      <p:graphicFrame>
        <p:nvGraphicFramePr>
          <p:cNvPr id="4" name="Objet 3"/>
          <p:cNvGraphicFramePr>
            <a:graphicFrameLocks noChangeAspect="1"/>
          </p:cNvGraphicFramePr>
          <p:nvPr>
            <p:extLst>
              <p:ext uri="{D42A27DB-BD31-4B8C-83A1-F6EECF244321}">
                <p14:modId xmlns:p14="http://schemas.microsoft.com/office/powerpoint/2010/main" xmlns="" val="86827463"/>
              </p:ext>
            </p:extLst>
          </p:nvPr>
        </p:nvGraphicFramePr>
        <p:xfrm>
          <a:off x="1115616" y="2852936"/>
          <a:ext cx="7389812" cy="2743200"/>
        </p:xfrm>
        <a:graphic>
          <a:graphicData uri="http://schemas.openxmlformats.org/presentationml/2006/ole">
            <p:oleObj spid="_x0000_s3107" name="Équation" r:id="rId3" imgW="3695400" imgH="1371600" progId="Equation.3">
              <p:embed/>
            </p:oleObj>
          </a:graphicData>
        </a:graphic>
      </p:graphicFrame>
    </p:spTree>
    <p:extLst>
      <p:ext uri="{BB962C8B-B14F-4D97-AF65-F5344CB8AC3E}">
        <p14:creationId xmlns:p14="http://schemas.microsoft.com/office/powerpoint/2010/main" xmlns="" val="7886215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196752"/>
            <a:ext cx="8229600" cy="5127848"/>
          </a:xfrm>
        </p:spPr>
        <p:txBody>
          <a:bodyPr>
            <a:noAutofit/>
          </a:bodyPr>
          <a:lstStyle/>
          <a:p>
            <a:pPr>
              <a:lnSpc>
                <a:spcPct val="80000"/>
              </a:lnSpc>
            </a:pPr>
            <a:r>
              <a:rPr lang="fr-FR" sz="2200" dirty="0" smtClean="0"/>
              <a:t>Les </a:t>
            </a:r>
            <a:r>
              <a:rPr lang="fr-FR" sz="2200" dirty="0"/>
              <a:t>deux paramètres </a:t>
            </a:r>
            <a:r>
              <a:rPr lang="el-GR" sz="2200" i="1" dirty="0" smtClean="0"/>
              <a:t>γ</a:t>
            </a:r>
            <a:r>
              <a:rPr lang="fr-FR" sz="2200" dirty="0" smtClean="0"/>
              <a:t> et </a:t>
            </a:r>
            <a:r>
              <a:rPr lang="el-GR" sz="2200" i="1" dirty="0" smtClean="0"/>
              <a:t>η</a:t>
            </a:r>
            <a:r>
              <a:rPr lang="fr-FR" sz="2200" dirty="0" smtClean="0"/>
              <a:t> sont généralement le </a:t>
            </a:r>
            <a:r>
              <a:rPr lang="fr-FR" sz="2200" dirty="0"/>
              <a:t>fruit de « facteurs institutionnels », </a:t>
            </a:r>
            <a:r>
              <a:rPr lang="fr-FR" sz="2200" dirty="0" smtClean="0"/>
              <a:t>réglementant tant le marché </a:t>
            </a:r>
            <a:r>
              <a:rPr lang="fr-FR" sz="2200" dirty="0"/>
              <a:t>des biens </a:t>
            </a:r>
            <a:r>
              <a:rPr lang="fr-FR" sz="2200" dirty="0" smtClean="0"/>
              <a:t>que celui du </a:t>
            </a:r>
            <a:r>
              <a:rPr lang="fr-FR" sz="2200" dirty="0"/>
              <a:t>travail </a:t>
            </a:r>
            <a:r>
              <a:rPr lang="fr-FR" sz="2200" dirty="0" smtClean="0"/>
              <a:t>: </a:t>
            </a:r>
          </a:p>
          <a:p>
            <a:pPr lvl="1">
              <a:lnSpc>
                <a:spcPct val="80000"/>
              </a:lnSpc>
            </a:pPr>
            <a:r>
              <a:rPr lang="fr-FR" sz="2200" dirty="0" smtClean="0"/>
              <a:t>Barrières </a:t>
            </a:r>
            <a:r>
              <a:rPr lang="fr-FR" sz="2200" dirty="0"/>
              <a:t>ou coûts d’entrée sur le </a:t>
            </a:r>
            <a:r>
              <a:rPr lang="fr-FR" sz="2200" dirty="0" smtClean="0"/>
              <a:t>marché des biens, ouverture internationale, etc.</a:t>
            </a:r>
          </a:p>
          <a:p>
            <a:pPr lvl="1">
              <a:lnSpc>
                <a:spcPct val="80000"/>
              </a:lnSpc>
            </a:pPr>
            <a:r>
              <a:rPr lang="fr-FR" sz="2200" dirty="0" smtClean="0"/>
              <a:t>Poids </a:t>
            </a:r>
            <a:r>
              <a:rPr lang="fr-FR" sz="2200" dirty="0"/>
              <a:t>des syndicats, </a:t>
            </a:r>
            <a:r>
              <a:rPr lang="fr-FR" sz="2200" dirty="0" smtClean="0"/>
              <a:t>protection de l’emploi, etc.</a:t>
            </a:r>
            <a:endParaRPr lang="fr-FR" sz="2200" dirty="0"/>
          </a:p>
          <a:p>
            <a:pPr marL="0" indent="0">
              <a:lnSpc>
                <a:spcPct val="80000"/>
              </a:lnSpc>
              <a:buNone/>
            </a:pPr>
            <a:endParaRPr lang="fr-FR" sz="2200" dirty="0" smtClean="0"/>
          </a:p>
          <a:p>
            <a:pPr>
              <a:lnSpc>
                <a:spcPct val="80000"/>
              </a:lnSpc>
            </a:pPr>
            <a:r>
              <a:rPr lang="fr-FR" sz="2200" dirty="0" smtClean="0"/>
              <a:t>Augmenter la part salariale peut transiter tout aussi bien par un renforcement du pouvoir de négociation syndical (hausse de </a:t>
            </a:r>
            <a:r>
              <a:rPr lang="el-GR" sz="2200" i="1" dirty="0" smtClean="0"/>
              <a:t>γ</a:t>
            </a:r>
            <a:r>
              <a:rPr lang="fr-FR" sz="2200" dirty="0" smtClean="0"/>
              <a:t>) que par une accentuation de la concurrence sur le marché des biens (baisse de </a:t>
            </a:r>
            <a:r>
              <a:rPr lang="el-GR" sz="2200" i="1" dirty="0" smtClean="0"/>
              <a:t>η</a:t>
            </a:r>
            <a:r>
              <a:rPr lang="fr-FR" sz="2200" dirty="0" smtClean="0"/>
              <a:t>).</a:t>
            </a:r>
          </a:p>
          <a:p>
            <a:pPr>
              <a:lnSpc>
                <a:spcPct val="80000"/>
              </a:lnSpc>
            </a:pPr>
            <a:endParaRPr lang="fr-FR" sz="2200" dirty="0"/>
          </a:p>
          <a:p>
            <a:pPr>
              <a:lnSpc>
                <a:spcPct val="80000"/>
              </a:lnSpc>
            </a:pPr>
            <a:r>
              <a:rPr lang="fr-FR" sz="2200" dirty="0" smtClean="0"/>
              <a:t>Si la régulation n’est pas uniforme dans tous les secteurs, la dérégulation réduit les inégalités salariales (les salaires étant plus élevés dans les secteurs moins concurrentiels, Van </a:t>
            </a:r>
            <a:r>
              <a:rPr lang="fr-FR" sz="2200" dirty="0" err="1" smtClean="0"/>
              <a:t>Reenen</a:t>
            </a:r>
            <a:r>
              <a:rPr lang="fr-FR" sz="2200" dirty="0" smtClean="0"/>
              <a:t>, 1996 ; </a:t>
            </a:r>
            <a:r>
              <a:rPr lang="fr-FR" sz="2200" dirty="0" err="1" smtClean="0"/>
              <a:t>Blanchflower</a:t>
            </a:r>
            <a:r>
              <a:rPr lang="fr-FR" sz="2200" dirty="0" smtClean="0"/>
              <a:t>, Oswald, </a:t>
            </a:r>
            <a:r>
              <a:rPr lang="fr-FR" sz="2200" dirty="0" err="1" smtClean="0"/>
              <a:t>Sanfey</a:t>
            </a:r>
            <a:r>
              <a:rPr lang="fr-FR" sz="2200" dirty="0" smtClean="0"/>
              <a:t>, 1996) mais fera l’objet de davantage de résistances.</a:t>
            </a:r>
            <a:endParaRPr lang="fr-FR" sz="2200" dirty="0"/>
          </a:p>
        </p:txBody>
      </p:sp>
    </p:spTree>
    <p:extLst>
      <p:ext uri="{BB962C8B-B14F-4D97-AF65-F5344CB8AC3E}">
        <p14:creationId xmlns:p14="http://schemas.microsoft.com/office/powerpoint/2010/main" xmlns="" val="20087079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836712"/>
            <a:ext cx="8363272" cy="5487888"/>
          </a:xfrm>
        </p:spPr>
        <p:txBody>
          <a:bodyPr>
            <a:noAutofit/>
          </a:bodyPr>
          <a:lstStyle/>
          <a:p>
            <a:pPr>
              <a:lnSpc>
                <a:spcPct val="80000"/>
              </a:lnSpc>
            </a:pPr>
            <a:r>
              <a:rPr lang="fr-FR" sz="2200" dirty="0" smtClean="0"/>
              <a:t>L’intégration </a:t>
            </a:r>
            <a:r>
              <a:rPr lang="fr-FR" sz="2200" dirty="0"/>
              <a:t>européenne </a:t>
            </a:r>
            <a:r>
              <a:rPr lang="fr-FR" sz="2200" dirty="0" smtClean="0"/>
              <a:t>et la mondialisation ont de fait accéléré </a:t>
            </a:r>
            <a:r>
              <a:rPr lang="fr-FR" sz="2200" dirty="0"/>
              <a:t>la déréglementation des marchés de biens, réduisant le niveau des rentes (hausse de la part salariale par baisse des </a:t>
            </a:r>
            <a:r>
              <a:rPr lang="fr-FR" sz="2200" dirty="0" smtClean="0"/>
              <a:t>marges = baisse de </a:t>
            </a:r>
            <a:r>
              <a:rPr lang="el-GR" sz="2200" i="1" dirty="0" smtClean="0"/>
              <a:t>η</a:t>
            </a:r>
            <a:r>
              <a:rPr lang="fr-FR" sz="2200" dirty="0" smtClean="0"/>
              <a:t>). </a:t>
            </a:r>
          </a:p>
          <a:p>
            <a:pPr>
              <a:lnSpc>
                <a:spcPct val="80000"/>
              </a:lnSpc>
            </a:pPr>
            <a:r>
              <a:rPr lang="fr-FR" sz="2200" dirty="0" smtClean="0"/>
              <a:t>Toutefois, cet </a:t>
            </a:r>
            <a:r>
              <a:rPr lang="fr-FR" sz="2200" dirty="0"/>
              <a:t>effet a été plus que compensé par la perte d’influence des syndicats (diminution des taux de </a:t>
            </a:r>
            <a:r>
              <a:rPr lang="fr-FR" sz="2200" dirty="0" smtClean="0"/>
              <a:t>syndicalisation et de la protection de l’emploi), </a:t>
            </a:r>
            <a:r>
              <a:rPr lang="fr-FR" sz="2200" dirty="0"/>
              <a:t>si bien que la part de la rente revenant aux salariés </a:t>
            </a:r>
            <a:r>
              <a:rPr lang="fr-FR" sz="2200" dirty="0" smtClean="0"/>
              <a:t>(</a:t>
            </a:r>
            <a:r>
              <a:rPr lang="el-GR" sz="2200" dirty="0" smtClean="0"/>
              <a:t>γ</a:t>
            </a:r>
            <a:r>
              <a:rPr lang="fr-FR" sz="2200" dirty="0" smtClean="0"/>
              <a:t>) a </a:t>
            </a:r>
            <a:r>
              <a:rPr lang="fr-FR" sz="2200" dirty="0"/>
              <a:t>été réduite ces dernières années</a:t>
            </a:r>
            <a:r>
              <a:rPr lang="fr-FR" sz="2200" dirty="0" smtClean="0"/>
              <a:t>.</a:t>
            </a:r>
            <a:endParaRPr lang="fr-FR" sz="2200" dirty="0"/>
          </a:p>
        </p:txBody>
      </p:sp>
      <p:graphicFrame>
        <p:nvGraphicFramePr>
          <p:cNvPr id="4" name="Espace réservé du contenu 4"/>
          <p:cNvGraphicFramePr>
            <a:graphicFrameLocks/>
          </p:cNvGraphicFramePr>
          <p:nvPr>
            <p:extLst>
              <p:ext uri="{D42A27DB-BD31-4B8C-83A1-F6EECF244321}">
                <p14:modId xmlns:p14="http://schemas.microsoft.com/office/powerpoint/2010/main" xmlns="" val="1454027981"/>
              </p:ext>
            </p:extLst>
          </p:nvPr>
        </p:nvGraphicFramePr>
        <p:xfrm>
          <a:off x="395536" y="3212976"/>
          <a:ext cx="8229600" cy="34533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7127880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a:bodyPr>
          <a:lstStyle/>
          <a:p>
            <a:r>
              <a:rPr lang="fr-FR" sz="3600" dirty="0"/>
              <a:t>Les liens avec le </a:t>
            </a:r>
            <a:r>
              <a:rPr lang="fr-FR" sz="3600" dirty="0" smtClean="0"/>
              <a:t>modèle </a:t>
            </a:r>
            <a:r>
              <a:rPr lang="fr-FR" sz="3600" dirty="0" smtClean="0"/>
              <a:t>WS-PS</a:t>
            </a:r>
            <a:endParaRPr lang="fr-FR" sz="3600" dirty="0"/>
          </a:p>
        </p:txBody>
      </p:sp>
      <p:sp>
        <p:nvSpPr>
          <p:cNvPr id="513027" name="Rectangle 3"/>
          <p:cNvSpPr>
            <a:spLocks noGrp="1" noChangeArrowheads="1"/>
          </p:cNvSpPr>
          <p:nvPr>
            <p:ph type="body" sz="half" idx="1"/>
          </p:nvPr>
        </p:nvSpPr>
        <p:spPr>
          <a:xfrm>
            <a:off x="684213" y="1600200"/>
            <a:ext cx="8208962" cy="4997450"/>
          </a:xfrm>
        </p:spPr>
        <p:txBody>
          <a:bodyPr>
            <a:normAutofit lnSpcReduction="10000"/>
          </a:bodyPr>
          <a:lstStyle/>
          <a:p>
            <a:pPr>
              <a:lnSpc>
                <a:spcPct val="90000"/>
              </a:lnSpc>
            </a:pPr>
            <a:r>
              <a:rPr lang="fr-FR" sz="2200" dirty="0"/>
              <a:t>Rappel des grands principes du modèle (</a:t>
            </a:r>
            <a:r>
              <a:rPr lang="fr-FR" sz="2200" dirty="0" err="1"/>
              <a:t>Jackman</a:t>
            </a:r>
            <a:r>
              <a:rPr lang="fr-FR" sz="2200" dirty="0"/>
              <a:t>, </a:t>
            </a:r>
            <a:r>
              <a:rPr lang="fr-FR" sz="2200" dirty="0" err="1"/>
              <a:t>Layard</a:t>
            </a:r>
            <a:r>
              <a:rPr lang="fr-FR" sz="2200" dirty="0"/>
              <a:t> et </a:t>
            </a:r>
            <a:r>
              <a:rPr lang="fr-FR" sz="2200" dirty="0" err="1"/>
              <a:t>Nickell</a:t>
            </a:r>
            <a:r>
              <a:rPr lang="fr-FR" sz="2200" dirty="0"/>
              <a:t>, 1991) :</a:t>
            </a:r>
          </a:p>
          <a:p>
            <a:pPr>
              <a:lnSpc>
                <a:spcPct val="90000"/>
              </a:lnSpc>
            </a:pPr>
            <a:endParaRPr lang="fr-FR" sz="2200" dirty="0"/>
          </a:p>
          <a:p>
            <a:pPr lvl="1">
              <a:lnSpc>
                <a:spcPct val="90000"/>
              </a:lnSpc>
            </a:pPr>
            <a:r>
              <a:rPr lang="fr-FR" sz="2200" dirty="0"/>
              <a:t>Les syndicats négocient les salaires sur la base d’anticipations des niveaux de prix. Rôle modérateur du taux de chômage (« loi d’airain ») sur les salaires. </a:t>
            </a:r>
          </a:p>
          <a:p>
            <a:pPr lvl="1">
              <a:lnSpc>
                <a:spcPct val="90000"/>
              </a:lnSpc>
              <a:buFont typeface="Wingdings" pitchFamily="2" charset="2"/>
              <a:buNone/>
            </a:pPr>
            <a:r>
              <a:rPr lang="fr-FR" sz="2200" dirty="0">
                <a:sym typeface="Symbol" pitchFamily="18" charset="2"/>
              </a:rPr>
              <a:t>	</a:t>
            </a:r>
          </a:p>
          <a:p>
            <a:pPr lvl="1">
              <a:lnSpc>
                <a:spcPct val="90000"/>
              </a:lnSpc>
              <a:buFont typeface="Wingdings" pitchFamily="2" charset="2"/>
              <a:buNone/>
            </a:pPr>
            <a:r>
              <a:rPr lang="fr-FR" sz="2200" dirty="0">
                <a:sym typeface="Symbol" pitchFamily="18" charset="2"/>
              </a:rPr>
              <a:t>	 Courbe WS :</a:t>
            </a:r>
          </a:p>
          <a:p>
            <a:pPr>
              <a:lnSpc>
                <a:spcPct val="90000"/>
              </a:lnSpc>
              <a:buFont typeface="Wingdings" pitchFamily="2" charset="2"/>
              <a:buNone/>
            </a:pPr>
            <a:r>
              <a:rPr lang="fr-FR" sz="2200" dirty="0"/>
              <a:t>	</a:t>
            </a:r>
          </a:p>
          <a:p>
            <a:pPr lvl="1">
              <a:lnSpc>
                <a:spcPct val="90000"/>
              </a:lnSpc>
            </a:pPr>
            <a:r>
              <a:rPr lang="fr-FR" sz="2200" dirty="0"/>
              <a:t>Les entreprises (monopolistiques) fixent leur prix </a:t>
            </a:r>
            <a:r>
              <a:rPr lang="fr-FR" sz="2200" dirty="0">
                <a:sym typeface="Symbol" pitchFamily="18" charset="2"/>
              </a:rPr>
              <a:t>sur la base d’anticipations du niveau de salaire. Rôle modérateur du taux de chômage (faiblesse de l’activité et donc de la demande de bien) sur les prix.</a:t>
            </a:r>
          </a:p>
          <a:p>
            <a:pPr lvl="1">
              <a:lnSpc>
                <a:spcPct val="90000"/>
              </a:lnSpc>
              <a:buFont typeface="Wingdings" pitchFamily="2" charset="2"/>
              <a:buNone/>
            </a:pPr>
            <a:endParaRPr lang="fr-FR" sz="2200" dirty="0">
              <a:sym typeface="Symbol" pitchFamily="18" charset="2"/>
            </a:endParaRPr>
          </a:p>
          <a:p>
            <a:pPr lvl="1">
              <a:lnSpc>
                <a:spcPct val="90000"/>
              </a:lnSpc>
              <a:buFont typeface="Wingdings" pitchFamily="2" charset="2"/>
              <a:buNone/>
            </a:pPr>
            <a:r>
              <a:rPr lang="fr-FR" sz="2200" dirty="0">
                <a:sym typeface="Symbol" pitchFamily="18" charset="2"/>
              </a:rPr>
              <a:t>	 Courbe PS :</a:t>
            </a:r>
            <a:endParaRPr lang="fr-FR" sz="2200" dirty="0"/>
          </a:p>
        </p:txBody>
      </p:sp>
      <p:graphicFrame>
        <p:nvGraphicFramePr>
          <p:cNvPr id="513028" name="Object 4"/>
          <p:cNvGraphicFramePr>
            <a:graphicFrameLocks noGrp="1" noChangeAspect="1"/>
          </p:cNvGraphicFramePr>
          <p:nvPr>
            <p:ph sz="quarter" idx="2"/>
            <p:extLst>
              <p:ext uri="{D42A27DB-BD31-4B8C-83A1-F6EECF244321}">
                <p14:modId xmlns:p14="http://schemas.microsoft.com/office/powerpoint/2010/main" xmlns="" val="2353739768"/>
              </p:ext>
            </p:extLst>
          </p:nvPr>
        </p:nvGraphicFramePr>
        <p:xfrm>
          <a:off x="3779912" y="3573016"/>
          <a:ext cx="2614612" cy="604838"/>
        </p:xfrm>
        <a:graphic>
          <a:graphicData uri="http://schemas.openxmlformats.org/presentationml/2006/ole">
            <p:oleObj spid="_x0000_s1112" name="Equation" r:id="rId3" imgW="1104900" imgH="241300" progId="Equation.3">
              <p:embed/>
            </p:oleObj>
          </a:graphicData>
        </a:graphic>
      </p:graphicFrame>
      <p:graphicFrame>
        <p:nvGraphicFramePr>
          <p:cNvPr id="513029" name="Object 5"/>
          <p:cNvGraphicFramePr>
            <a:graphicFrameLocks noGrp="1" noChangeAspect="1"/>
          </p:cNvGraphicFramePr>
          <p:nvPr>
            <p:ph sz="quarter" idx="3"/>
            <p:extLst>
              <p:ext uri="{D42A27DB-BD31-4B8C-83A1-F6EECF244321}">
                <p14:modId xmlns:p14="http://schemas.microsoft.com/office/powerpoint/2010/main" xmlns="" val="102639758"/>
              </p:ext>
            </p:extLst>
          </p:nvPr>
        </p:nvGraphicFramePr>
        <p:xfrm>
          <a:off x="3851920" y="5733256"/>
          <a:ext cx="2865438" cy="604838"/>
        </p:xfrm>
        <a:graphic>
          <a:graphicData uri="http://schemas.openxmlformats.org/presentationml/2006/ole">
            <p:oleObj spid="_x0000_s1113" name="Equation" r:id="rId4" imgW="1143000" imgH="241300" progId="Equation.3">
              <p:embed/>
            </p:oleObj>
          </a:graphicData>
        </a:graphic>
      </p:graphicFrame>
    </p:spTree>
    <p:extLst>
      <p:ext uri="{BB962C8B-B14F-4D97-AF65-F5344CB8AC3E}">
        <p14:creationId xmlns:p14="http://schemas.microsoft.com/office/powerpoint/2010/main" xmlns="" val="3121904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body" sz="half" idx="1"/>
          </p:nvPr>
        </p:nvSpPr>
        <p:spPr>
          <a:xfrm>
            <a:off x="539552" y="1340768"/>
            <a:ext cx="8245475" cy="4679950"/>
          </a:xfrm>
        </p:spPr>
        <p:txBody>
          <a:bodyPr>
            <a:normAutofit lnSpcReduction="10000"/>
          </a:bodyPr>
          <a:lstStyle/>
          <a:p>
            <a:r>
              <a:rPr lang="fr-FR" sz="2200" dirty="0"/>
              <a:t>A l’équilibre, les anticipations (rationnelles) correspondent aux prix d’équilibre.</a:t>
            </a:r>
          </a:p>
          <a:p>
            <a:endParaRPr lang="fr-FR" sz="2200" dirty="0"/>
          </a:p>
          <a:p>
            <a:r>
              <a:rPr lang="fr-FR" sz="2200" dirty="0"/>
              <a:t>Finalement, en combinant les deux équations, on obtient une équation de taux de chômage d’équilibre : </a:t>
            </a:r>
          </a:p>
          <a:p>
            <a:endParaRPr lang="fr-FR" sz="2200" dirty="0"/>
          </a:p>
          <a:p>
            <a:endParaRPr lang="fr-FR" sz="2200" dirty="0"/>
          </a:p>
          <a:p>
            <a:endParaRPr lang="fr-FR" sz="2200" dirty="0"/>
          </a:p>
          <a:p>
            <a:endParaRPr lang="fr-FR" sz="2200" dirty="0"/>
          </a:p>
          <a:p>
            <a:endParaRPr lang="fr-FR" sz="2200" dirty="0" smtClean="0"/>
          </a:p>
          <a:p>
            <a:r>
              <a:rPr lang="fr-FR" sz="2200" dirty="0" smtClean="0"/>
              <a:t>Les </a:t>
            </a:r>
            <a:r>
              <a:rPr lang="fr-FR" sz="2200" dirty="0"/>
              <a:t>« chocs structurels » ou « institutionnels » frappant l’économie vont se traduire par des modifications des coefficients des deux équations de comportement du modèle.</a:t>
            </a:r>
          </a:p>
        </p:txBody>
      </p:sp>
      <p:graphicFrame>
        <p:nvGraphicFramePr>
          <p:cNvPr id="514051" name="Object 3"/>
          <p:cNvGraphicFramePr>
            <a:graphicFrameLocks noGrp="1" noChangeAspect="1"/>
          </p:cNvGraphicFramePr>
          <p:nvPr>
            <p:ph sz="half" idx="2"/>
            <p:extLst>
              <p:ext uri="{D42A27DB-BD31-4B8C-83A1-F6EECF244321}">
                <p14:modId xmlns:p14="http://schemas.microsoft.com/office/powerpoint/2010/main" xmlns="" val="1345417190"/>
              </p:ext>
            </p:extLst>
          </p:nvPr>
        </p:nvGraphicFramePr>
        <p:xfrm>
          <a:off x="3707904" y="3429000"/>
          <a:ext cx="1944688" cy="1076325"/>
        </p:xfrm>
        <a:graphic>
          <a:graphicData uri="http://schemas.openxmlformats.org/presentationml/2006/ole">
            <p:oleObj spid="_x0000_s2093" name="Equation" r:id="rId3" imgW="825500" imgH="431800" progId="Equation.3">
              <p:embed/>
            </p:oleObj>
          </a:graphicData>
        </a:graphic>
      </p:graphicFrame>
    </p:spTree>
    <p:extLst>
      <p:ext uri="{BB962C8B-B14F-4D97-AF65-F5344CB8AC3E}">
        <p14:creationId xmlns:p14="http://schemas.microsoft.com/office/powerpoint/2010/main" xmlns="" val="31716793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2"/>
          <p:cNvSpPr>
            <a:spLocks noGrp="1" noChangeArrowheads="1"/>
          </p:cNvSpPr>
          <p:nvPr>
            <p:ph type="title"/>
          </p:nvPr>
        </p:nvSpPr>
        <p:spPr>
          <a:xfrm>
            <a:off x="611560" y="475704"/>
            <a:ext cx="8388350" cy="1081088"/>
          </a:xfrm>
        </p:spPr>
        <p:txBody>
          <a:bodyPr>
            <a:noAutofit/>
          </a:bodyPr>
          <a:lstStyle/>
          <a:p>
            <a:r>
              <a:rPr lang="fr-FR" sz="3200" dirty="0"/>
              <a:t>Baisse des revendications salariales (baisse de </a:t>
            </a:r>
            <a:r>
              <a:rPr lang="el-GR" sz="3200" dirty="0"/>
              <a:t>γ</a:t>
            </a:r>
            <a:r>
              <a:rPr lang="fr-FR" sz="3200" baseline="-25000" dirty="0"/>
              <a:t>0</a:t>
            </a:r>
            <a:r>
              <a:rPr lang="el-GR" sz="3200" dirty="0"/>
              <a:t> </a:t>
            </a:r>
            <a:r>
              <a:rPr lang="fr-FR" sz="3200" dirty="0"/>
              <a:t>) et accroissement de la concurrence (baisse de </a:t>
            </a:r>
            <a:r>
              <a:rPr lang="el-GR" sz="3200" dirty="0"/>
              <a:t>β</a:t>
            </a:r>
            <a:r>
              <a:rPr lang="fr-FR" sz="3200" baseline="-25000" dirty="0"/>
              <a:t>0</a:t>
            </a:r>
            <a:r>
              <a:rPr lang="fr-FR" sz="3200" dirty="0"/>
              <a:t>)</a:t>
            </a:r>
            <a:endParaRPr lang="el-GR" sz="3200" dirty="0"/>
          </a:p>
        </p:txBody>
      </p:sp>
      <p:pic>
        <p:nvPicPr>
          <p:cNvPr id="515094" name="Picture 2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8838" y="1727225"/>
            <a:ext cx="7154862" cy="4510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15095" name="Text Box 23"/>
          <p:cNvSpPr txBox="1">
            <a:spLocks noChangeArrowheads="1"/>
          </p:cNvSpPr>
          <p:nvPr/>
        </p:nvSpPr>
        <p:spPr bwMode="auto">
          <a:xfrm>
            <a:off x="107950" y="6314330"/>
            <a:ext cx="8963025" cy="427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fr-FR" sz="2200" dirty="0"/>
              <a:t>Toutefois, ce cadre théorique explique mal la persistance du chômage.</a:t>
            </a:r>
          </a:p>
        </p:txBody>
      </p:sp>
      <p:sp>
        <p:nvSpPr>
          <p:cNvPr id="515096" name="Line 24"/>
          <p:cNvSpPr>
            <a:spLocks noChangeShapeType="1"/>
          </p:cNvSpPr>
          <p:nvPr/>
        </p:nvSpPr>
        <p:spPr bwMode="auto">
          <a:xfrm>
            <a:off x="1403350" y="3213100"/>
            <a:ext cx="0" cy="2159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Tree>
    <p:extLst>
      <p:ext uri="{BB962C8B-B14F-4D97-AF65-F5344CB8AC3E}">
        <p14:creationId xmlns:p14="http://schemas.microsoft.com/office/powerpoint/2010/main" xmlns="" val="1631859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97768"/>
            <a:ext cx="8229600" cy="1143000"/>
          </a:xfrm>
        </p:spPr>
        <p:txBody>
          <a:bodyPr>
            <a:noAutofit/>
          </a:bodyPr>
          <a:lstStyle/>
          <a:p>
            <a:r>
              <a:rPr lang="fr-FR" sz="4000" dirty="0" smtClean="0"/>
              <a:t>4. Concurrence, innovation, croissance</a:t>
            </a:r>
            <a:endParaRPr lang="fr-FR" sz="4000" dirty="0"/>
          </a:p>
        </p:txBody>
      </p:sp>
      <p:sp>
        <p:nvSpPr>
          <p:cNvPr id="3" name="Espace réservé du contenu 2"/>
          <p:cNvSpPr>
            <a:spLocks noGrp="1"/>
          </p:cNvSpPr>
          <p:nvPr>
            <p:ph idx="1"/>
          </p:nvPr>
        </p:nvSpPr>
        <p:spPr>
          <a:xfrm>
            <a:off x="529208" y="1556792"/>
            <a:ext cx="8435280" cy="5112568"/>
          </a:xfrm>
        </p:spPr>
        <p:txBody>
          <a:bodyPr>
            <a:normAutofit fontScale="92500" lnSpcReduction="10000"/>
          </a:bodyPr>
          <a:lstStyle/>
          <a:p>
            <a:endParaRPr lang="fr-FR" dirty="0" smtClean="0"/>
          </a:p>
          <a:p>
            <a:r>
              <a:rPr lang="fr-FR" sz="2400" dirty="0" smtClean="0"/>
              <a:t>Depuis une quinzaine </a:t>
            </a:r>
            <a:r>
              <a:rPr lang="fr-FR" sz="2400" dirty="0" smtClean="0"/>
              <a:t>d’années, </a:t>
            </a:r>
            <a:r>
              <a:rPr lang="fr-FR" sz="2400" dirty="0" smtClean="0"/>
              <a:t>beaucoup de travaux ont analysé les liens existant entre degré de la concurrence et innovation des firmes. Il en ressort des effets contrastés :</a:t>
            </a:r>
          </a:p>
          <a:p>
            <a:endParaRPr lang="fr-FR" sz="2400" dirty="0" smtClean="0"/>
          </a:p>
          <a:p>
            <a:pPr lvl="1"/>
            <a:r>
              <a:rPr lang="fr-FR" dirty="0" smtClean="0"/>
              <a:t>D’un côté, une forte concurrence entre firmes peut comprimer les rentes liées à l’innovation (</a:t>
            </a:r>
            <a:r>
              <a:rPr lang="fr-FR" dirty="0" err="1" smtClean="0"/>
              <a:t>Aghion</a:t>
            </a:r>
            <a:r>
              <a:rPr lang="fr-FR" dirty="0" smtClean="0"/>
              <a:t>, Howitt, 1992).</a:t>
            </a:r>
          </a:p>
          <a:p>
            <a:pPr lvl="1"/>
            <a:endParaRPr lang="fr-FR" dirty="0" smtClean="0"/>
          </a:p>
          <a:p>
            <a:pPr lvl="1"/>
            <a:r>
              <a:rPr lang="fr-FR" dirty="0" smtClean="0"/>
              <a:t>De l’autre côté, l’innovation est parfois un moyen efficace d’échapper à une forte pression concurrentielle (Nickel, 1996 ; Blundell, Griffith, Van </a:t>
            </a:r>
            <a:r>
              <a:rPr lang="fr-FR" dirty="0" err="1" smtClean="0"/>
              <a:t>Reenen</a:t>
            </a:r>
            <a:r>
              <a:rPr lang="fr-FR" dirty="0" smtClean="0"/>
              <a:t>, 1995 ; Nicoletti, Scarpetta, 2011).</a:t>
            </a:r>
          </a:p>
          <a:p>
            <a:pPr lvl="1"/>
            <a:endParaRPr lang="fr-FR" dirty="0" smtClean="0"/>
          </a:p>
          <a:p>
            <a:pPr lvl="1"/>
            <a:r>
              <a:rPr lang="fr-FR" dirty="0" smtClean="0"/>
              <a:t>Les deux mécanismes ont des effets opposés sur l’incitation à </a:t>
            </a:r>
            <a:r>
              <a:rPr lang="fr-FR" dirty="0" smtClean="0"/>
              <a:t>innover </a:t>
            </a:r>
            <a:r>
              <a:rPr lang="fr-FR" dirty="0" smtClean="0"/>
              <a:t>(effet « </a:t>
            </a:r>
            <a:r>
              <a:rPr lang="fr-FR" dirty="0" smtClean="0"/>
              <a:t>schumpétérien</a:t>
            </a:r>
            <a:r>
              <a:rPr lang="fr-FR" dirty="0" smtClean="0"/>
              <a:t> » </a:t>
            </a:r>
            <a:r>
              <a:rPr lang="fr-FR" i="1" dirty="0" smtClean="0"/>
              <a:t>versus</a:t>
            </a:r>
            <a:r>
              <a:rPr lang="fr-FR" dirty="0" smtClean="0"/>
              <a:t> « effet darwinien »).</a:t>
            </a:r>
            <a:endParaRPr lang="fr-FR" sz="2200" dirty="0"/>
          </a:p>
        </p:txBody>
      </p:sp>
    </p:spTree>
    <p:extLst>
      <p:ext uri="{BB962C8B-B14F-4D97-AF65-F5344CB8AC3E}">
        <p14:creationId xmlns:p14="http://schemas.microsoft.com/office/powerpoint/2010/main" xmlns="" val="33005856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5720" y="1071546"/>
            <a:ext cx="8543956" cy="5572164"/>
          </a:xfrm>
        </p:spPr>
        <p:txBody>
          <a:bodyPr>
            <a:normAutofit/>
          </a:bodyPr>
          <a:lstStyle/>
          <a:p>
            <a:r>
              <a:rPr lang="fr-FR" sz="2200" dirty="0" smtClean="0"/>
              <a:t>Les travaux de </a:t>
            </a:r>
            <a:r>
              <a:rPr lang="fr-FR" sz="2200" dirty="0" err="1" smtClean="0"/>
              <a:t>Aghion</a:t>
            </a:r>
            <a:r>
              <a:rPr lang="fr-FR" sz="2200" dirty="0" smtClean="0"/>
              <a:t>, Bloom, Blundell, </a:t>
            </a:r>
            <a:r>
              <a:rPr lang="fr-FR" sz="2200" dirty="0" smtClean="0"/>
              <a:t>Griffith </a:t>
            </a:r>
            <a:r>
              <a:rPr lang="fr-FR" sz="2200" dirty="0" smtClean="0"/>
              <a:t>et Howitt (2005) montrent que :</a:t>
            </a:r>
          </a:p>
          <a:p>
            <a:endParaRPr lang="fr-FR" sz="2200" dirty="0" smtClean="0"/>
          </a:p>
          <a:p>
            <a:pPr lvl="1"/>
            <a:r>
              <a:rPr lang="fr-FR" sz="2200" dirty="0" smtClean="0"/>
              <a:t>l’importance respective des deux effets dépend bien de l’intensité de la concurrence sur le marché.</a:t>
            </a:r>
          </a:p>
          <a:p>
            <a:pPr lvl="1"/>
            <a:endParaRPr lang="fr-FR" sz="2200" dirty="0" smtClean="0"/>
          </a:p>
          <a:p>
            <a:pPr lvl="1"/>
            <a:r>
              <a:rPr lang="fr-FR" sz="2200" dirty="0" smtClean="0"/>
              <a:t>L’analyse nécessite de distinguer les comportements d’innovation des entreprises selon leur </a:t>
            </a:r>
            <a:r>
              <a:rPr lang="fr-FR" sz="2200" dirty="0" smtClean="0"/>
              <a:t>« position » </a:t>
            </a:r>
            <a:r>
              <a:rPr lang="fr-FR" sz="2200" dirty="0" smtClean="0"/>
              <a:t>(en retard ou au coude à coude) sur le marché (le modèle suppose qu’une entreprise leader sur le marché ne cherche pas à innover).</a:t>
            </a:r>
          </a:p>
          <a:p>
            <a:pPr lvl="1"/>
            <a:endParaRPr lang="fr-FR" sz="2200" dirty="0" smtClean="0"/>
          </a:p>
          <a:p>
            <a:pPr lvl="1"/>
            <a:r>
              <a:rPr lang="fr-FR" sz="2200" dirty="0" smtClean="0"/>
              <a:t>Par souci de simplicité, on suppose ici que les marchés étudiés sont des </a:t>
            </a:r>
            <a:r>
              <a:rPr lang="fr-FR" sz="2200" dirty="0" smtClean="0"/>
              <a:t>duopoles : soit les deux entreprises sont au coude à coude, soit l’une (leader) a pris de l’avance sur l’autre (suiveuse).</a:t>
            </a:r>
            <a:endParaRPr lang="fr-FR" sz="2200" dirty="0"/>
          </a:p>
        </p:txBody>
      </p:sp>
    </p:spTree>
    <p:extLst>
      <p:ext uri="{BB962C8B-B14F-4D97-AF65-F5344CB8AC3E}">
        <p14:creationId xmlns:p14="http://schemas.microsoft.com/office/powerpoint/2010/main" xmlns="" val="4110656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882874" y="1196752"/>
            <a:ext cx="7649566" cy="3757696"/>
            <a:chOff x="714348" y="1785926"/>
            <a:chExt cx="7649566" cy="3757696"/>
          </a:xfrm>
        </p:grpSpPr>
        <p:cxnSp>
          <p:nvCxnSpPr>
            <p:cNvPr id="5" name="Connecteur droit 4"/>
            <p:cNvCxnSpPr/>
            <p:nvPr/>
          </p:nvCxnSpPr>
          <p:spPr>
            <a:xfrm rot="5400000">
              <a:off x="-642974" y="3500438"/>
              <a:ext cx="3429024"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a:off x="1071538" y="2643182"/>
              <a:ext cx="4286280" cy="1588"/>
            </a:xfrm>
            <a:prstGeom prst="straightConnector1">
              <a:avLst/>
            </a:prstGeom>
            <a:ln w="31750">
              <a:solidFill>
                <a:schemeClr val="tx1"/>
              </a:solidFill>
              <a:headEnd w="lg" len="sm"/>
              <a:tailEnd type="arrow"/>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a:off x="1071538" y="4356106"/>
              <a:ext cx="4286280" cy="1588"/>
            </a:xfrm>
            <a:prstGeom prst="straightConnector1">
              <a:avLst/>
            </a:prstGeom>
            <a:ln w="31750">
              <a:solidFill>
                <a:schemeClr val="tx1"/>
              </a:solidFill>
              <a:headEnd w="lg" len="sm"/>
              <a:tailEnd type="arrow"/>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1117326" y="2643182"/>
              <a:ext cx="500066" cy="461665"/>
            </a:xfrm>
            <a:prstGeom prst="rect">
              <a:avLst/>
            </a:prstGeom>
            <a:noFill/>
          </p:spPr>
          <p:txBody>
            <a:bodyPr wrap="square" rtlCol="0">
              <a:spAutoFit/>
            </a:bodyPr>
            <a:lstStyle/>
            <a:p>
              <a:r>
                <a:rPr lang="el-GR" sz="2400" dirty="0" smtClean="0"/>
                <a:t>π</a:t>
              </a:r>
              <a:r>
                <a:rPr lang="fr-FR" sz="2400" baseline="-25000" dirty="0" smtClean="0"/>
                <a:t>-1</a:t>
              </a:r>
              <a:endParaRPr lang="fr-FR" sz="2400" baseline="-25000" dirty="0"/>
            </a:p>
          </p:txBody>
        </p:sp>
        <p:cxnSp>
          <p:nvCxnSpPr>
            <p:cNvPr id="10" name="Connecteur droit 9"/>
            <p:cNvCxnSpPr/>
            <p:nvPr/>
          </p:nvCxnSpPr>
          <p:spPr>
            <a:xfrm rot="5400000">
              <a:off x="1199082" y="263286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rot="5400000">
              <a:off x="2056338" y="263286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rot="5400000">
              <a:off x="3939376" y="263286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1903144" y="2627815"/>
              <a:ext cx="571504" cy="461665"/>
            </a:xfrm>
            <a:prstGeom prst="rect">
              <a:avLst/>
            </a:prstGeom>
            <a:noFill/>
          </p:spPr>
          <p:txBody>
            <a:bodyPr wrap="square" rtlCol="0">
              <a:spAutoFit/>
            </a:bodyPr>
            <a:lstStyle/>
            <a:p>
              <a:r>
                <a:rPr lang="el-GR" sz="2400" dirty="0" smtClean="0"/>
                <a:t>π</a:t>
              </a:r>
              <a:r>
                <a:rPr lang="fr-FR" sz="2400" baseline="-25000" dirty="0" smtClean="0"/>
                <a:t>0</a:t>
              </a:r>
              <a:endParaRPr lang="fr-FR" sz="2400" baseline="-25000" dirty="0"/>
            </a:p>
          </p:txBody>
        </p:sp>
        <p:sp>
          <p:nvSpPr>
            <p:cNvPr id="19" name="ZoneTexte 18"/>
            <p:cNvSpPr txBox="1"/>
            <p:nvPr/>
          </p:nvSpPr>
          <p:spPr>
            <a:xfrm>
              <a:off x="3786182" y="2631040"/>
              <a:ext cx="428628" cy="461665"/>
            </a:xfrm>
            <a:prstGeom prst="rect">
              <a:avLst/>
            </a:prstGeom>
            <a:noFill/>
          </p:spPr>
          <p:txBody>
            <a:bodyPr wrap="square" rtlCol="0">
              <a:spAutoFit/>
            </a:bodyPr>
            <a:lstStyle/>
            <a:p>
              <a:r>
                <a:rPr lang="el-GR" sz="2400" dirty="0" smtClean="0"/>
                <a:t>π</a:t>
              </a:r>
              <a:r>
                <a:rPr lang="fr-FR" sz="2400" baseline="-25000" dirty="0" smtClean="0"/>
                <a:t>1</a:t>
              </a:r>
              <a:endParaRPr lang="fr-FR" sz="2400" baseline="-25000" dirty="0"/>
            </a:p>
          </p:txBody>
        </p:sp>
        <p:cxnSp>
          <p:nvCxnSpPr>
            <p:cNvPr id="21" name="Connecteur droit 20"/>
            <p:cNvCxnSpPr/>
            <p:nvPr/>
          </p:nvCxnSpPr>
          <p:spPr>
            <a:xfrm rot="5400000">
              <a:off x="1357290" y="435769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rot="5400000">
              <a:off x="3571868" y="4347376"/>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rot="5400000">
              <a:off x="4429124" y="4347376"/>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rot="5400000">
              <a:off x="3286910" y="3499644"/>
              <a:ext cx="3429024" cy="158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1214414" y="4357694"/>
              <a:ext cx="571504" cy="461665"/>
            </a:xfrm>
            <a:prstGeom prst="rect">
              <a:avLst/>
            </a:prstGeom>
            <a:noFill/>
          </p:spPr>
          <p:txBody>
            <a:bodyPr wrap="square" rtlCol="0">
              <a:spAutoFit/>
            </a:bodyPr>
            <a:lstStyle/>
            <a:p>
              <a:r>
                <a:rPr lang="el-GR" sz="2400" dirty="0" smtClean="0"/>
                <a:t>π</a:t>
              </a:r>
              <a:r>
                <a:rPr lang="fr-FR" sz="2400" baseline="-25000" dirty="0" smtClean="0"/>
                <a:t>-1</a:t>
              </a:r>
              <a:endParaRPr lang="fr-FR" sz="2400" baseline="-25000" dirty="0"/>
            </a:p>
          </p:txBody>
        </p:sp>
        <p:sp>
          <p:nvSpPr>
            <p:cNvPr id="31" name="ZoneTexte 30"/>
            <p:cNvSpPr txBox="1"/>
            <p:nvPr/>
          </p:nvSpPr>
          <p:spPr>
            <a:xfrm>
              <a:off x="3428992" y="4357694"/>
              <a:ext cx="642942" cy="461665"/>
            </a:xfrm>
            <a:prstGeom prst="rect">
              <a:avLst/>
            </a:prstGeom>
            <a:noFill/>
          </p:spPr>
          <p:txBody>
            <a:bodyPr wrap="square" rtlCol="0">
              <a:spAutoFit/>
            </a:bodyPr>
            <a:lstStyle/>
            <a:p>
              <a:r>
                <a:rPr lang="el-GR" sz="2400" dirty="0" smtClean="0"/>
                <a:t>π</a:t>
              </a:r>
              <a:r>
                <a:rPr lang="fr-FR" sz="2400" baseline="-25000" dirty="0" smtClean="0"/>
                <a:t>0</a:t>
              </a:r>
              <a:endParaRPr lang="fr-FR" sz="2400" baseline="-25000" dirty="0"/>
            </a:p>
          </p:txBody>
        </p:sp>
        <p:sp>
          <p:nvSpPr>
            <p:cNvPr id="32" name="ZoneTexte 31"/>
            <p:cNvSpPr txBox="1"/>
            <p:nvPr/>
          </p:nvSpPr>
          <p:spPr>
            <a:xfrm>
              <a:off x="4357686" y="4357694"/>
              <a:ext cx="428628" cy="461665"/>
            </a:xfrm>
            <a:prstGeom prst="rect">
              <a:avLst/>
            </a:prstGeom>
            <a:noFill/>
          </p:spPr>
          <p:txBody>
            <a:bodyPr wrap="square" rtlCol="0">
              <a:spAutoFit/>
            </a:bodyPr>
            <a:lstStyle/>
            <a:p>
              <a:r>
                <a:rPr lang="el-GR" sz="2400" dirty="0" smtClean="0"/>
                <a:t>π</a:t>
              </a:r>
              <a:r>
                <a:rPr lang="fr-FR" sz="2400" baseline="-25000" dirty="0" smtClean="0"/>
                <a:t>1</a:t>
              </a:r>
              <a:endParaRPr lang="fr-FR" sz="2400" baseline="-25000" dirty="0"/>
            </a:p>
          </p:txBody>
        </p:sp>
        <p:sp>
          <p:nvSpPr>
            <p:cNvPr id="33" name="ZoneTexte 32"/>
            <p:cNvSpPr txBox="1"/>
            <p:nvPr/>
          </p:nvSpPr>
          <p:spPr>
            <a:xfrm>
              <a:off x="714348" y="5143512"/>
              <a:ext cx="1285884" cy="400110"/>
            </a:xfrm>
            <a:prstGeom prst="rect">
              <a:avLst/>
            </a:prstGeom>
            <a:noFill/>
          </p:spPr>
          <p:txBody>
            <a:bodyPr wrap="square" rtlCol="0">
              <a:spAutoFit/>
            </a:bodyPr>
            <a:lstStyle/>
            <a:p>
              <a:r>
                <a:rPr lang="el-GR" sz="2000" dirty="0" smtClean="0"/>
                <a:t>π</a:t>
              </a:r>
              <a:r>
                <a:rPr lang="fr-FR" sz="2000" baseline="-25000" dirty="0" smtClean="0"/>
                <a:t>min</a:t>
              </a:r>
              <a:r>
                <a:rPr lang="fr-FR" sz="2000" dirty="0" smtClean="0"/>
                <a:t> = 0</a:t>
              </a:r>
              <a:r>
                <a:rPr lang="fr-FR" sz="2000" baseline="-25000" dirty="0" smtClean="0"/>
                <a:t> </a:t>
              </a:r>
              <a:endParaRPr lang="fr-FR" sz="2000" baseline="-25000" dirty="0"/>
            </a:p>
          </p:txBody>
        </p:sp>
        <p:sp>
          <p:nvSpPr>
            <p:cNvPr id="34" name="ZoneTexte 33"/>
            <p:cNvSpPr txBox="1"/>
            <p:nvPr/>
          </p:nvSpPr>
          <p:spPr>
            <a:xfrm>
              <a:off x="4714876" y="5143512"/>
              <a:ext cx="1000132" cy="400110"/>
            </a:xfrm>
            <a:prstGeom prst="rect">
              <a:avLst/>
            </a:prstGeom>
            <a:noFill/>
          </p:spPr>
          <p:txBody>
            <a:bodyPr wrap="square" rtlCol="0">
              <a:spAutoFit/>
            </a:bodyPr>
            <a:lstStyle/>
            <a:p>
              <a:r>
                <a:rPr lang="el-GR" sz="2000" dirty="0" smtClean="0"/>
                <a:t>π</a:t>
              </a:r>
              <a:r>
                <a:rPr lang="fr-FR" sz="2000" baseline="-25000" dirty="0" smtClean="0"/>
                <a:t>max </a:t>
              </a:r>
              <a:endParaRPr lang="fr-FR" sz="2000" baseline="-25000" dirty="0"/>
            </a:p>
          </p:txBody>
        </p:sp>
        <p:sp>
          <p:nvSpPr>
            <p:cNvPr id="35" name="ZoneTexte 34"/>
            <p:cNvSpPr txBox="1"/>
            <p:nvPr/>
          </p:nvSpPr>
          <p:spPr>
            <a:xfrm>
              <a:off x="5500694" y="2404381"/>
              <a:ext cx="2719204" cy="461665"/>
            </a:xfrm>
            <a:prstGeom prst="rect">
              <a:avLst/>
            </a:prstGeom>
            <a:noFill/>
          </p:spPr>
          <p:txBody>
            <a:bodyPr wrap="square" rtlCol="0">
              <a:spAutoFit/>
            </a:bodyPr>
            <a:lstStyle/>
            <a:p>
              <a:r>
                <a:rPr lang="fr-FR" sz="2400" dirty="0" smtClean="0"/>
                <a:t>Concurrence  forte</a:t>
              </a:r>
              <a:endParaRPr lang="fr-FR" sz="2400" dirty="0"/>
            </a:p>
          </p:txBody>
        </p:sp>
        <p:sp>
          <p:nvSpPr>
            <p:cNvPr id="36" name="ZoneTexte 35"/>
            <p:cNvSpPr txBox="1"/>
            <p:nvPr/>
          </p:nvSpPr>
          <p:spPr>
            <a:xfrm>
              <a:off x="5500694" y="4132573"/>
              <a:ext cx="2863220" cy="461665"/>
            </a:xfrm>
            <a:prstGeom prst="rect">
              <a:avLst/>
            </a:prstGeom>
            <a:noFill/>
          </p:spPr>
          <p:txBody>
            <a:bodyPr wrap="square" rtlCol="0">
              <a:spAutoFit/>
            </a:bodyPr>
            <a:lstStyle/>
            <a:p>
              <a:r>
                <a:rPr lang="fr-FR" sz="2400" dirty="0" smtClean="0"/>
                <a:t>Concurrence  faible</a:t>
              </a:r>
              <a:endParaRPr lang="fr-FR" sz="2400" dirty="0"/>
            </a:p>
          </p:txBody>
        </p:sp>
      </p:grpSp>
      <p:sp>
        <p:nvSpPr>
          <p:cNvPr id="37" name="ZoneTexte 36"/>
          <p:cNvSpPr txBox="1"/>
          <p:nvPr/>
        </p:nvSpPr>
        <p:spPr>
          <a:xfrm>
            <a:off x="1000100" y="5229200"/>
            <a:ext cx="5084068" cy="461665"/>
          </a:xfrm>
          <a:prstGeom prst="rect">
            <a:avLst/>
          </a:prstGeom>
          <a:noFill/>
        </p:spPr>
        <p:txBody>
          <a:bodyPr wrap="square" rtlCol="0">
            <a:spAutoFit/>
          </a:bodyPr>
          <a:lstStyle/>
          <a:p>
            <a:r>
              <a:rPr lang="el-GR" sz="2400" dirty="0" smtClean="0"/>
              <a:t>π</a:t>
            </a:r>
            <a:r>
              <a:rPr lang="fr-FR" sz="2400" baseline="-25000" dirty="0" smtClean="0"/>
              <a:t>-1</a:t>
            </a:r>
            <a:r>
              <a:rPr lang="fr-FR" sz="2400" dirty="0" smtClean="0"/>
              <a:t> : profit de l’entreprise « suiveuse »</a:t>
            </a:r>
            <a:endParaRPr lang="fr-FR" sz="2400" baseline="-25000" dirty="0"/>
          </a:p>
        </p:txBody>
      </p:sp>
      <p:sp>
        <p:nvSpPr>
          <p:cNvPr id="38" name="ZoneTexte 37"/>
          <p:cNvSpPr txBox="1"/>
          <p:nvPr/>
        </p:nvSpPr>
        <p:spPr>
          <a:xfrm>
            <a:off x="1000100" y="5733256"/>
            <a:ext cx="5300092" cy="461665"/>
          </a:xfrm>
          <a:prstGeom prst="rect">
            <a:avLst/>
          </a:prstGeom>
          <a:noFill/>
        </p:spPr>
        <p:txBody>
          <a:bodyPr wrap="square" rtlCol="0">
            <a:spAutoFit/>
          </a:bodyPr>
          <a:lstStyle/>
          <a:p>
            <a:r>
              <a:rPr lang="el-GR" sz="2400" dirty="0" smtClean="0"/>
              <a:t>π</a:t>
            </a:r>
            <a:r>
              <a:rPr lang="fr-FR" sz="2400" baseline="-25000" dirty="0" smtClean="0"/>
              <a:t>1</a:t>
            </a:r>
            <a:r>
              <a:rPr lang="fr-FR" sz="2400" dirty="0" smtClean="0"/>
              <a:t> : profit de l’entreprise « leader »</a:t>
            </a:r>
            <a:endParaRPr lang="fr-FR" sz="2400" baseline="-25000" dirty="0"/>
          </a:p>
        </p:txBody>
      </p:sp>
      <p:sp>
        <p:nvSpPr>
          <p:cNvPr id="39" name="ZoneTexte 38"/>
          <p:cNvSpPr txBox="1"/>
          <p:nvPr/>
        </p:nvSpPr>
        <p:spPr>
          <a:xfrm>
            <a:off x="1000100" y="6172162"/>
            <a:ext cx="6524228" cy="461665"/>
          </a:xfrm>
          <a:prstGeom prst="rect">
            <a:avLst/>
          </a:prstGeom>
          <a:noFill/>
        </p:spPr>
        <p:txBody>
          <a:bodyPr wrap="square" rtlCol="0">
            <a:spAutoFit/>
          </a:bodyPr>
          <a:lstStyle/>
          <a:p>
            <a:r>
              <a:rPr lang="el-GR" sz="2400" dirty="0" smtClean="0"/>
              <a:t>π</a:t>
            </a:r>
            <a:r>
              <a:rPr lang="fr-FR" sz="2400" baseline="-25000" dirty="0" smtClean="0"/>
              <a:t>0</a:t>
            </a:r>
            <a:r>
              <a:rPr lang="fr-FR" sz="2400" dirty="0" smtClean="0"/>
              <a:t> : profit des entreprises au coude à coude</a:t>
            </a:r>
            <a:endParaRPr lang="fr-FR" sz="2400" baseline="-25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38" name="Group 32"/>
          <p:cNvGrpSpPr>
            <a:grpSpLocks/>
          </p:cNvGrpSpPr>
          <p:nvPr/>
        </p:nvGrpSpPr>
        <p:grpSpPr bwMode="auto">
          <a:xfrm>
            <a:off x="5291980" y="2716858"/>
            <a:ext cx="3744690" cy="3494088"/>
            <a:chOff x="340" y="3612"/>
            <a:chExt cx="3839" cy="2201"/>
          </a:xfrm>
        </p:grpSpPr>
        <p:sp>
          <p:nvSpPr>
            <p:cNvPr id="38940" name="Text Box 6"/>
            <p:cNvSpPr txBox="1">
              <a:spLocks noChangeArrowheads="1"/>
            </p:cNvSpPr>
            <p:nvPr/>
          </p:nvSpPr>
          <p:spPr bwMode="auto">
            <a:xfrm>
              <a:off x="340" y="5582"/>
              <a:ext cx="1322"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sz="2200">
                  <a:solidFill>
                    <a:schemeClr val="tx1"/>
                  </a:solidFill>
                  <a:latin typeface="Arial" pitchFamily="34" charset="0"/>
                </a:defRPr>
              </a:lvl1pPr>
              <a:lvl2pPr marL="742950" indent="-285750" eaLnBrk="0" hangingPunct="0">
                <a:defRPr sz="2200">
                  <a:solidFill>
                    <a:schemeClr val="tx1"/>
                  </a:solidFill>
                  <a:latin typeface="Arial" pitchFamily="34" charset="0"/>
                </a:defRPr>
              </a:lvl2pPr>
              <a:lvl3pPr marL="1143000" indent="-228600" eaLnBrk="0" hangingPunct="0">
                <a:defRPr sz="2200">
                  <a:solidFill>
                    <a:schemeClr val="tx1"/>
                  </a:solidFill>
                  <a:latin typeface="Arial" pitchFamily="34" charset="0"/>
                </a:defRPr>
              </a:lvl3pPr>
              <a:lvl4pPr marL="1600200" indent="-228600" eaLnBrk="0" hangingPunct="0">
                <a:defRPr sz="2200">
                  <a:solidFill>
                    <a:schemeClr val="tx1"/>
                  </a:solidFill>
                  <a:latin typeface="Arial" pitchFamily="34" charset="0"/>
                </a:defRPr>
              </a:lvl4pPr>
              <a:lvl5pPr marL="2057400" indent="-228600" eaLnBrk="0" hangingPunct="0">
                <a:defRPr sz="2200">
                  <a:solidFill>
                    <a:schemeClr val="tx1"/>
                  </a:solidFill>
                  <a:latin typeface="Arial" pitchFamily="34" charset="0"/>
                </a:defRPr>
              </a:lvl5pPr>
              <a:lvl6pPr marL="2514600" indent="-228600" eaLnBrk="0" fontAlgn="base" hangingPunct="0">
                <a:spcBef>
                  <a:spcPct val="0"/>
                </a:spcBef>
                <a:spcAft>
                  <a:spcPct val="0"/>
                </a:spcAft>
                <a:defRPr sz="2200">
                  <a:solidFill>
                    <a:schemeClr val="tx1"/>
                  </a:solidFill>
                  <a:latin typeface="Arial" pitchFamily="34" charset="0"/>
                </a:defRPr>
              </a:lvl6pPr>
              <a:lvl7pPr marL="2971800" indent="-228600" eaLnBrk="0" fontAlgn="base" hangingPunct="0">
                <a:spcBef>
                  <a:spcPct val="0"/>
                </a:spcBef>
                <a:spcAft>
                  <a:spcPct val="0"/>
                </a:spcAft>
                <a:defRPr sz="2200">
                  <a:solidFill>
                    <a:schemeClr val="tx1"/>
                  </a:solidFill>
                  <a:latin typeface="Arial" pitchFamily="34" charset="0"/>
                </a:defRPr>
              </a:lvl7pPr>
              <a:lvl8pPr marL="3429000" indent="-228600" eaLnBrk="0" fontAlgn="base" hangingPunct="0">
                <a:spcBef>
                  <a:spcPct val="0"/>
                </a:spcBef>
                <a:spcAft>
                  <a:spcPct val="0"/>
                </a:spcAft>
                <a:defRPr sz="2200">
                  <a:solidFill>
                    <a:schemeClr val="tx1"/>
                  </a:solidFill>
                  <a:latin typeface="Arial" pitchFamily="34" charset="0"/>
                </a:defRPr>
              </a:lvl8pPr>
              <a:lvl9pPr marL="3886200" indent="-228600" eaLnBrk="0" fontAlgn="base" hangingPunct="0">
                <a:spcBef>
                  <a:spcPct val="0"/>
                </a:spcBef>
                <a:spcAft>
                  <a:spcPct val="0"/>
                </a:spcAft>
                <a:defRPr sz="2200">
                  <a:solidFill>
                    <a:schemeClr val="tx1"/>
                  </a:solidFill>
                  <a:latin typeface="Arial" pitchFamily="34" charset="0"/>
                </a:defRPr>
              </a:lvl9pPr>
            </a:lstStyle>
            <a:p>
              <a:pPr algn="ctr" eaLnBrk="1" hangingPunct="1">
                <a:spcBef>
                  <a:spcPct val="50000"/>
                </a:spcBef>
              </a:pPr>
              <a:r>
                <a:rPr lang="fr-FR" sz="1800" dirty="0"/>
                <a:t>Quantités</a:t>
              </a:r>
            </a:p>
          </p:txBody>
        </p:sp>
        <p:sp>
          <p:nvSpPr>
            <p:cNvPr id="38941" name="Rectangle 27" descr="Diagonales larges vers le bas"/>
            <p:cNvSpPr>
              <a:spLocks noChangeArrowheads="1"/>
            </p:cNvSpPr>
            <p:nvPr/>
          </p:nvSpPr>
          <p:spPr bwMode="auto">
            <a:xfrm>
              <a:off x="340" y="3612"/>
              <a:ext cx="544" cy="272"/>
            </a:xfrm>
            <a:prstGeom prst="rect">
              <a:avLst/>
            </a:prstGeom>
            <a:pattFill prst="wdDnDiag">
              <a:fgClr>
                <a:schemeClr val="accent2"/>
              </a:fgClr>
              <a:bgClr>
                <a:schemeClr val="bg1"/>
              </a:bgClr>
            </a:patt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8942" name="Rectangle 28" descr="Diagonales larges vers le haut"/>
            <p:cNvSpPr>
              <a:spLocks noChangeArrowheads="1"/>
            </p:cNvSpPr>
            <p:nvPr/>
          </p:nvSpPr>
          <p:spPr bwMode="auto">
            <a:xfrm>
              <a:off x="340" y="4106"/>
              <a:ext cx="544" cy="272"/>
            </a:xfrm>
            <a:prstGeom prst="rect">
              <a:avLst/>
            </a:prstGeom>
            <a:pattFill prst="wdUpDiag">
              <a:fgClr>
                <a:srgbClr val="FF0000"/>
              </a:fgClr>
              <a:bgClr>
                <a:schemeClr val="bg1"/>
              </a:bgClr>
            </a:patt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8943" name="Text Box 29"/>
            <p:cNvSpPr txBox="1">
              <a:spLocks noChangeArrowheads="1"/>
            </p:cNvSpPr>
            <p:nvPr/>
          </p:nvSpPr>
          <p:spPr bwMode="auto">
            <a:xfrm>
              <a:off x="958" y="3612"/>
              <a:ext cx="3221" cy="2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200">
                  <a:solidFill>
                    <a:schemeClr val="tx1"/>
                  </a:solidFill>
                  <a:latin typeface="Arial" pitchFamily="34" charset="0"/>
                </a:defRPr>
              </a:lvl1pPr>
              <a:lvl2pPr marL="742950" indent="-285750" eaLnBrk="0" hangingPunct="0">
                <a:defRPr sz="2200">
                  <a:solidFill>
                    <a:schemeClr val="tx1"/>
                  </a:solidFill>
                  <a:latin typeface="Arial" pitchFamily="34" charset="0"/>
                </a:defRPr>
              </a:lvl2pPr>
              <a:lvl3pPr marL="1143000" indent="-228600" eaLnBrk="0" hangingPunct="0">
                <a:defRPr sz="2200">
                  <a:solidFill>
                    <a:schemeClr val="tx1"/>
                  </a:solidFill>
                  <a:latin typeface="Arial" pitchFamily="34" charset="0"/>
                </a:defRPr>
              </a:lvl3pPr>
              <a:lvl4pPr marL="1600200" indent="-228600" eaLnBrk="0" hangingPunct="0">
                <a:defRPr sz="2200">
                  <a:solidFill>
                    <a:schemeClr val="tx1"/>
                  </a:solidFill>
                  <a:latin typeface="Arial" pitchFamily="34" charset="0"/>
                </a:defRPr>
              </a:lvl4pPr>
              <a:lvl5pPr marL="2057400" indent="-228600" eaLnBrk="0" hangingPunct="0">
                <a:defRPr sz="2200">
                  <a:solidFill>
                    <a:schemeClr val="tx1"/>
                  </a:solidFill>
                  <a:latin typeface="Arial" pitchFamily="34" charset="0"/>
                </a:defRPr>
              </a:lvl5pPr>
              <a:lvl6pPr marL="2514600" indent="-228600" eaLnBrk="0" fontAlgn="base" hangingPunct="0">
                <a:spcBef>
                  <a:spcPct val="0"/>
                </a:spcBef>
                <a:spcAft>
                  <a:spcPct val="0"/>
                </a:spcAft>
                <a:defRPr sz="2200">
                  <a:solidFill>
                    <a:schemeClr val="tx1"/>
                  </a:solidFill>
                  <a:latin typeface="Arial" pitchFamily="34" charset="0"/>
                </a:defRPr>
              </a:lvl6pPr>
              <a:lvl7pPr marL="2971800" indent="-228600" eaLnBrk="0" fontAlgn="base" hangingPunct="0">
                <a:spcBef>
                  <a:spcPct val="0"/>
                </a:spcBef>
                <a:spcAft>
                  <a:spcPct val="0"/>
                </a:spcAft>
                <a:defRPr sz="2200">
                  <a:solidFill>
                    <a:schemeClr val="tx1"/>
                  </a:solidFill>
                  <a:latin typeface="Arial" pitchFamily="34" charset="0"/>
                </a:defRPr>
              </a:lvl7pPr>
              <a:lvl8pPr marL="3429000" indent="-228600" eaLnBrk="0" fontAlgn="base" hangingPunct="0">
                <a:spcBef>
                  <a:spcPct val="0"/>
                </a:spcBef>
                <a:spcAft>
                  <a:spcPct val="0"/>
                </a:spcAft>
                <a:defRPr sz="2200">
                  <a:solidFill>
                    <a:schemeClr val="tx1"/>
                  </a:solidFill>
                  <a:latin typeface="Arial" pitchFamily="34" charset="0"/>
                </a:defRPr>
              </a:lvl8pPr>
              <a:lvl9pPr marL="3886200" indent="-228600" eaLnBrk="0" fontAlgn="base" hangingPunct="0">
                <a:spcBef>
                  <a:spcPct val="0"/>
                </a:spcBef>
                <a:spcAft>
                  <a:spcPct val="0"/>
                </a:spcAft>
                <a:defRPr sz="2200">
                  <a:solidFill>
                    <a:schemeClr val="tx1"/>
                  </a:solidFill>
                  <a:latin typeface="Arial" pitchFamily="34" charset="0"/>
                </a:defRPr>
              </a:lvl9pPr>
            </a:lstStyle>
            <a:p>
              <a:pPr eaLnBrk="1" hangingPunct="1">
                <a:spcBef>
                  <a:spcPct val="50000"/>
                </a:spcBef>
              </a:pPr>
              <a:r>
                <a:rPr lang="fr-FR" sz="1800" dirty="0"/>
                <a:t>Surplus global des </a:t>
              </a:r>
              <a:r>
                <a:rPr lang="fr-FR" sz="1800" dirty="0" smtClean="0"/>
                <a:t>consommateurs </a:t>
              </a:r>
              <a:r>
                <a:rPr lang="fr-FR" sz="1800" dirty="0"/>
                <a:t>à l’équilibre</a:t>
              </a:r>
            </a:p>
          </p:txBody>
        </p:sp>
        <p:sp>
          <p:nvSpPr>
            <p:cNvPr id="38944" name="Text Box 30"/>
            <p:cNvSpPr txBox="1">
              <a:spLocks noChangeArrowheads="1"/>
            </p:cNvSpPr>
            <p:nvPr/>
          </p:nvSpPr>
          <p:spPr bwMode="auto">
            <a:xfrm>
              <a:off x="975" y="4147"/>
              <a:ext cx="3130"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200">
                  <a:solidFill>
                    <a:schemeClr val="tx1"/>
                  </a:solidFill>
                  <a:latin typeface="Arial" pitchFamily="34" charset="0"/>
                </a:defRPr>
              </a:lvl1pPr>
              <a:lvl2pPr marL="742950" indent="-285750" eaLnBrk="0" hangingPunct="0">
                <a:defRPr sz="2200">
                  <a:solidFill>
                    <a:schemeClr val="tx1"/>
                  </a:solidFill>
                  <a:latin typeface="Arial" pitchFamily="34" charset="0"/>
                </a:defRPr>
              </a:lvl2pPr>
              <a:lvl3pPr marL="1143000" indent="-228600" eaLnBrk="0" hangingPunct="0">
                <a:defRPr sz="2200">
                  <a:solidFill>
                    <a:schemeClr val="tx1"/>
                  </a:solidFill>
                  <a:latin typeface="Arial" pitchFamily="34" charset="0"/>
                </a:defRPr>
              </a:lvl3pPr>
              <a:lvl4pPr marL="1600200" indent="-228600" eaLnBrk="0" hangingPunct="0">
                <a:defRPr sz="2200">
                  <a:solidFill>
                    <a:schemeClr val="tx1"/>
                  </a:solidFill>
                  <a:latin typeface="Arial" pitchFamily="34" charset="0"/>
                </a:defRPr>
              </a:lvl4pPr>
              <a:lvl5pPr marL="2057400" indent="-228600" eaLnBrk="0" hangingPunct="0">
                <a:defRPr sz="2200">
                  <a:solidFill>
                    <a:schemeClr val="tx1"/>
                  </a:solidFill>
                  <a:latin typeface="Arial" pitchFamily="34" charset="0"/>
                </a:defRPr>
              </a:lvl5pPr>
              <a:lvl6pPr marL="2514600" indent="-228600" eaLnBrk="0" fontAlgn="base" hangingPunct="0">
                <a:spcBef>
                  <a:spcPct val="0"/>
                </a:spcBef>
                <a:spcAft>
                  <a:spcPct val="0"/>
                </a:spcAft>
                <a:defRPr sz="2200">
                  <a:solidFill>
                    <a:schemeClr val="tx1"/>
                  </a:solidFill>
                  <a:latin typeface="Arial" pitchFamily="34" charset="0"/>
                </a:defRPr>
              </a:lvl6pPr>
              <a:lvl7pPr marL="2971800" indent="-228600" eaLnBrk="0" fontAlgn="base" hangingPunct="0">
                <a:spcBef>
                  <a:spcPct val="0"/>
                </a:spcBef>
                <a:spcAft>
                  <a:spcPct val="0"/>
                </a:spcAft>
                <a:defRPr sz="2200">
                  <a:solidFill>
                    <a:schemeClr val="tx1"/>
                  </a:solidFill>
                  <a:latin typeface="Arial" pitchFamily="34" charset="0"/>
                </a:defRPr>
              </a:lvl7pPr>
              <a:lvl8pPr marL="3429000" indent="-228600" eaLnBrk="0" fontAlgn="base" hangingPunct="0">
                <a:spcBef>
                  <a:spcPct val="0"/>
                </a:spcBef>
                <a:spcAft>
                  <a:spcPct val="0"/>
                </a:spcAft>
                <a:defRPr sz="2200">
                  <a:solidFill>
                    <a:schemeClr val="tx1"/>
                  </a:solidFill>
                  <a:latin typeface="Arial" pitchFamily="34" charset="0"/>
                </a:defRPr>
              </a:lvl8pPr>
              <a:lvl9pPr marL="3886200" indent="-228600" eaLnBrk="0" fontAlgn="base" hangingPunct="0">
                <a:spcBef>
                  <a:spcPct val="0"/>
                </a:spcBef>
                <a:spcAft>
                  <a:spcPct val="0"/>
                </a:spcAft>
                <a:defRPr sz="2200">
                  <a:solidFill>
                    <a:schemeClr val="tx1"/>
                  </a:solidFill>
                  <a:latin typeface="Arial" pitchFamily="34" charset="0"/>
                </a:defRPr>
              </a:lvl9pPr>
            </a:lstStyle>
            <a:p>
              <a:pPr eaLnBrk="1" hangingPunct="1">
                <a:spcBef>
                  <a:spcPct val="50000"/>
                </a:spcBef>
              </a:pPr>
              <a:r>
                <a:rPr lang="fr-FR" sz="1800" dirty="0"/>
                <a:t>Surplus global des producteurs à l’équilibre</a:t>
              </a:r>
            </a:p>
          </p:txBody>
        </p:sp>
      </p:grpSp>
      <p:grpSp>
        <p:nvGrpSpPr>
          <p:cNvPr id="2" name="Groupe 1"/>
          <p:cNvGrpSpPr/>
          <p:nvPr/>
        </p:nvGrpSpPr>
        <p:grpSpPr>
          <a:xfrm>
            <a:off x="920750" y="1124645"/>
            <a:ext cx="7323138" cy="4896643"/>
            <a:chOff x="920750" y="836613"/>
            <a:chExt cx="7323138" cy="4896643"/>
          </a:xfrm>
        </p:grpSpPr>
        <p:sp>
          <p:nvSpPr>
            <p:cNvPr id="38914" name="AutoShape 26" descr="Diagonales larges vers le haut"/>
            <p:cNvSpPr>
              <a:spLocks noChangeArrowheads="1"/>
            </p:cNvSpPr>
            <p:nvPr/>
          </p:nvSpPr>
          <p:spPr bwMode="auto">
            <a:xfrm rot="5400000">
              <a:off x="1871663" y="3033713"/>
              <a:ext cx="2232025" cy="2447925"/>
            </a:xfrm>
            <a:prstGeom prst="rtTriangle">
              <a:avLst/>
            </a:prstGeom>
            <a:pattFill prst="wdUpDiag">
              <a:fgClr>
                <a:srgbClr val="FF0000"/>
              </a:fgClr>
              <a:bgClr>
                <a:schemeClr val="bg1"/>
              </a:bgClr>
            </a:pattFill>
            <a:ln w="9525">
              <a:solidFill>
                <a:schemeClr val="tx1"/>
              </a:solidFill>
              <a:miter lim="800000"/>
              <a:headEnd/>
              <a:tailEnd/>
            </a:ln>
            <a:effectLst/>
          </p:spPr>
          <p:txBody>
            <a:bodyPr wrap="none" anchor="ctr"/>
            <a:lstStyle/>
            <a:p>
              <a:endParaRPr lang="fr-FR"/>
            </a:p>
          </p:txBody>
        </p:sp>
        <p:sp>
          <p:nvSpPr>
            <p:cNvPr id="38915" name="AutoShape 25" descr="Diagonales larges vers le bas"/>
            <p:cNvSpPr>
              <a:spLocks noChangeArrowheads="1"/>
            </p:cNvSpPr>
            <p:nvPr/>
          </p:nvSpPr>
          <p:spPr bwMode="auto">
            <a:xfrm>
              <a:off x="1763713" y="1052513"/>
              <a:ext cx="2447925" cy="2089150"/>
            </a:xfrm>
            <a:prstGeom prst="rtTriangle">
              <a:avLst/>
            </a:prstGeom>
            <a:pattFill prst="wdDnDiag">
              <a:fgClr>
                <a:schemeClr val="accent2"/>
              </a:fgClr>
              <a:bgClr>
                <a:schemeClr val="bg1"/>
              </a:bgClr>
            </a:patt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38916" name="Line 2"/>
            <p:cNvSpPr>
              <a:spLocks noChangeShapeType="1"/>
            </p:cNvSpPr>
            <p:nvPr/>
          </p:nvSpPr>
          <p:spPr bwMode="auto">
            <a:xfrm flipV="1">
              <a:off x="1752600" y="836613"/>
              <a:ext cx="11113" cy="4570412"/>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8917" name="Line 3"/>
            <p:cNvSpPr>
              <a:spLocks noChangeShapeType="1"/>
            </p:cNvSpPr>
            <p:nvPr/>
          </p:nvSpPr>
          <p:spPr bwMode="auto">
            <a:xfrm>
              <a:off x="1752600" y="5407025"/>
              <a:ext cx="499268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8918" name="Line 4"/>
            <p:cNvSpPr>
              <a:spLocks noChangeShapeType="1"/>
            </p:cNvSpPr>
            <p:nvPr/>
          </p:nvSpPr>
          <p:spPr bwMode="auto">
            <a:xfrm flipV="1">
              <a:off x="1763713" y="1628775"/>
              <a:ext cx="4103687" cy="3744913"/>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8919" name="Line 5"/>
            <p:cNvSpPr>
              <a:spLocks noChangeShapeType="1"/>
            </p:cNvSpPr>
            <p:nvPr/>
          </p:nvSpPr>
          <p:spPr bwMode="auto">
            <a:xfrm>
              <a:off x="1763713" y="1052513"/>
              <a:ext cx="4679950" cy="403225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8920" name="Text Box 7"/>
            <p:cNvSpPr txBox="1">
              <a:spLocks noChangeArrowheads="1"/>
            </p:cNvSpPr>
            <p:nvPr/>
          </p:nvSpPr>
          <p:spPr bwMode="auto">
            <a:xfrm>
              <a:off x="920750" y="1052513"/>
              <a:ext cx="9144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200">
                  <a:solidFill>
                    <a:schemeClr val="tx1"/>
                  </a:solidFill>
                  <a:latin typeface="Arial" pitchFamily="34" charset="0"/>
                </a:defRPr>
              </a:lvl1pPr>
              <a:lvl2pPr marL="742950" indent="-285750" eaLnBrk="0" hangingPunct="0">
                <a:defRPr sz="2200">
                  <a:solidFill>
                    <a:schemeClr val="tx1"/>
                  </a:solidFill>
                  <a:latin typeface="Arial" pitchFamily="34" charset="0"/>
                </a:defRPr>
              </a:lvl2pPr>
              <a:lvl3pPr marL="1143000" indent="-228600" eaLnBrk="0" hangingPunct="0">
                <a:defRPr sz="2200">
                  <a:solidFill>
                    <a:schemeClr val="tx1"/>
                  </a:solidFill>
                  <a:latin typeface="Arial" pitchFamily="34" charset="0"/>
                </a:defRPr>
              </a:lvl3pPr>
              <a:lvl4pPr marL="1600200" indent="-228600" eaLnBrk="0" hangingPunct="0">
                <a:defRPr sz="2200">
                  <a:solidFill>
                    <a:schemeClr val="tx1"/>
                  </a:solidFill>
                  <a:latin typeface="Arial" pitchFamily="34" charset="0"/>
                </a:defRPr>
              </a:lvl4pPr>
              <a:lvl5pPr marL="2057400" indent="-228600" eaLnBrk="0" hangingPunct="0">
                <a:defRPr sz="2200">
                  <a:solidFill>
                    <a:schemeClr val="tx1"/>
                  </a:solidFill>
                  <a:latin typeface="Arial" pitchFamily="34" charset="0"/>
                </a:defRPr>
              </a:lvl5pPr>
              <a:lvl6pPr marL="2514600" indent="-228600" eaLnBrk="0" fontAlgn="base" hangingPunct="0">
                <a:spcBef>
                  <a:spcPct val="0"/>
                </a:spcBef>
                <a:spcAft>
                  <a:spcPct val="0"/>
                </a:spcAft>
                <a:defRPr sz="2200">
                  <a:solidFill>
                    <a:schemeClr val="tx1"/>
                  </a:solidFill>
                  <a:latin typeface="Arial" pitchFamily="34" charset="0"/>
                </a:defRPr>
              </a:lvl6pPr>
              <a:lvl7pPr marL="2971800" indent="-228600" eaLnBrk="0" fontAlgn="base" hangingPunct="0">
                <a:spcBef>
                  <a:spcPct val="0"/>
                </a:spcBef>
                <a:spcAft>
                  <a:spcPct val="0"/>
                </a:spcAft>
                <a:defRPr sz="2200">
                  <a:solidFill>
                    <a:schemeClr val="tx1"/>
                  </a:solidFill>
                  <a:latin typeface="Arial" pitchFamily="34" charset="0"/>
                </a:defRPr>
              </a:lvl7pPr>
              <a:lvl8pPr marL="3429000" indent="-228600" eaLnBrk="0" fontAlgn="base" hangingPunct="0">
                <a:spcBef>
                  <a:spcPct val="0"/>
                </a:spcBef>
                <a:spcAft>
                  <a:spcPct val="0"/>
                </a:spcAft>
                <a:defRPr sz="2200">
                  <a:solidFill>
                    <a:schemeClr val="tx1"/>
                  </a:solidFill>
                  <a:latin typeface="Arial" pitchFamily="34" charset="0"/>
                </a:defRPr>
              </a:lvl8pPr>
              <a:lvl9pPr marL="3886200" indent="-228600" eaLnBrk="0" fontAlgn="base" hangingPunct="0">
                <a:spcBef>
                  <a:spcPct val="0"/>
                </a:spcBef>
                <a:spcAft>
                  <a:spcPct val="0"/>
                </a:spcAft>
                <a:defRPr sz="2200">
                  <a:solidFill>
                    <a:schemeClr val="tx1"/>
                  </a:solidFill>
                  <a:latin typeface="Arial" pitchFamily="34" charset="0"/>
                </a:defRPr>
              </a:lvl9pPr>
            </a:lstStyle>
            <a:p>
              <a:pPr algn="ctr" eaLnBrk="1" hangingPunct="1">
                <a:spcBef>
                  <a:spcPct val="50000"/>
                </a:spcBef>
              </a:pPr>
              <a:r>
                <a:rPr lang="fr-FR" sz="1800"/>
                <a:t>Prix</a:t>
              </a:r>
            </a:p>
          </p:txBody>
        </p:sp>
        <p:sp>
          <p:nvSpPr>
            <p:cNvPr id="38921" name="Text Box 8"/>
            <p:cNvSpPr txBox="1">
              <a:spLocks noChangeArrowheads="1"/>
            </p:cNvSpPr>
            <p:nvPr/>
          </p:nvSpPr>
          <p:spPr bwMode="auto">
            <a:xfrm>
              <a:off x="6011863" y="1268413"/>
              <a:ext cx="16637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200">
                  <a:solidFill>
                    <a:schemeClr val="tx1"/>
                  </a:solidFill>
                  <a:latin typeface="Arial" pitchFamily="34" charset="0"/>
                </a:defRPr>
              </a:lvl1pPr>
              <a:lvl2pPr marL="742950" indent="-285750" eaLnBrk="0" hangingPunct="0">
                <a:defRPr sz="2200">
                  <a:solidFill>
                    <a:schemeClr val="tx1"/>
                  </a:solidFill>
                  <a:latin typeface="Arial" pitchFamily="34" charset="0"/>
                </a:defRPr>
              </a:lvl2pPr>
              <a:lvl3pPr marL="1143000" indent="-228600" eaLnBrk="0" hangingPunct="0">
                <a:defRPr sz="2200">
                  <a:solidFill>
                    <a:schemeClr val="tx1"/>
                  </a:solidFill>
                  <a:latin typeface="Arial" pitchFamily="34" charset="0"/>
                </a:defRPr>
              </a:lvl3pPr>
              <a:lvl4pPr marL="1600200" indent="-228600" eaLnBrk="0" hangingPunct="0">
                <a:defRPr sz="2200">
                  <a:solidFill>
                    <a:schemeClr val="tx1"/>
                  </a:solidFill>
                  <a:latin typeface="Arial" pitchFamily="34" charset="0"/>
                </a:defRPr>
              </a:lvl4pPr>
              <a:lvl5pPr marL="2057400" indent="-228600" eaLnBrk="0" hangingPunct="0">
                <a:defRPr sz="2200">
                  <a:solidFill>
                    <a:schemeClr val="tx1"/>
                  </a:solidFill>
                  <a:latin typeface="Arial" pitchFamily="34" charset="0"/>
                </a:defRPr>
              </a:lvl5pPr>
              <a:lvl6pPr marL="2514600" indent="-228600" eaLnBrk="0" fontAlgn="base" hangingPunct="0">
                <a:spcBef>
                  <a:spcPct val="0"/>
                </a:spcBef>
                <a:spcAft>
                  <a:spcPct val="0"/>
                </a:spcAft>
                <a:defRPr sz="2200">
                  <a:solidFill>
                    <a:schemeClr val="tx1"/>
                  </a:solidFill>
                  <a:latin typeface="Arial" pitchFamily="34" charset="0"/>
                </a:defRPr>
              </a:lvl6pPr>
              <a:lvl7pPr marL="2971800" indent="-228600" eaLnBrk="0" fontAlgn="base" hangingPunct="0">
                <a:spcBef>
                  <a:spcPct val="0"/>
                </a:spcBef>
                <a:spcAft>
                  <a:spcPct val="0"/>
                </a:spcAft>
                <a:defRPr sz="2200">
                  <a:solidFill>
                    <a:schemeClr val="tx1"/>
                  </a:solidFill>
                  <a:latin typeface="Arial" pitchFamily="34" charset="0"/>
                </a:defRPr>
              </a:lvl7pPr>
              <a:lvl8pPr marL="3429000" indent="-228600" eaLnBrk="0" fontAlgn="base" hangingPunct="0">
                <a:spcBef>
                  <a:spcPct val="0"/>
                </a:spcBef>
                <a:spcAft>
                  <a:spcPct val="0"/>
                </a:spcAft>
                <a:defRPr sz="2200">
                  <a:solidFill>
                    <a:schemeClr val="tx1"/>
                  </a:solidFill>
                  <a:latin typeface="Arial" pitchFamily="34" charset="0"/>
                </a:defRPr>
              </a:lvl8pPr>
              <a:lvl9pPr marL="3886200" indent="-228600" eaLnBrk="0" fontAlgn="base" hangingPunct="0">
                <a:spcBef>
                  <a:spcPct val="0"/>
                </a:spcBef>
                <a:spcAft>
                  <a:spcPct val="0"/>
                </a:spcAft>
                <a:defRPr sz="2200">
                  <a:solidFill>
                    <a:schemeClr val="tx1"/>
                  </a:solidFill>
                  <a:latin typeface="Arial" pitchFamily="34" charset="0"/>
                </a:defRPr>
              </a:lvl9pPr>
            </a:lstStyle>
            <a:p>
              <a:pPr eaLnBrk="1" hangingPunct="1">
                <a:spcBef>
                  <a:spcPct val="50000"/>
                </a:spcBef>
              </a:pPr>
              <a:r>
                <a:rPr lang="fr-FR" sz="1800"/>
                <a:t>Offre</a:t>
              </a:r>
            </a:p>
          </p:txBody>
        </p:sp>
        <p:sp>
          <p:nvSpPr>
            <p:cNvPr id="38922" name="Text Box 9"/>
            <p:cNvSpPr txBox="1">
              <a:spLocks noChangeArrowheads="1"/>
            </p:cNvSpPr>
            <p:nvPr/>
          </p:nvSpPr>
          <p:spPr bwMode="auto">
            <a:xfrm>
              <a:off x="6578600" y="4792663"/>
              <a:ext cx="1665288"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200">
                  <a:solidFill>
                    <a:schemeClr val="tx1"/>
                  </a:solidFill>
                  <a:latin typeface="Arial" pitchFamily="34" charset="0"/>
                </a:defRPr>
              </a:lvl1pPr>
              <a:lvl2pPr marL="742950" indent="-285750" eaLnBrk="0" hangingPunct="0">
                <a:defRPr sz="2200">
                  <a:solidFill>
                    <a:schemeClr val="tx1"/>
                  </a:solidFill>
                  <a:latin typeface="Arial" pitchFamily="34" charset="0"/>
                </a:defRPr>
              </a:lvl2pPr>
              <a:lvl3pPr marL="1143000" indent="-228600" eaLnBrk="0" hangingPunct="0">
                <a:defRPr sz="2200">
                  <a:solidFill>
                    <a:schemeClr val="tx1"/>
                  </a:solidFill>
                  <a:latin typeface="Arial" pitchFamily="34" charset="0"/>
                </a:defRPr>
              </a:lvl3pPr>
              <a:lvl4pPr marL="1600200" indent="-228600" eaLnBrk="0" hangingPunct="0">
                <a:defRPr sz="2200">
                  <a:solidFill>
                    <a:schemeClr val="tx1"/>
                  </a:solidFill>
                  <a:latin typeface="Arial" pitchFamily="34" charset="0"/>
                </a:defRPr>
              </a:lvl4pPr>
              <a:lvl5pPr marL="2057400" indent="-228600" eaLnBrk="0" hangingPunct="0">
                <a:defRPr sz="2200">
                  <a:solidFill>
                    <a:schemeClr val="tx1"/>
                  </a:solidFill>
                  <a:latin typeface="Arial" pitchFamily="34" charset="0"/>
                </a:defRPr>
              </a:lvl5pPr>
              <a:lvl6pPr marL="2514600" indent="-228600" eaLnBrk="0" fontAlgn="base" hangingPunct="0">
                <a:spcBef>
                  <a:spcPct val="0"/>
                </a:spcBef>
                <a:spcAft>
                  <a:spcPct val="0"/>
                </a:spcAft>
                <a:defRPr sz="2200">
                  <a:solidFill>
                    <a:schemeClr val="tx1"/>
                  </a:solidFill>
                  <a:latin typeface="Arial" pitchFamily="34" charset="0"/>
                </a:defRPr>
              </a:lvl6pPr>
              <a:lvl7pPr marL="2971800" indent="-228600" eaLnBrk="0" fontAlgn="base" hangingPunct="0">
                <a:spcBef>
                  <a:spcPct val="0"/>
                </a:spcBef>
                <a:spcAft>
                  <a:spcPct val="0"/>
                </a:spcAft>
                <a:defRPr sz="2200">
                  <a:solidFill>
                    <a:schemeClr val="tx1"/>
                  </a:solidFill>
                  <a:latin typeface="Arial" pitchFamily="34" charset="0"/>
                </a:defRPr>
              </a:lvl7pPr>
              <a:lvl8pPr marL="3429000" indent="-228600" eaLnBrk="0" fontAlgn="base" hangingPunct="0">
                <a:spcBef>
                  <a:spcPct val="0"/>
                </a:spcBef>
                <a:spcAft>
                  <a:spcPct val="0"/>
                </a:spcAft>
                <a:defRPr sz="2200">
                  <a:solidFill>
                    <a:schemeClr val="tx1"/>
                  </a:solidFill>
                  <a:latin typeface="Arial" pitchFamily="34" charset="0"/>
                </a:defRPr>
              </a:lvl8pPr>
              <a:lvl9pPr marL="3886200" indent="-228600" eaLnBrk="0" fontAlgn="base" hangingPunct="0">
                <a:spcBef>
                  <a:spcPct val="0"/>
                </a:spcBef>
                <a:spcAft>
                  <a:spcPct val="0"/>
                </a:spcAft>
                <a:defRPr sz="2200">
                  <a:solidFill>
                    <a:schemeClr val="tx1"/>
                  </a:solidFill>
                  <a:latin typeface="Arial" pitchFamily="34" charset="0"/>
                </a:defRPr>
              </a:lvl9pPr>
            </a:lstStyle>
            <a:p>
              <a:pPr eaLnBrk="1" hangingPunct="1">
                <a:spcBef>
                  <a:spcPct val="50000"/>
                </a:spcBef>
              </a:pPr>
              <a:r>
                <a:rPr lang="fr-FR" sz="1800"/>
                <a:t>Demande</a:t>
              </a:r>
            </a:p>
          </p:txBody>
        </p:sp>
        <p:sp>
          <p:nvSpPr>
            <p:cNvPr id="38923" name="Line 10"/>
            <p:cNvSpPr>
              <a:spLocks noChangeShapeType="1"/>
            </p:cNvSpPr>
            <p:nvPr/>
          </p:nvSpPr>
          <p:spPr bwMode="auto">
            <a:xfrm>
              <a:off x="4211638" y="3213100"/>
              <a:ext cx="0" cy="2160588"/>
            </a:xfrm>
            <a:prstGeom prst="line">
              <a:avLst/>
            </a:prstGeom>
            <a:noFill/>
            <a:ln w="1905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8924" name="Line 11"/>
            <p:cNvSpPr>
              <a:spLocks noChangeShapeType="1"/>
            </p:cNvSpPr>
            <p:nvPr/>
          </p:nvSpPr>
          <p:spPr bwMode="auto">
            <a:xfrm>
              <a:off x="1763713" y="3141663"/>
              <a:ext cx="2447925"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8937" name="Text Box 24"/>
            <p:cNvSpPr txBox="1">
              <a:spLocks noChangeArrowheads="1"/>
            </p:cNvSpPr>
            <p:nvPr/>
          </p:nvSpPr>
          <p:spPr bwMode="auto">
            <a:xfrm>
              <a:off x="1258888" y="2924175"/>
              <a:ext cx="433387"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200">
                  <a:solidFill>
                    <a:schemeClr val="tx1"/>
                  </a:solidFill>
                  <a:latin typeface="Arial" pitchFamily="34" charset="0"/>
                </a:defRPr>
              </a:lvl1pPr>
              <a:lvl2pPr marL="742950" indent="-285750" eaLnBrk="0" hangingPunct="0">
                <a:defRPr sz="2200">
                  <a:solidFill>
                    <a:schemeClr val="tx1"/>
                  </a:solidFill>
                  <a:latin typeface="Arial" pitchFamily="34" charset="0"/>
                </a:defRPr>
              </a:lvl2pPr>
              <a:lvl3pPr marL="1143000" indent="-228600" eaLnBrk="0" hangingPunct="0">
                <a:defRPr sz="2200">
                  <a:solidFill>
                    <a:schemeClr val="tx1"/>
                  </a:solidFill>
                  <a:latin typeface="Arial" pitchFamily="34" charset="0"/>
                </a:defRPr>
              </a:lvl3pPr>
              <a:lvl4pPr marL="1600200" indent="-228600" eaLnBrk="0" hangingPunct="0">
                <a:defRPr sz="2200">
                  <a:solidFill>
                    <a:schemeClr val="tx1"/>
                  </a:solidFill>
                  <a:latin typeface="Arial" pitchFamily="34" charset="0"/>
                </a:defRPr>
              </a:lvl4pPr>
              <a:lvl5pPr marL="2057400" indent="-228600" eaLnBrk="0" hangingPunct="0">
                <a:defRPr sz="2200">
                  <a:solidFill>
                    <a:schemeClr val="tx1"/>
                  </a:solidFill>
                  <a:latin typeface="Arial" pitchFamily="34" charset="0"/>
                </a:defRPr>
              </a:lvl5pPr>
              <a:lvl6pPr marL="2514600" indent="-228600" eaLnBrk="0" fontAlgn="base" hangingPunct="0">
                <a:spcBef>
                  <a:spcPct val="0"/>
                </a:spcBef>
                <a:spcAft>
                  <a:spcPct val="0"/>
                </a:spcAft>
                <a:defRPr sz="2200">
                  <a:solidFill>
                    <a:schemeClr val="tx1"/>
                  </a:solidFill>
                  <a:latin typeface="Arial" pitchFamily="34" charset="0"/>
                </a:defRPr>
              </a:lvl6pPr>
              <a:lvl7pPr marL="2971800" indent="-228600" eaLnBrk="0" fontAlgn="base" hangingPunct="0">
                <a:spcBef>
                  <a:spcPct val="0"/>
                </a:spcBef>
                <a:spcAft>
                  <a:spcPct val="0"/>
                </a:spcAft>
                <a:defRPr sz="2200">
                  <a:solidFill>
                    <a:schemeClr val="tx1"/>
                  </a:solidFill>
                  <a:latin typeface="Arial" pitchFamily="34" charset="0"/>
                </a:defRPr>
              </a:lvl7pPr>
              <a:lvl8pPr marL="3429000" indent="-228600" eaLnBrk="0" fontAlgn="base" hangingPunct="0">
                <a:spcBef>
                  <a:spcPct val="0"/>
                </a:spcBef>
                <a:spcAft>
                  <a:spcPct val="0"/>
                </a:spcAft>
                <a:defRPr sz="2200">
                  <a:solidFill>
                    <a:schemeClr val="tx1"/>
                  </a:solidFill>
                  <a:latin typeface="Arial" pitchFamily="34" charset="0"/>
                </a:defRPr>
              </a:lvl8pPr>
              <a:lvl9pPr marL="3886200" indent="-228600" eaLnBrk="0" fontAlgn="base" hangingPunct="0">
                <a:spcBef>
                  <a:spcPct val="0"/>
                </a:spcBef>
                <a:spcAft>
                  <a:spcPct val="0"/>
                </a:spcAft>
                <a:defRPr sz="2200">
                  <a:solidFill>
                    <a:schemeClr val="tx1"/>
                  </a:solidFill>
                  <a:latin typeface="Arial" pitchFamily="34" charset="0"/>
                </a:defRPr>
              </a:lvl9pPr>
            </a:lstStyle>
            <a:p>
              <a:pPr eaLnBrk="1" hangingPunct="1">
                <a:spcBef>
                  <a:spcPct val="50000"/>
                </a:spcBef>
              </a:pPr>
              <a:r>
                <a:rPr lang="fr-FR" sz="1800"/>
                <a:t>p*</a:t>
              </a:r>
            </a:p>
          </p:txBody>
        </p:sp>
        <p:sp>
          <p:nvSpPr>
            <p:cNvPr id="33" name="Text Box 24"/>
            <p:cNvSpPr txBox="1">
              <a:spLocks noChangeArrowheads="1"/>
            </p:cNvSpPr>
            <p:nvPr/>
          </p:nvSpPr>
          <p:spPr bwMode="auto">
            <a:xfrm>
              <a:off x="3994597" y="5366543"/>
              <a:ext cx="433387"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200">
                  <a:solidFill>
                    <a:schemeClr val="tx1"/>
                  </a:solidFill>
                  <a:latin typeface="Arial" pitchFamily="34" charset="0"/>
                </a:defRPr>
              </a:lvl1pPr>
              <a:lvl2pPr marL="742950" indent="-285750" eaLnBrk="0" hangingPunct="0">
                <a:defRPr sz="2200">
                  <a:solidFill>
                    <a:schemeClr val="tx1"/>
                  </a:solidFill>
                  <a:latin typeface="Arial" pitchFamily="34" charset="0"/>
                </a:defRPr>
              </a:lvl2pPr>
              <a:lvl3pPr marL="1143000" indent="-228600" eaLnBrk="0" hangingPunct="0">
                <a:defRPr sz="2200">
                  <a:solidFill>
                    <a:schemeClr val="tx1"/>
                  </a:solidFill>
                  <a:latin typeface="Arial" pitchFamily="34" charset="0"/>
                </a:defRPr>
              </a:lvl3pPr>
              <a:lvl4pPr marL="1600200" indent="-228600" eaLnBrk="0" hangingPunct="0">
                <a:defRPr sz="2200">
                  <a:solidFill>
                    <a:schemeClr val="tx1"/>
                  </a:solidFill>
                  <a:latin typeface="Arial" pitchFamily="34" charset="0"/>
                </a:defRPr>
              </a:lvl4pPr>
              <a:lvl5pPr marL="2057400" indent="-228600" eaLnBrk="0" hangingPunct="0">
                <a:defRPr sz="2200">
                  <a:solidFill>
                    <a:schemeClr val="tx1"/>
                  </a:solidFill>
                  <a:latin typeface="Arial" pitchFamily="34" charset="0"/>
                </a:defRPr>
              </a:lvl5pPr>
              <a:lvl6pPr marL="2514600" indent="-228600" eaLnBrk="0" fontAlgn="base" hangingPunct="0">
                <a:spcBef>
                  <a:spcPct val="0"/>
                </a:spcBef>
                <a:spcAft>
                  <a:spcPct val="0"/>
                </a:spcAft>
                <a:defRPr sz="2200">
                  <a:solidFill>
                    <a:schemeClr val="tx1"/>
                  </a:solidFill>
                  <a:latin typeface="Arial" pitchFamily="34" charset="0"/>
                </a:defRPr>
              </a:lvl6pPr>
              <a:lvl7pPr marL="2971800" indent="-228600" eaLnBrk="0" fontAlgn="base" hangingPunct="0">
                <a:spcBef>
                  <a:spcPct val="0"/>
                </a:spcBef>
                <a:spcAft>
                  <a:spcPct val="0"/>
                </a:spcAft>
                <a:defRPr sz="2200">
                  <a:solidFill>
                    <a:schemeClr val="tx1"/>
                  </a:solidFill>
                  <a:latin typeface="Arial" pitchFamily="34" charset="0"/>
                </a:defRPr>
              </a:lvl7pPr>
              <a:lvl8pPr marL="3429000" indent="-228600" eaLnBrk="0" fontAlgn="base" hangingPunct="0">
                <a:spcBef>
                  <a:spcPct val="0"/>
                </a:spcBef>
                <a:spcAft>
                  <a:spcPct val="0"/>
                </a:spcAft>
                <a:defRPr sz="2200">
                  <a:solidFill>
                    <a:schemeClr val="tx1"/>
                  </a:solidFill>
                  <a:latin typeface="Arial" pitchFamily="34" charset="0"/>
                </a:defRPr>
              </a:lvl8pPr>
              <a:lvl9pPr marL="3886200" indent="-228600" eaLnBrk="0" fontAlgn="base" hangingPunct="0">
                <a:spcBef>
                  <a:spcPct val="0"/>
                </a:spcBef>
                <a:spcAft>
                  <a:spcPct val="0"/>
                </a:spcAft>
                <a:defRPr sz="2200">
                  <a:solidFill>
                    <a:schemeClr val="tx1"/>
                  </a:solidFill>
                  <a:latin typeface="Arial" pitchFamily="34" charset="0"/>
                </a:defRPr>
              </a:lvl9pPr>
            </a:lstStyle>
            <a:p>
              <a:pPr eaLnBrk="1" hangingPunct="1">
                <a:spcBef>
                  <a:spcPct val="50000"/>
                </a:spcBef>
              </a:pPr>
              <a:r>
                <a:rPr lang="fr-FR" sz="1800" dirty="0" smtClean="0"/>
                <a:t>q*</a:t>
              </a:r>
              <a:endParaRPr lang="fr-FR" sz="1800" dirty="0"/>
            </a:p>
          </p:txBody>
        </p:sp>
      </p:grpSp>
      <p:sp>
        <p:nvSpPr>
          <p:cNvPr id="34" name="Titre 1"/>
          <p:cNvSpPr>
            <a:spLocks noGrp="1"/>
          </p:cNvSpPr>
          <p:nvPr>
            <p:ph type="title"/>
          </p:nvPr>
        </p:nvSpPr>
        <p:spPr>
          <a:xfrm>
            <a:off x="457200" y="704088"/>
            <a:ext cx="8229600" cy="564672"/>
          </a:xfrm>
        </p:spPr>
        <p:txBody>
          <a:bodyPr>
            <a:normAutofit fontScale="90000"/>
          </a:bodyPr>
          <a:lstStyle/>
          <a:p>
            <a:pPr algn="ctr"/>
            <a:r>
              <a:rPr lang="fr-FR" sz="4000" dirty="0" smtClean="0"/>
              <a:t>Concurrence parfaite</a:t>
            </a:r>
            <a:endParaRPr lang="fr-FR" sz="4000" dirty="0"/>
          </a:p>
        </p:txBody>
      </p:sp>
    </p:spTree>
    <p:extLst>
      <p:ext uri="{BB962C8B-B14F-4D97-AF65-F5344CB8AC3E}">
        <p14:creationId xmlns:p14="http://schemas.microsoft.com/office/powerpoint/2010/main" xmlns="" val="33492540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857232"/>
            <a:ext cx="8329642" cy="5857916"/>
          </a:xfrm>
        </p:spPr>
        <p:txBody>
          <a:bodyPr>
            <a:noAutofit/>
          </a:bodyPr>
          <a:lstStyle/>
          <a:p>
            <a:r>
              <a:rPr lang="fr-FR" sz="2200" dirty="0" smtClean="0"/>
              <a:t>Concurrence faible </a:t>
            </a:r>
            <a:r>
              <a:rPr lang="fr-FR" sz="2200" dirty="0" smtClean="0"/>
              <a:t>:</a:t>
            </a:r>
            <a:endParaRPr lang="fr-FR" sz="2200" dirty="0" smtClean="0"/>
          </a:p>
          <a:p>
            <a:pPr lvl="1"/>
            <a:r>
              <a:rPr lang="fr-FR" sz="2200" dirty="0" smtClean="0"/>
              <a:t>(</a:t>
            </a:r>
            <a:r>
              <a:rPr lang="el-GR" sz="2200" dirty="0" smtClean="0"/>
              <a:t>π</a:t>
            </a:r>
            <a:r>
              <a:rPr lang="fr-FR" sz="2200" baseline="-25000" dirty="0" smtClean="0"/>
              <a:t>0</a:t>
            </a:r>
            <a:r>
              <a:rPr lang="fr-FR" sz="2200" dirty="0" smtClean="0"/>
              <a:t> – </a:t>
            </a:r>
            <a:r>
              <a:rPr lang="el-GR" sz="2200" dirty="0" smtClean="0"/>
              <a:t>π</a:t>
            </a:r>
            <a:r>
              <a:rPr lang="fr-FR" sz="2200" baseline="-25000" dirty="0" smtClean="0"/>
              <a:t>-1</a:t>
            </a:r>
            <a:r>
              <a:rPr lang="fr-FR" sz="2200" dirty="0" smtClean="0"/>
              <a:t>) est important donc l’incitation à innover du suiveur est forte.</a:t>
            </a:r>
            <a:endParaRPr lang="fr-FR" sz="2200" baseline="-25000" dirty="0" smtClean="0"/>
          </a:p>
          <a:p>
            <a:pPr lvl="1"/>
            <a:r>
              <a:rPr lang="fr-FR" sz="2200" dirty="0" smtClean="0"/>
              <a:t>(</a:t>
            </a:r>
            <a:r>
              <a:rPr lang="el-GR" sz="2200" dirty="0" smtClean="0"/>
              <a:t>π</a:t>
            </a:r>
            <a:r>
              <a:rPr lang="fr-FR" sz="2200" baseline="-25000" dirty="0" smtClean="0"/>
              <a:t>1</a:t>
            </a:r>
            <a:r>
              <a:rPr lang="fr-FR" sz="2200" dirty="0" smtClean="0"/>
              <a:t> – </a:t>
            </a:r>
            <a:r>
              <a:rPr lang="el-GR" sz="2200" dirty="0" smtClean="0"/>
              <a:t>π</a:t>
            </a:r>
            <a:r>
              <a:rPr lang="fr-FR" sz="2200" baseline="-25000" dirty="0" smtClean="0"/>
              <a:t>0</a:t>
            </a:r>
            <a:r>
              <a:rPr lang="fr-FR" sz="2200" dirty="0" smtClean="0"/>
              <a:t>) est faible donc l’incitation à innover des entreprises au coude à coude est faible.</a:t>
            </a:r>
          </a:p>
          <a:p>
            <a:pPr lvl="1">
              <a:buFont typeface="Wingdings"/>
              <a:buChar char="ð"/>
            </a:pPr>
            <a:r>
              <a:rPr lang="fr-FR" sz="2200" dirty="0" smtClean="0">
                <a:sym typeface="Wingdings"/>
              </a:rPr>
              <a:t>Convergence vers un équilibre où les entreprises sont identiques et où l’incitation à innover est donc faible.</a:t>
            </a:r>
          </a:p>
          <a:p>
            <a:pPr lvl="1">
              <a:buFont typeface="Wingdings"/>
              <a:buChar char="ð"/>
            </a:pPr>
            <a:endParaRPr lang="fr-FR" sz="2200" baseline="-25000" dirty="0" smtClean="0"/>
          </a:p>
          <a:p>
            <a:r>
              <a:rPr lang="fr-FR" sz="2200" dirty="0" smtClean="0"/>
              <a:t>Concurrence forte </a:t>
            </a:r>
            <a:r>
              <a:rPr lang="fr-FR" sz="2200" dirty="0" smtClean="0"/>
              <a:t>:</a:t>
            </a:r>
            <a:endParaRPr lang="fr-FR" sz="2200" dirty="0" smtClean="0"/>
          </a:p>
          <a:p>
            <a:pPr lvl="1"/>
            <a:r>
              <a:rPr lang="fr-FR" sz="2200" dirty="0" smtClean="0"/>
              <a:t>(</a:t>
            </a:r>
            <a:r>
              <a:rPr lang="el-GR" sz="2200" dirty="0" smtClean="0"/>
              <a:t>π</a:t>
            </a:r>
            <a:r>
              <a:rPr lang="fr-FR" sz="2200" baseline="-25000" dirty="0" smtClean="0"/>
              <a:t>0</a:t>
            </a:r>
            <a:r>
              <a:rPr lang="fr-FR" sz="2200" dirty="0" smtClean="0"/>
              <a:t> – </a:t>
            </a:r>
            <a:r>
              <a:rPr lang="el-GR" sz="2200" dirty="0" smtClean="0"/>
              <a:t>π</a:t>
            </a:r>
            <a:r>
              <a:rPr lang="fr-FR" sz="2200" baseline="-25000" dirty="0" smtClean="0"/>
              <a:t>-1</a:t>
            </a:r>
            <a:r>
              <a:rPr lang="fr-FR" sz="2200" dirty="0" smtClean="0"/>
              <a:t>) est faible donc l’incitation à innover du suiveur est faible.</a:t>
            </a:r>
            <a:endParaRPr lang="fr-FR" sz="2200" baseline="-25000" dirty="0" smtClean="0"/>
          </a:p>
          <a:p>
            <a:pPr lvl="1"/>
            <a:r>
              <a:rPr lang="fr-FR" sz="2200" dirty="0" smtClean="0"/>
              <a:t>(</a:t>
            </a:r>
            <a:r>
              <a:rPr lang="el-GR" sz="2200" dirty="0" smtClean="0"/>
              <a:t>π</a:t>
            </a:r>
            <a:r>
              <a:rPr lang="fr-FR" sz="2200" baseline="-25000" dirty="0" smtClean="0"/>
              <a:t>1</a:t>
            </a:r>
            <a:r>
              <a:rPr lang="fr-FR" sz="2200" dirty="0" smtClean="0"/>
              <a:t> – </a:t>
            </a:r>
            <a:r>
              <a:rPr lang="el-GR" sz="2200" dirty="0" smtClean="0"/>
              <a:t>π</a:t>
            </a:r>
            <a:r>
              <a:rPr lang="fr-FR" sz="2200" baseline="-25000" dirty="0" smtClean="0"/>
              <a:t>0</a:t>
            </a:r>
            <a:r>
              <a:rPr lang="fr-FR" sz="2200" dirty="0" smtClean="0"/>
              <a:t>) est important donc l’incitation à innover des entreprises au coude à coude est forte.</a:t>
            </a:r>
          </a:p>
          <a:p>
            <a:pPr lvl="1">
              <a:buFont typeface="Wingdings"/>
              <a:buChar char="ð"/>
            </a:pPr>
            <a:r>
              <a:rPr lang="fr-FR" sz="2200" dirty="0" smtClean="0">
                <a:sym typeface="Wingdings"/>
              </a:rPr>
              <a:t>Convergence vers un équilibre de « différenciation » des </a:t>
            </a:r>
            <a:r>
              <a:rPr lang="fr-FR" sz="2200" dirty="0" smtClean="0">
                <a:sym typeface="Wingdings"/>
              </a:rPr>
              <a:t>entreprises (leader/suiveur), </a:t>
            </a:r>
            <a:r>
              <a:rPr lang="fr-FR" sz="2200" dirty="0" smtClean="0">
                <a:sym typeface="Wingdings"/>
              </a:rPr>
              <a:t>où l’incitation à innover est, ici encore, faible !</a:t>
            </a:r>
            <a:endParaRPr lang="fr-FR" sz="2200" baseline="-250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340768"/>
            <a:ext cx="8229600" cy="4983832"/>
          </a:xfrm>
        </p:spPr>
        <p:txBody>
          <a:bodyPr>
            <a:normAutofit lnSpcReduction="10000"/>
          </a:bodyPr>
          <a:lstStyle/>
          <a:p>
            <a:r>
              <a:rPr lang="fr-FR" sz="2200" dirty="0" smtClean="0"/>
              <a:t>Pour des niveaux de concurrence intermédiaires :</a:t>
            </a:r>
          </a:p>
          <a:p>
            <a:pPr marL="0" indent="0">
              <a:buNone/>
            </a:pPr>
            <a:endParaRPr lang="fr-FR" sz="2200" dirty="0" smtClean="0"/>
          </a:p>
          <a:p>
            <a:pPr lvl="1"/>
            <a:r>
              <a:rPr lang="fr-FR" sz="2200" dirty="0"/>
              <a:t>(</a:t>
            </a:r>
            <a:r>
              <a:rPr lang="el-GR" sz="2200" dirty="0"/>
              <a:t>π</a:t>
            </a:r>
            <a:r>
              <a:rPr lang="fr-FR" sz="2200" baseline="-25000" dirty="0"/>
              <a:t>0</a:t>
            </a:r>
            <a:r>
              <a:rPr lang="fr-FR" sz="2200" dirty="0"/>
              <a:t> – </a:t>
            </a:r>
            <a:r>
              <a:rPr lang="el-GR" sz="2200" dirty="0"/>
              <a:t>π</a:t>
            </a:r>
            <a:r>
              <a:rPr lang="fr-FR" sz="2200" baseline="-25000" dirty="0"/>
              <a:t>-1</a:t>
            </a:r>
            <a:r>
              <a:rPr lang="fr-FR" sz="2200" dirty="0"/>
              <a:t>) </a:t>
            </a:r>
            <a:r>
              <a:rPr lang="fr-FR" sz="2200" dirty="0" smtClean="0"/>
              <a:t>et </a:t>
            </a:r>
            <a:r>
              <a:rPr lang="fr-FR" sz="2200" dirty="0"/>
              <a:t>(</a:t>
            </a:r>
            <a:r>
              <a:rPr lang="el-GR" sz="2200" dirty="0"/>
              <a:t>π</a:t>
            </a:r>
            <a:r>
              <a:rPr lang="fr-FR" sz="2200" baseline="-25000" dirty="0"/>
              <a:t>1</a:t>
            </a:r>
            <a:r>
              <a:rPr lang="fr-FR" sz="2200" dirty="0"/>
              <a:t> – </a:t>
            </a:r>
            <a:r>
              <a:rPr lang="el-GR" sz="2200" dirty="0"/>
              <a:t>π</a:t>
            </a:r>
            <a:r>
              <a:rPr lang="fr-FR" sz="2200" baseline="-25000" dirty="0"/>
              <a:t>0</a:t>
            </a:r>
            <a:r>
              <a:rPr lang="fr-FR" sz="2200" dirty="0"/>
              <a:t>) </a:t>
            </a:r>
            <a:r>
              <a:rPr lang="fr-FR" sz="2200" dirty="0" smtClean="0"/>
              <a:t>sont suffisamment importants pour que l’incitation à innover reste soutenue dans toutes les situations,  pour les firmes « en retard » comme pour les firmes </a:t>
            </a:r>
            <a:r>
              <a:rPr lang="fr-FR" sz="2200" dirty="0" smtClean="0"/>
              <a:t>au coude </a:t>
            </a:r>
            <a:r>
              <a:rPr lang="fr-FR" sz="2200" dirty="0" smtClean="0"/>
              <a:t>à coude. </a:t>
            </a:r>
          </a:p>
          <a:p>
            <a:pPr lvl="1"/>
            <a:endParaRPr lang="fr-FR" sz="2200" baseline="-25000" dirty="0"/>
          </a:p>
          <a:p>
            <a:pPr lvl="1">
              <a:buFont typeface="Wingdings"/>
              <a:buChar char="ð"/>
            </a:pPr>
            <a:r>
              <a:rPr lang="fr-FR" sz="2200" dirty="0" smtClean="0">
                <a:sym typeface="Wingdings"/>
              </a:rPr>
              <a:t>En termes dynamiques , il n’y a plus d’équilibre stable mais alternance de périodes où une entreprise prend de l’avance et des périodes où l’entreprise suiveuse rattrape sa concurrente (entreprises de nouveau au coude à coude) : </a:t>
            </a:r>
            <a:r>
              <a:rPr lang="fr-FR" sz="2200" dirty="0" smtClean="0">
                <a:sym typeface="Wingdings"/>
              </a:rPr>
              <a:t>« l’instabilité » provient </a:t>
            </a:r>
            <a:r>
              <a:rPr lang="fr-FR" sz="2200" dirty="0" smtClean="0">
                <a:sym typeface="Wingdings"/>
              </a:rPr>
              <a:t>de l’incitation permanente (à savoir, dans les deux états possibles) des entreprises à </a:t>
            </a:r>
            <a:r>
              <a:rPr lang="fr-FR" sz="2200" dirty="0" smtClean="0">
                <a:sym typeface="Wingdings"/>
              </a:rPr>
              <a:t>investir/innover. C’est la seule configuration dans laquelle l’innovation est un processus durable.</a:t>
            </a:r>
            <a:endParaRPr lang="fr-FR" sz="2200" baseline="-25000" dirty="0"/>
          </a:p>
        </p:txBody>
      </p:sp>
    </p:spTree>
    <p:extLst>
      <p:ext uri="{BB962C8B-B14F-4D97-AF65-F5344CB8AC3E}">
        <p14:creationId xmlns:p14="http://schemas.microsoft.com/office/powerpoint/2010/main" xmlns="" val="21446576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c 3"/>
          <p:cNvSpPr/>
          <p:nvPr/>
        </p:nvSpPr>
        <p:spPr>
          <a:xfrm>
            <a:off x="2195736" y="3212976"/>
            <a:ext cx="3456384" cy="4824536"/>
          </a:xfrm>
          <a:prstGeom prst="arc">
            <a:avLst>
              <a:gd name="adj1" fmla="val 10787321"/>
              <a:gd name="adj2" fmla="val 0"/>
            </a:avLst>
          </a:prstGeom>
          <a:noFill/>
          <a:ln w="31750">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grpSp>
        <p:nvGrpSpPr>
          <p:cNvPr id="2" name="Groupe 1"/>
          <p:cNvGrpSpPr/>
          <p:nvPr/>
        </p:nvGrpSpPr>
        <p:grpSpPr>
          <a:xfrm>
            <a:off x="611560" y="2280354"/>
            <a:ext cx="7992888" cy="4244990"/>
            <a:chOff x="611560" y="1630541"/>
            <a:chExt cx="7992888" cy="4244990"/>
          </a:xfrm>
        </p:grpSpPr>
        <p:cxnSp>
          <p:nvCxnSpPr>
            <p:cNvPr id="6" name="Connecteur droit avec flèche 5"/>
            <p:cNvCxnSpPr/>
            <p:nvPr/>
          </p:nvCxnSpPr>
          <p:spPr>
            <a:xfrm flipV="1">
              <a:off x="1403648" y="2348880"/>
              <a:ext cx="0" cy="2736304"/>
            </a:xfrm>
            <a:prstGeom prst="straightConnector1">
              <a:avLst/>
            </a:prstGeom>
            <a:ln w="15875">
              <a:tailEnd type="arrow"/>
            </a:ln>
          </p:spPr>
          <p:style>
            <a:lnRef idx="1">
              <a:schemeClr val="dk1"/>
            </a:lnRef>
            <a:fillRef idx="0">
              <a:schemeClr val="dk1"/>
            </a:fillRef>
            <a:effectRef idx="0">
              <a:schemeClr val="dk1"/>
            </a:effectRef>
            <a:fontRef idx="minor">
              <a:schemeClr val="tx1"/>
            </a:fontRef>
          </p:style>
        </p:cxnSp>
        <p:cxnSp>
          <p:nvCxnSpPr>
            <p:cNvPr id="9" name="Connecteur droit avec flèche 8"/>
            <p:cNvCxnSpPr/>
            <p:nvPr/>
          </p:nvCxnSpPr>
          <p:spPr>
            <a:xfrm>
              <a:off x="1403648" y="5085184"/>
              <a:ext cx="5976664" cy="0"/>
            </a:xfrm>
            <a:prstGeom prst="straightConnector1">
              <a:avLst/>
            </a:prstGeom>
            <a:ln w="15875">
              <a:tailEnd type="arrow"/>
            </a:ln>
          </p:spPr>
          <p:style>
            <a:lnRef idx="1">
              <a:schemeClr val="dk1"/>
            </a:lnRef>
            <a:fillRef idx="0">
              <a:schemeClr val="dk1"/>
            </a:fillRef>
            <a:effectRef idx="0">
              <a:schemeClr val="dk1"/>
            </a:effectRef>
            <a:fontRef idx="minor">
              <a:schemeClr val="tx1"/>
            </a:fontRef>
          </p:style>
        </p:cxnSp>
        <p:sp>
          <p:nvSpPr>
            <p:cNvPr id="22" name="ZoneTexte 21"/>
            <p:cNvSpPr txBox="1"/>
            <p:nvPr/>
          </p:nvSpPr>
          <p:spPr>
            <a:xfrm>
              <a:off x="611560" y="1630541"/>
              <a:ext cx="1692188" cy="646331"/>
            </a:xfrm>
            <a:prstGeom prst="rect">
              <a:avLst/>
            </a:prstGeom>
            <a:noFill/>
          </p:spPr>
          <p:txBody>
            <a:bodyPr wrap="square" rtlCol="0">
              <a:spAutoFit/>
            </a:bodyPr>
            <a:lstStyle/>
            <a:p>
              <a:r>
                <a:rPr lang="fr-FR" dirty="0" smtClean="0"/>
                <a:t>Rythme d’innovation</a:t>
              </a:r>
              <a:endParaRPr lang="fr-FR" dirty="0"/>
            </a:p>
          </p:txBody>
        </p:sp>
        <p:sp>
          <p:nvSpPr>
            <p:cNvPr id="23" name="ZoneTexte 22"/>
            <p:cNvSpPr txBox="1"/>
            <p:nvPr/>
          </p:nvSpPr>
          <p:spPr>
            <a:xfrm>
              <a:off x="6228184" y="5229200"/>
              <a:ext cx="2376264" cy="646331"/>
            </a:xfrm>
            <a:prstGeom prst="rect">
              <a:avLst/>
            </a:prstGeom>
            <a:noFill/>
          </p:spPr>
          <p:txBody>
            <a:bodyPr wrap="square" rtlCol="0">
              <a:spAutoFit/>
            </a:bodyPr>
            <a:lstStyle/>
            <a:p>
              <a:r>
                <a:rPr lang="fr-FR" dirty="0" smtClean="0"/>
                <a:t>De gré de concurrence sur le marché</a:t>
              </a:r>
              <a:endParaRPr lang="fr-FR" dirty="0"/>
            </a:p>
          </p:txBody>
        </p:sp>
      </p:grpSp>
      <p:sp>
        <p:nvSpPr>
          <p:cNvPr id="7" name="Rectangle 2"/>
          <p:cNvSpPr>
            <a:spLocks noGrp="1" noChangeArrowheads="1"/>
          </p:cNvSpPr>
          <p:nvPr>
            <p:ph type="title"/>
          </p:nvPr>
        </p:nvSpPr>
        <p:spPr>
          <a:xfrm>
            <a:off x="914400" y="701824"/>
            <a:ext cx="7772400" cy="1143000"/>
          </a:xfrm>
        </p:spPr>
        <p:txBody>
          <a:bodyPr>
            <a:normAutofit/>
          </a:bodyPr>
          <a:lstStyle/>
          <a:p>
            <a:r>
              <a:rPr lang="fr-FR" sz="3600" dirty="0" smtClean="0"/>
              <a:t>Concurrence et innovation : une relation en cloche</a:t>
            </a:r>
            <a:endParaRPr lang="fr-FR" sz="3600" dirty="0"/>
          </a:p>
        </p:txBody>
      </p:sp>
    </p:spTree>
    <p:extLst>
      <p:ext uri="{BB962C8B-B14F-4D97-AF65-F5344CB8AC3E}">
        <p14:creationId xmlns:p14="http://schemas.microsoft.com/office/powerpoint/2010/main" xmlns="" val="18536201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4000" dirty="0"/>
              <a:t>5. Ouverture </a:t>
            </a:r>
            <a:r>
              <a:rPr lang="fr-FR" sz="4000" dirty="0" smtClean="0"/>
              <a:t>internationale, </a:t>
            </a:r>
            <a:r>
              <a:rPr lang="fr-FR" sz="4000" dirty="0"/>
              <a:t>concurrence et incitation à innover</a:t>
            </a:r>
          </a:p>
        </p:txBody>
      </p:sp>
      <p:sp>
        <p:nvSpPr>
          <p:cNvPr id="3" name="Espace réservé du contenu 2"/>
          <p:cNvSpPr>
            <a:spLocks noGrp="1"/>
          </p:cNvSpPr>
          <p:nvPr>
            <p:ph idx="1"/>
          </p:nvPr>
        </p:nvSpPr>
        <p:spPr/>
        <p:txBody>
          <a:bodyPr>
            <a:normAutofit/>
          </a:bodyPr>
          <a:lstStyle/>
          <a:p>
            <a:endParaRPr lang="fr-FR" dirty="0" smtClean="0"/>
          </a:p>
          <a:p>
            <a:r>
              <a:rPr lang="fr-FR" sz="2200" dirty="0" smtClean="0"/>
              <a:t>Dans un cadre assez similaire, d’autres travaux (</a:t>
            </a:r>
            <a:r>
              <a:rPr lang="fr-FR" sz="2200" dirty="0" err="1" smtClean="0"/>
              <a:t>Aghion</a:t>
            </a:r>
            <a:r>
              <a:rPr lang="fr-FR" sz="2200" dirty="0" smtClean="0"/>
              <a:t>, </a:t>
            </a:r>
            <a:r>
              <a:rPr lang="fr-FR" sz="2200" dirty="0" err="1" smtClean="0"/>
              <a:t>Askenazy</a:t>
            </a:r>
            <a:r>
              <a:rPr lang="fr-FR" sz="2200" dirty="0" smtClean="0"/>
              <a:t>, </a:t>
            </a:r>
            <a:r>
              <a:rPr lang="fr-FR" sz="2200" dirty="0" err="1" smtClean="0"/>
              <a:t>Bourlès</a:t>
            </a:r>
            <a:r>
              <a:rPr lang="fr-FR" sz="2200" dirty="0" smtClean="0"/>
              <a:t>, Cette, </a:t>
            </a:r>
            <a:r>
              <a:rPr lang="fr-FR" sz="2200" dirty="0" err="1" smtClean="0"/>
              <a:t>Dromel</a:t>
            </a:r>
            <a:r>
              <a:rPr lang="fr-FR" sz="2200" dirty="0" smtClean="0"/>
              <a:t>, 2008 ; </a:t>
            </a:r>
            <a:r>
              <a:rPr lang="fr-FR" sz="2200" dirty="0" err="1" smtClean="0"/>
              <a:t>Aghion</a:t>
            </a:r>
            <a:r>
              <a:rPr lang="fr-FR" sz="2200" dirty="0" smtClean="0"/>
              <a:t>, Blundell, Griffith, Howitt, </a:t>
            </a:r>
            <a:r>
              <a:rPr lang="fr-FR" sz="2200" dirty="0" err="1" smtClean="0"/>
              <a:t>Prantl</a:t>
            </a:r>
            <a:r>
              <a:rPr lang="fr-FR" sz="2200" dirty="0" smtClean="0"/>
              <a:t>, 2007) ont évalué l’impact de l’ouverture commerciale et de la concurrence qu’elle occasionne sur l’incitation à investir.</a:t>
            </a:r>
          </a:p>
          <a:p>
            <a:endParaRPr lang="fr-FR" sz="2200" dirty="0"/>
          </a:p>
          <a:p>
            <a:r>
              <a:rPr lang="fr-FR" sz="2200" dirty="0" smtClean="0"/>
              <a:t>Dans ce cadre, c’est la distance du secteur ou du pays à la frontière technologique qui va déterminer l’ampleur  de la concurrence liée à l’ouverture et l’incidence sur les comportements d’innovation.</a:t>
            </a:r>
          </a:p>
          <a:p>
            <a:pPr marL="393192" lvl="1" indent="0">
              <a:buNone/>
            </a:pPr>
            <a:endParaRPr lang="fr-FR" sz="2200" dirty="0"/>
          </a:p>
        </p:txBody>
      </p:sp>
    </p:spTree>
    <p:extLst>
      <p:ext uri="{BB962C8B-B14F-4D97-AF65-F5344CB8AC3E}">
        <p14:creationId xmlns:p14="http://schemas.microsoft.com/office/powerpoint/2010/main" xmlns="" val="19356875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827584" y="1222056"/>
            <a:ext cx="7992888" cy="5087264"/>
            <a:chOff x="971600" y="1785926"/>
            <a:chExt cx="7992888" cy="5087264"/>
          </a:xfrm>
        </p:grpSpPr>
        <p:cxnSp>
          <p:nvCxnSpPr>
            <p:cNvPr id="7" name="Connecteur droit avec flèche 6"/>
            <p:cNvCxnSpPr/>
            <p:nvPr/>
          </p:nvCxnSpPr>
          <p:spPr>
            <a:xfrm>
              <a:off x="1071538" y="2643182"/>
              <a:ext cx="4286280" cy="1588"/>
            </a:xfrm>
            <a:prstGeom prst="straightConnector1">
              <a:avLst/>
            </a:prstGeom>
            <a:ln w="31750">
              <a:solidFill>
                <a:schemeClr val="tx1"/>
              </a:solidFill>
              <a:headEnd w="lg" len="sm"/>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rot="5400000">
              <a:off x="3142728" y="263286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rot="5400000">
              <a:off x="3862808" y="263286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rot="5400000">
              <a:off x="3286910" y="3499644"/>
              <a:ext cx="3429024" cy="158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4355976" y="5218747"/>
              <a:ext cx="2017364" cy="646331"/>
            </a:xfrm>
            <a:prstGeom prst="rect">
              <a:avLst/>
            </a:prstGeom>
            <a:noFill/>
          </p:spPr>
          <p:txBody>
            <a:bodyPr wrap="square" rtlCol="0">
              <a:spAutoFit/>
            </a:bodyPr>
            <a:lstStyle/>
            <a:p>
              <a:r>
                <a:rPr lang="fr-FR" dirty="0" smtClean="0"/>
                <a:t>Frontière technologique </a:t>
              </a:r>
              <a:r>
                <a:rPr lang="fr-FR" dirty="0" smtClean="0"/>
                <a:t> d</a:t>
              </a:r>
              <a:r>
                <a:rPr lang="fr-FR" baseline="-25000" dirty="0" smtClean="0"/>
                <a:t>0</a:t>
              </a:r>
              <a:endParaRPr lang="fr-FR" baseline="-25000" dirty="0"/>
            </a:p>
          </p:txBody>
        </p:sp>
        <p:cxnSp>
          <p:nvCxnSpPr>
            <p:cNvPr id="27" name="Connecteur droit 26"/>
            <p:cNvCxnSpPr/>
            <p:nvPr/>
          </p:nvCxnSpPr>
          <p:spPr>
            <a:xfrm rot="5400000">
              <a:off x="4572570" y="262602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rot="5400000">
              <a:off x="4212530" y="262602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rot="5400000">
              <a:off x="3502768" y="262602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ZoneTexte 45"/>
            <p:cNvSpPr txBox="1"/>
            <p:nvPr/>
          </p:nvSpPr>
          <p:spPr>
            <a:xfrm>
              <a:off x="2627784" y="2740858"/>
              <a:ext cx="500066" cy="400110"/>
            </a:xfrm>
            <a:prstGeom prst="rect">
              <a:avLst/>
            </a:prstGeom>
            <a:noFill/>
          </p:spPr>
          <p:txBody>
            <a:bodyPr wrap="square" rtlCol="0">
              <a:spAutoFit/>
            </a:bodyPr>
            <a:lstStyle/>
            <a:p>
              <a:r>
                <a:rPr lang="fr-FR" sz="2000" dirty="0" smtClean="0"/>
                <a:t>d</a:t>
              </a:r>
              <a:r>
                <a:rPr lang="fr-FR" sz="2000" baseline="-25000" dirty="0" smtClean="0"/>
                <a:t>-6</a:t>
              </a:r>
              <a:endParaRPr lang="fr-FR" sz="2000" baseline="-25000" dirty="0"/>
            </a:p>
          </p:txBody>
        </p:sp>
        <p:cxnSp>
          <p:nvCxnSpPr>
            <p:cNvPr id="47" name="Connecteur droit 46"/>
            <p:cNvCxnSpPr/>
            <p:nvPr/>
          </p:nvCxnSpPr>
          <p:spPr>
            <a:xfrm rot="5400000">
              <a:off x="2772370" y="2626024"/>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Connecteur droit avec flèche 48"/>
            <p:cNvCxnSpPr/>
            <p:nvPr/>
          </p:nvCxnSpPr>
          <p:spPr>
            <a:xfrm>
              <a:off x="1096048" y="4227358"/>
              <a:ext cx="4286280" cy="1588"/>
            </a:xfrm>
            <a:prstGeom prst="straightConnector1">
              <a:avLst/>
            </a:prstGeom>
            <a:ln w="31750">
              <a:solidFill>
                <a:schemeClr val="tx1"/>
              </a:solidFill>
              <a:headEnd w="lg" len="sm"/>
              <a:tailEnd type="arrow"/>
            </a:ln>
          </p:spPr>
          <p:style>
            <a:lnRef idx="1">
              <a:schemeClr val="accent1"/>
            </a:lnRef>
            <a:fillRef idx="0">
              <a:schemeClr val="accent1"/>
            </a:fillRef>
            <a:effectRef idx="0">
              <a:schemeClr val="accent1"/>
            </a:effectRef>
            <a:fontRef idx="minor">
              <a:schemeClr val="tx1"/>
            </a:fontRef>
          </p:style>
        </p:cxnSp>
        <p:cxnSp>
          <p:nvCxnSpPr>
            <p:cNvPr id="50" name="Connecteur droit 49"/>
            <p:cNvCxnSpPr/>
            <p:nvPr/>
          </p:nvCxnSpPr>
          <p:spPr>
            <a:xfrm rot="5400000">
              <a:off x="3167238" y="4217040"/>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rot="5400000">
              <a:off x="3887318" y="4217040"/>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rot="5400000">
              <a:off x="4597080" y="4210200"/>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rot="5400000">
              <a:off x="4237040" y="4210200"/>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cteur droit 54"/>
            <p:cNvCxnSpPr/>
            <p:nvPr/>
          </p:nvCxnSpPr>
          <p:spPr>
            <a:xfrm rot="5400000">
              <a:off x="3527278" y="4210200"/>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ZoneTexte 55"/>
            <p:cNvSpPr txBox="1"/>
            <p:nvPr/>
          </p:nvSpPr>
          <p:spPr>
            <a:xfrm>
              <a:off x="4067944" y="4325034"/>
              <a:ext cx="500066" cy="400110"/>
            </a:xfrm>
            <a:prstGeom prst="rect">
              <a:avLst/>
            </a:prstGeom>
            <a:noFill/>
          </p:spPr>
          <p:txBody>
            <a:bodyPr wrap="square" rtlCol="0">
              <a:spAutoFit/>
            </a:bodyPr>
            <a:lstStyle/>
            <a:p>
              <a:r>
                <a:rPr lang="fr-FR" sz="2000" dirty="0" smtClean="0"/>
                <a:t>d</a:t>
              </a:r>
              <a:r>
                <a:rPr lang="fr-FR" sz="2000" baseline="-25000" dirty="0" smtClean="0"/>
                <a:t>-2</a:t>
              </a:r>
              <a:endParaRPr lang="fr-FR" sz="2000" baseline="-25000" dirty="0"/>
            </a:p>
          </p:txBody>
        </p:sp>
        <p:cxnSp>
          <p:nvCxnSpPr>
            <p:cNvPr id="57" name="Connecteur droit 56"/>
            <p:cNvCxnSpPr/>
            <p:nvPr/>
          </p:nvCxnSpPr>
          <p:spPr>
            <a:xfrm rot="5400000">
              <a:off x="2796880" y="4210200"/>
              <a:ext cx="132558" cy="103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Organigramme : Connecteur 13"/>
            <p:cNvSpPr/>
            <p:nvPr/>
          </p:nvSpPr>
          <p:spPr>
            <a:xfrm>
              <a:off x="2782118" y="2571744"/>
              <a:ext cx="133698" cy="1691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rganigramme : Connecteur 57"/>
            <p:cNvSpPr/>
            <p:nvPr/>
          </p:nvSpPr>
          <p:spPr>
            <a:xfrm>
              <a:off x="971600" y="5852174"/>
              <a:ext cx="133698" cy="1691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rganigramme : Connecteur 58"/>
            <p:cNvSpPr/>
            <p:nvPr/>
          </p:nvSpPr>
          <p:spPr>
            <a:xfrm>
              <a:off x="4222278" y="4123982"/>
              <a:ext cx="133698" cy="1691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rganigramme : Connecteur 59"/>
            <p:cNvSpPr/>
            <p:nvPr/>
          </p:nvSpPr>
          <p:spPr>
            <a:xfrm>
              <a:off x="4942358" y="2564904"/>
              <a:ext cx="133698" cy="169114"/>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rganigramme : Connecteur 60"/>
            <p:cNvSpPr/>
            <p:nvPr/>
          </p:nvSpPr>
          <p:spPr>
            <a:xfrm>
              <a:off x="4942358" y="4123982"/>
              <a:ext cx="133698" cy="169114"/>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rganigramme : Connecteur 61"/>
            <p:cNvSpPr/>
            <p:nvPr/>
          </p:nvSpPr>
          <p:spPr>
            <a:xfrm>
              <a:off x="971600" y="6284222"/>
              <a:ext cx="133698" cy="169114"/>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1331640" y="5733256"/>
              <a:ext cx="1872208" cy="400110"/>
            </a:xfrm>
            <a:prstGeom prst="rect">
              <a:avLst/>
            </a:prstGeom>
            <a:noFill/>
          </p:spPr>
          <p:txBody>
            <a:bodyPr wrap="square" rtlCol="0">
              <a:spAutoFit/>
            </a:bodyPr>
            <a:lstStyle/>
            <a:p>
              <a:r>
                <a:rPr lang="fr-FR" sz="2000" dirty="0" smtClean="0"/>
                <a:t>Firme locale</a:t>
              </a:r>
              <a:endParaRPr lang="fr-FR" sz="2000" dirty="0"/>
            </a:p>
          </p:txBody>
        </p:sp>
        <p:sp>
          <p:nvSpPr>
            <p:cNvPr id="63" name="ZoneTexte 62"/>
            <p:cNvSpPr txBox="1"/>
            <p:nvPr/>
          </p:nvSpPr>
          <p:spPr>
            <a:xfrm>
              <a:off x="1331640" y="6165304"/>
              <a:ext cx="5400600" cy="707886"/>
            </a:xfrm>
            <a:prstGeom prst="rect">
              <a:avLst/>
            </a:prstGeom>
            <a:noFill/>
          </p:spPr>
          <p:txBody>
            <a:bodyPr wrap="square" rtlCol="0">
              <a:spAutoFit/>
            </a:bodyPr>
            <a:lstStyle/>
            <a:p>
              <a:r>
                <a:rPr lang="fr-FR" sz="2000" dirty="0" smtClean="0"/>
                <a:t>Firme étrangère sur la frontière technologique et accédant au marché local étudié</a:t>
              </a:r>
              <a:endParaRPr lang="fr-FR" sz="2000" dirty="0"/>
            </a:p>
          </p:txBody>
        </p:sp>
        <p:sp>
          <p:nvSpPr>
            <p:cNvPr id="20" name="ZoneTexte 19"/>
            <p:cNvSpPr txBox="1"/>
            <p:nvPr/>
          </p:nvSpPr>
          <p:spPr>
            <a:xfrm>
              <a:off x="5580112" y="2204864"/>
              <a:ext cx="3384376" cy="1446550"/>
            </a:xfrm>
            <a:prstGeom prst="rect">
              <a:avLst/>
            </a:prstGeom>
            <a:noFill/>
          </p:spPr>
          <p:txBody>
            <a:bodyPr wrap="square" rtlCol="0">
              <a:spAutoFit/>
            </a:bodyPr>
            <a:lstStyle/>
            <a:p>
              <a:r>
                <a:rPr lang="fr-FR" sz="2200" dirty="0" smtClean="0"/>
                <a:t>Ecart technologique trop important, dissuadant l’entreprise locale d’innover</a:t>
              </a:r>
              <a:endParaRPr lang="fr-FR" sz="2200" dirty="0"/>
            </a:p>
          </p:txBody>
        </p:sp>
        <p:sp>
          <p:nvSpPr>
            <p:cNvPr id="64" name="ZoneTexte 63"/>
            <p:cNvSpPr txBox="1"/>
            <p:nvPr/>
          </p:nvSpPr>
          <p:spPr>
            <a:xfrm>
              <a:off x="5580112" y="3789040"/>
              <a:ext cx="3384376" cy="1446550"/>
            </a:xfrm>
            <a:prstGeom prst="rect">
              <a:avLst/>
            </a:prstGeom>
            <a:noFill/>
          </p:spPr>
          <p:txBody>
            <a:bodyPr wrap="square" rtlCol="0">
              <a:spAutoFit/>
            </a:bodyPr>
            <a:lstStyle/>
            <a:p>
              <a:r>
                <a:rPr lang="fr-FR" sz="2200" dirty="0" smtClean="0"/>
                <a:t>Ecart </a:t>
              </a:r>
              <a:r>
                <a:rPr lang="fr-FR" sz="2200" dirty="0" smtClean="0"/>
                <a:t>technologique modéré </a:t>
              </a:r>
              <a:r>
                <a:rPr lang="fr-FR" sz="2200" dirty="0" smtClean="0"/>
                <a:t>justifiant un effort d’investissement de l’entreprise locale</a:t>
              </a:r>
              <a:endParaRPr lang="fr-FR" sz="2200" dirty="0"/>
            </a:p>
          </p:txBody>
        </p:sp>
      </p:grpSp>
    </p:spTree>
    <p:extLst>
      <p:ext uri="{BB962C8B-B14F-4D97-AF65-F5344CB8AC3E}">
        <p14:creationId xmlns:p14="http://schemas.microsoft.com/office/powerpoint/2010/main" xmlns="" val="41845651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endParaRPr lang="fr-FR" dirty="0" smtClean="0"/>
          </a:p>
          <a:p>
            <a:pPr marL="0" indent="0">
              <a:buNone/>
            </a:pPr>
            <a:endParaRPr lang="fr-FR" dirty="0"/>
          </a:p>
          <a:p>
            <a:pPr marL="0" indent="0">
              <a:buNone/>
            </a:pPr>
            <a:endParaRPr lang="fr-FR" dirty="0" smtClean="0"/>
          </a:p>
          <a:p>
            <a:pPr marL="0" indent="0" algn="ctr">
              <a:buNone/>
            </a:pPr>
            <a:r>
              <a:rPr lang="fr-FR" sz="3200" i="1" dirty="0" smtClean="0"/>
              <a:t>Merci de votre attention !</a:t>
            </a:r>
            <a:endParaRPr lang="fr-FR" sz="3200" i="1" dirty="0"/>
          </a:p>
        </p:txBody>
      </p:sp>
    </p:spTree>
    <p:extLst>
      <p:ext uri="{BB962C8B-B14F-4D97-AF65-F5344CB8AC3E}">
        <p14:creationId xmlns:p14="http://schemas.microsoft.com/office/powerpoint/2010/main" xmlns="" val="539851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564672"/>
          </a:xfrm>
        </p:spPr>
        <p:txBody>
          <a:bodyPr>
            <a:normAutofit fontScale="90000"/>
          </a:bodyPr>
          <a:lstStyle/>
          <a:p>
            <a:pPr algn="ctr"/>
            <a:r>
              <a:rPr lang="fr-FR" sz="4000" dirty="0" smtClean="0"/>
              <a:t>Nature de la concurrence et bien être</a:t>
            </a:r>
            <a:endParaRPr lang="fr-FR" sz="4000" dirty="0"/>
          </a:p>
        </p:txBody>
      </p:sp>
      <p:sp>
        <p:nvSpPr>
          <p:cNvPr id="5" name="AutoShape 27"/>
          <p:cNvSpPr>
            <a:spLocks noChangeArrowheads="1"/>
          </p:cNvSpPr>
          <p:nvPr/>
        </p:nvSpPr>
        <p:spPr bwMode="auto">
          <a:xfrm rot="5400000">
            <a:off x="3203649" y="3126329"/>
            <a:ext cx="1152525" cy="864095"/>
          </a:xfrm>
          <a:prstGeom prst="triangle">
            <a:avLst>
              <a:gd name="adj" fmla="val 41185"/>
            </a:avLst>
          </a:prstGeom>
          <a:solidFill>
            <a:srgbClr val="FFFF00"/>
          </a:solidFill>
          <a:ln>
            <a:noFill/>
          </a:ln>
          <a:effectLst/>
        </p:spPr>
        <p:txBody>
          <a:bodyPr wrap="none" anchor="ctr"/>
          <a:lstStyle/>
          <a:p>
            <a:endParaRPr lang="fr-FR"/>
          </a:p>
        </p:txBody>
      </p:sp>
      <p:sp>
        <p:nvSpPr>
          <p:cNvPr id="6" name="AutoShape 17" descr="Diagonales larges vers le haut"/>
          <p:cNvSpPr>
            <a:spLocks noChangeArrowheads="1"/>
          </p:cNvSpPr>
          <p:nvPr/>
        </p:nvSpPr>
        <p:spPr bwMode="auto">
          <a:xfrm rot="5400000">
            <a:off x="2332771" y="4040931"/>
            <a:ext cx="921384" cy="1108804"/>
          </a:xfrm>
          <a:prstGeom prst="rtTriangle">
            <a:avLst/>
          </a:prstGeom>
          <a:pattFill prst="wdUpDiag">
            <a:fgClr>
              <a:srgbClr val="FF0000">
                <a:alpha val="50195"/>
              </a:srgbClr>
            </a:fgClr>
            <a:bgClr>
              <a:schemeClr val="bg1">
                <a:alpha val="50195"/>
              </a:schemeClr>
            </a:bgClr>
          </a:patt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7" name="Line 3"/>
          <p:cNvSpPr>
            <a:spLocks noChangeShapeType="1"/>
          </p:cNvSpPr>
          <p:nvPr/>
        </p:nvSpPr>
        <p:spPr bwMode="auto">
          <a:xfrm>
            <a:off x="2237791" y="2118514"/>
            <a:ext cx="0" cy="2995931"/>
          </a:xfrm>
          <a:prstGeom prst="line">
            <a:avLst/>
          </a:prstGeom>
          <a:noFill/>
          <a:ln w="25400">
            <a:solidFill>
              <a:schemeClr val="tx1"/>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8" name="Line 4"/>
          <p:cNvSpPr>
            <a:spLocks noChangeShapeType="1"/>
          </p:cNvSpPr>
          <p:nvPr/>
        </p:nvSpPr>
        <p:spPr bwMode="auto">
          <a:xfrm>
            <a:off x="2237791" y="5114444"/>
            <a:ext cx="4436111"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9" name="Line 6"/>
          <p:cNvSpPr>
            <a:spLocks noChangeShapeType="1"/>
          </p:cNvSpPr>
          <p:nvPr/>
        </p:nvSpPr>
        <p:spPr bwMode="auto">
          <a:xfrm>
            <a:off x="2237791" y="2348384"/>
            <a:ext cx="1686137" cy="270256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0" name="Text Box 8"/>
          <p:cNvSpPr txBox="1">
            <a:spLocks noChangeArrowheads="1"/>
          </p:cNvSpPr>
          <p:nvPr/>
        </p:nvSpPr>
        <p:spPr bwMode="auto">
          <a:xfrm>
            <a:off x="6300192" y="4437112"/>
            <a:ext cx="2736304"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smtClean="0"/>
              <a:t>Demande Globale (Recette moyenne mon.)</a:t>
            </a:r>
            <a:endParaRPr lang="fr-FR" dirty="0"/>
          </a:p>
        </p:txBody>
      </p:sp>
      <p:sp>
        <p:nvSpPr>
          <p:cNvPr id="12" name="Text Box 10"/>
          <p:cNvSpPr txBox="1">
            <a:spLocks noChangeArrowheads="1"/>
          </p:cNvSpPr>
          <p:nvPr/>
        </p:nvSpPr>
        <p:spPr bwMode="auto">
          <a:xfrm>
            <a:off x="5003852" y="2579524"/>
            <a:ext cx="1872404"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smtClean="0"/>
              <a:t>Offre Globale (Coût marginal)</a:t>
            </a:r>
            <a:endParaRPr lang="fr-FR" dirty="0"/>
          </a:p>
        </p:txBody>
      </p:sp>
      <p:sp>
        <p:nvSpPr>
          <p:cNvPr id="13" name="Line 11"/>
          <p:cNvSpPr>
            <a:spLocks noChangeShapeType="1"/>
          </p:cNvSpPr>
          <p:nvPr/>
        </p:nvSpPr>
        <p:spPr bwMode="auto">
          <a:xfrm>
            <a:off x="2237791" y="4149080"/>
            <a:ext cx="1110073"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4" name="Line 12"/>
          <p:cNvSpPr>
            <a:spLocks noChangeShapeType="1"/>
          </p:cNvSpPr>
          <p:nvPr/>
        </p:nvSpPr>
        <p:spPr bwMode="auto">
          <a:xfrm flipV="1">
            <a:off x="3347864" y="3154834"/>
            <a:ext cx="0" cy="1959611"/>
          </a:xfrm>
          <a:prstGeom prst="line">
            <a:avLst/>
          </a:prstGeom>
          <a:noFill/>
          <a:ln w="1905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5" name="Text Box 14"/>
          <p:cNvSpPr txBox="1">
            <a:spLocks noChangeArrowheads="1"/>
          </p:cNvSpPr>
          <p:nvPr/>
        </p:nvSpPr>
        <p:spPr bwMode="auto">
          <a:xfrm>
            <a:off x="3080859" y="5075892"/>
            <a:ext cx="662563"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err="1" smtClean="0"/>
              <a:t>q</a:t>
            </a:r>
            <a:r>
              <a:rPr lang="fr-FR" baseline="-25000" dirty="0" err="1" smtClean="0"/>
              <a:t>mon</a:t>
            </a:r>
            <a:endParaRPr lang="fr-FR" dirty="0"/>
          </a:p>
        </p:txBody>
      </p:sp>
      <p:sp>
        <p:nvSpPr>
          <p:cNvPr id="16" name="Text Box 15"/>
          <p:cNvSpPr txBox="1">
            <a:spLocks noChangeArrowheads="1"/>
          </p:cNvSpPr>
          <p:nvPr/>
        </p:nvSpPr>
        <p:spPr bwMode="auto">
          <a:xfrm>
            <a:off x="1346993" y="2771636"/>
            <a:ext cx="992759"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err="1" smtClean="0"/>
              <a:t>p</a:t>
            </a:r>
            <a:r>
              <a:rPr lang="fr-FR" baseline="-25000" dirty="0" err="1" smtClean="0"/>
              <a:t>monopole</a:t>
            </a:r>
            <a:endParaRPr lang="fr-FR" dirty="0"/>
          </a:p>
        </p:txBody>
      </p:sp>
      <p:sp>
        <p:nvSpPr>
          <p:cNvPr id="17" name="Rectangle 16" descr="Diagonales larges vers le haut"/>
          <p:cNvSpPr>
            <a:spLocks noChangeArrowheads="1"/>
          </p:cNvSpPr>
          <p:nvPr/>
        </p:nvSpPr>
        <p:spPr bwMode="auto">
          <a:xfrm>
            <a:off x="2239060" y="2996952"/>
            <a:ext cx="1108804" cy="1137687"/>
          </a:xfrm>
          <a:prstGeom prst="rect">
            <a:avLst/>
          </a:prstGeom>
          <a:pattFill prst="wdUpDiag">
            <a:fgClr>
              <a:srgbClr val="FF0000">
                <a:alpha val="50195"/>
              </a:srgbClr>
            </a:fgClr>
            <a:bgClr>
              <a:schemeClr val="bg1">
                <a:alpha val="50195"/>
              </a:schemeClr>
            </a:bgClr>
          </a:patt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8" name="Line 18"/>
          <p:cNvSpPr>
            <a:spLocks noChangeShapeType="1"/>
          </p:cNvSpPr>
          <p:nvPr/>
        </p:nvSpPr>
        <p:spPr bwMode="auto">
          <a:xfrm>
            <a:off x="2239060" y="2996952"/>
            <a:ext cx="1108805"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19" name="Line 7"/>
          <p:cNvSpPr>
            <a:spLocks noChangeShapeType="1"/>
          </p:cNvSpPr>
          <p:nvPr/>
        </p:nvSpPr>
        <p:spPr bwMode="auto">
          <a:xfrm flipV="1">
            <a:off x="2239060" y="2809394"/>
            <a:ext cx="2764791" cy="2246631"/>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0" name="Line 19"/>
          <p:cNvSpPr>
            <a:spLocks noChangeShapeType="1"/>
          </p:cNvSpPr>
          <p:nvPr/>
        </p:nvSpPr>
        <p:spPr bwMode="auto">
          <a:xfrm flipH="1">
            <a:off x="3347864" y="2996951"/>
            <a:ext cx="1" cy="1137689"/>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1" name="AutoShape 20" descr="Diagonales larges vers le bas"/>
          <p:cNvSpPr>
            <a:spLocks noChangeArrowheads="1"/>
          </p:cNvSpPr>
          <p:nvPr/>
        </p:nvSpPr>
        <p:spPr bwMode="auto">
          <a:xfrm>
            <a:off x="2239061" y="2363222"/>
            <a:ext cx="1108804" cy="633730"/>
          </a:xfrm>
          <a:prstGeom prst="rtTriangle">
            <a:avLst/>
          </a:prstGeom>
          <a:pattFill prst="wdDnDiag">
            <a:fgClr>
              <a:srgbClr val="00CCFF">
                <a:alpha val="50195"/>
              </a:srgbClr>
            </a:fgClr>
            <a:bgClr>
              <a:schemeClr val="bg1">
                <a:alpha val="50195"/>
              </a:schemeClr>
            </a:bgClr>
          </a:patt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2" name="Line 5"/>
          <p:cNvSpPr>
            <a:spLocks noChangeShapeType="1"/>
          </p:cNvSpPr>
          <p:nvPr/>
        </p:nvSpPr>
        <p:spPr bwMode="auto">
          <a:xfrm>
            <a:off x="2239060" y="2348384"/>
            <a:ext cx="4146552" cy="237676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3" name="Line 21"/>
          <p:cNvSpPr>
            <a:spLocks noChangeShapeType="1"/>
          </p:cNvSpPr>
          <p:nvPr/>
        </p:nvSpPr>
        <p:spPr bwMode="auto">
          <a:xfrm>
            <a:off x="2239060" y="3500274"/>
            <a:ext cx="1899921"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4" name="Rectangle 22" descr="Diagonales larges vers le haut"/>
          <p:cNvSpPr>
            <a:spLocks noChangeArrowheads="1"/>
          </p:cNvSpPr>
          <p:nvPr/>
        </p:nvSpPr>
        <p:spPr bwMode="auto">
          <a:xfrm>
            <a:off x="1892351" y="5517034"/>
            <a:ext cx="864870" cy="402590"/>
          </a:xfrm>
          <a:prstGeom prst="rect">
            <a:avLst/>
          </a:prstGeom>
          <a:pattFill prst="wdUpDiag">
            <a:fgClr>
              <a:srgbClr val="FF0000">
                <a:alpha val="50195"/>
              </a:srgbClr>
            </a:fgClr>
            <a:bgClr>
              <a:schemeClr val="bg1">
                <a:alpha val="50195"/>
              </a:schemeClr>
            </a:bgClr>
          </a:patt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5" name="Rectangle 23" descr="Diagonales larges vers le bas"/>
          <p:cNvSpPr>
            <a:spLocks noChangeArrowheads="1"/>
          </p:cNvSpPr>
          <p:nvPr/>
        </p:nvSpPr>
        <p:spPr bwMode="auto">
          <a:xfrm>
            <a:off x="1892351" y="6036464"/>
            <a:ext cx="864870" cy="402590"/>
          </a:xfrm>
          <a:prstGeom prst="rect">
            <a:avLst/>
          </a:prstGeom>
          <a:pattFill prst="wdDnDiag">
            <a:fgClr>
              <a:srgbClr val="00CCFF">
                <a:alpha val="50195"/>
              </a:srgbClr>
            </a:fgClr>
            <a:bgClr>
              <a:schemeClr val="bg1">
                <a:alpha val="50195"/>
              </a:schemeClr>
            </a:bgClr>
          </a:patt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26" name="Text Box 24"/>
          <p:cNvSpPr txBox="1">
            <a:spLocks noChangeArrowheads="1"/>
          </p:cNvSpPr>
          <p:nvPr/>
        </p:nvSpPr>
        <p:spPr bwMode="auto">
          <a:xfrm>
            <a:off x="2872791" y="5569104"/>
            <a:ext cx="2649221" cy="2933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a:t>Surplus du monopole</a:t>
            </a:r>
          </a:p>
        </p:txBody>
      </p:sp>
      <p:sp>
        <p:nvSpPr>
          <p:cNvPr id="27" name="Text Box 25"/>
          <p:cNvSpPr txBox="1">
            <a:spLocks noChangeArrowheads="1"/>
          </p:cNvSpPr>
          <p:nvPr/>
        </p:nvSpPr>
        <p:spPr bwMode="auto">
          <a:xfrm>
            <a:off x="2872791" y="6087264"/>
            <a:ext cx="2649221" cy="2933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a:t>Surplus des consommateurs</a:t>
            </a:r>
          </a:p>
        </p:txBody>
      </p:sp>
      <p:sp>
        <p:nvSpPr>
          <p:cNvPr id="28" name="Line 26"/>
          <p:cNvSpPr>
            <a:spLocks noChangeShapeType="1"/>
          </p:cNvSpPr>
          <p:nvPr/>
        </p:nvSpPr>
        <p:spPr bwMode="auto">
          <a:xfrm flipH="1">
            <a:off x="3621455" y="1773074"/>
            <a:ext cx="921386" cy="184623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29" name="Text Box 28"/>
          <p:cNvSpPr txBox="1">
            <a:spLocks noChangeArrowheads="1"/>
          </p:cNvSpPr>
          <p:nvPr/>
        </p:nvSpPr>
        <p:spPr bwMode="auto">
          <a:xfrm>
            <a:off x="4599990" y="1484784"/>
            <a:ext cx="3860441"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smtClean="0"/>
              <a:t>Perte </a:t>
            </a:r>
            <a:r>
              <a:rPr lang="fr-FR" dirty="0"/>
              <a:t>sèche en terme de bien-être </a:t>
            </a:r>
            <a:r>
              <a:rPr lang="fr-FR" dirty="0" smtClean="0"/>
              <a:t>global par rapport à la situation de concurrence parfaite </a:t>
            </a:r>
            <a:endParaRPr lang="fr-FR" dirty="0"/>
          </a:p>
        </p:txBody>
      </p:sp>
      <p:sp>
        <p:nvSpPr>
          <p:cNvPr id="30" name="Text Box 15"/>
          <p:cNvSpPr txBox="1">
            <a:spLocks noChangeArrowheads="1"/>
          </p:cNvSpPr>
          <p:nvPr/>
        </p:nvSpPr>
        <p:spPr bwMode="auto">
          <a:xfrm>
            <a:off x="1115616" y="3284984"/>
            <a:ext cx="1238658"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err="1" smtClean="0"/>
              <a:t>p</a:t>
            </a:r>
            <a:r>
              <a:rPr lang="fr-FR" baseline="-25000" dirty="0" err="1" smtClean="0"/>
              <a:t>concurrence</a:t>
            </a:r>
            <a:endParaRPr lang="fr-FR" baseline="-25000" dirty="0"/>
          </a:p>
        </p:txBody>
      </p:sp>
      <p:sp>
        <p:nvSpPr>
          <p:cNvPr id="31" name="Line 26"/>
          <p:cNvSpPr>
            <a:spLocks noChangeShapeType="1"/>
          </p:cNvSpPr>
          <p:nvPr/>
        </p:nvSpPr>
        <p:spPr bwMode="auto">
          <a:xfrm flipV="1">
            <a:off x="1475656" y="4288943"/>
            <a:ext cx="1281565" cy="30638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2" name="ZoneTexte 5"/>
          <p:cNvSpPr txBox="1">
            <a:spLocks noChangeArrowheads="1"/>
          </p:cNvSpPr>
          <p:nvPr/>
        </p:nvSpPr>
        <p:spPr bwMode="auto">
          <a:xfrm>
            <a:off x="611560" y="4288944"/>
            <a:ext cx="13608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FR" dirty="0"/>
              <a:t>Profit normal</a:t>
            </a:r>
          </a:p>
        </p:txBody>
      </p:sp>
      <p:sp>
        <p:nvSpPr>
          <p:cNvPr id="33" name="Line 26"/>
          <p:cNvSpPr>
            <a:spLocks noChangeShapeType="1"/>
          </p:cNvSpPr>
          <p:nvPr/>
        </p:nvSpPr>
        <p:spPr bwMode="auto">
          <a:xfrm flipV="1">
            <a:off x="1346994" y="3619304"/>
            <a:ext cx="1410227" cy="31340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34" name="ZoneTexte 37"/>
          <p:cNvSpPr txBox="1">
            <a:spLocks noChangeArrowheads="1"/>
          </p:cNvSpPr>
          <p:nvPr/>
        </p:nvSpPr>
        <p:spPr bwMode="auto">
          <a:xfrm>
            <a:off x="198576" y="3619304"/>
            <a:ext cx="1713603"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FR" dirty="0"/>
              <a:t>Rente de monopole</a:t>
            </a:r>
          </a:p>
        </p:txBody>
      </p:sp>
      <p:sp>
        <p:nvSpPr>
          <p:cNvPr id="36" name="Text Box 15"/>
          <p:cNvSpPr txBox="1">
            <a:spLocks noChangeArrowheads="1"/>
          </p:cNvSpPr>
          <p:nvPr/>
        </p:nvSpPr>
        <p:spPr bwMode="auto">
          <a:xfrm>
            <a:off x="1346993" y="3059668"/>
            <a:ext cx="992759"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err="1" smtClean="0"/>
              <a:t>p</a:t>
            </a:r>
            <a:r>
              <a:rPr lang="fr-FR" baseline="-25000" dirty="0" err="1" smtClean="0"/>
              <a:t>oligopole</a:t>
            </a:r>
            <a:endParaRPr lang="fr-FR" dirty="0"/>
          </a:p>
        </p:txBody>
      </p:sp>
      <p:cxnSp>
        <p:nvCxnSpPr>
          <p:cNvPr id="38" name="Connecteur droit 37"/>
          <p:cNvCxnSpPr/>
          <p:nvPr/>
        </p:nvCxnSpPr>
        <p:spPr>
          <a:xfrm>
            <a:off x="2237791" y="3212976"/>
            <a:ext cx="1560123" cy="12879"/>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a:off x="3779912" y="3225855"/>
            <a:ext cx="36004" cy="188859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0" name="Line 21"/>
          <p:cNvSpPr>
            <a:spLocks noChangeShapeType="1"/>
          </p:cNvSpPr>
          <p:nvPr/>
        </p:nvSpPr>
        <p:spPr bwMode="auto">
          <a:xfrm>
            <a:off x="4197402" y="3500274"/>
            <a:ext cx="0" cy="1614170"/>
          </a:xfrm>
          <a:prstGeom prst="line">
            <a:avLst/>
          </a:prstGeom>
          <a:noFill/>
          <a:ln w="19050">
            <a:solidFill>
              <a:schemeClr val="tx1"/>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52" name="Text Box 14"/>
          <p:cNvSpPr txBox="1">
            <a:spLocks noChangeArrowheads="1"/>
          </p:cNvSpPr>
          <p:nvPr/>
        </p:nvSpPr>
        <p:spPr bwMode="auto">
          <a:xfrm>
            <a:off x="4024919" y="5075892"/>
            <a:ext cx="1195153"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err="1"/>
              <a:t>q</a:t>
            </a:r>
            <a:r>
              <a:rPr lang="fr-FR" baseline="-25000" dirty="0" err="1" smtClean="0"/>
              <a:t>conc</a:t>
            </a:r>
            <a:r>
              <a:rPr lang="fr-FR" baseline="-25000" dirty="0" smtClean="0"/>
              <a:t>.</a:t>
            </a:r>
            <a:endParaRPr lang="fr-FR" dirty="0"/>
          </a:p>
        </p:txBody>
      </p:sp>
      <p:sp>
        <p:nvSpPr>
          <p:cNvPr id="53" name="Line 26"/>
          <p:cNvSpPr>
            <a:spLocks noChangeShapeType="1"/>
          </p:cNvSpPr>
          <p:nvPr/>
        </p:nvSpPr>
        <p:spPr bwMode="auto">
          <a:xfrm>
            <a:off x="3143240" y="2214554"/>
            <a:ext cx="302749" cy="77774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fr-FR"/>
          </a:p>
        </p:txBody>
      </p:sp>
      <p:sp>
        <p:nvSpPr>
          <p:cNvPr id="54" name="Text Box 10"/>
          <p:cNvSpPr txBox="1">
            <a:spLocks noChangeArrowheads="1"/>
          </p:cNvSpPr>
          <p:nvPr/>
        </p:nvSpPr>
        <p:spPr bwMode="auto">
          <a:xfrm>
            <a:off x="2643174" y="1928802"/>
            <a:ext cx="1115834"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smtClean="0"/>
              <a:t>Duopole</a:t>
            </a:r>
            <a:endParaRPr lang="fr-FR" dirty="0"/>
          </a:p>
        </p:txBody>
      </p:sp>
      <p:cxnSp>
        <p:nvCxnSpPr>
          <p:cNvPr id="56" name="Connecteur droit 55"/>
          <p:cNvCxnSpPr/>
          <p:nvPr/>
        </p:nvCxnSpPr>
        <p:spPr>
          <a:xfrm flipH="1">
            <a:off x="2936843" y="3068960"/>
            <a:ext cx="55503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a:off x="3491880" y="3068960"/>
            <a:ext cx="0" cy="27416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3" name="Text Box 14"/>
          <p:cNvSpPr txBox="1">
            <a:spLocks noChangeArrowheads="1"/>
          </p:cNvSpPr>
          <p:nvPr/>
        </p:nvSpPr>
        <p:spPr bwMode="auto">
          <a:xfrm>
            <a:off x="3635896" y="5075892"/>
            <a:ext cx="662563"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dirty="0" err="1" smtClean="0"/>
              <a:t>q</a:t>
            </a:r>
            <a:r>
              <a:rPr lang="fr-FR" baseline="-25000" dirty="0" err="1" smtClean="0"/>
              <a:t>olig</a:t>
            </a:r>
            <a:r>
              <a:rPr lang="fr-FR" baseline="-25000" dirty="0" smtClean="0"/>
              <a:t>.</a:t>
            </a:r>
            <a:endParaRPr lang="fr-FR" dirty="0"/>
          </a:p>
        </p:txBody>
      </p:sp>
    </p:spTree>
    <p:extLst>
      <p:ext uri="{BB962C8B-B14F-4D97-AF65-F5344CB8AC3E}">
        <p14:creationId xmlns:p14="http://schemas.microsoft.com/office/powerpoint/2010/main" xmlns="" val="39780518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4000" dirty="0" smtClean="0"/>
              <a:t>1. La concurrence, résultat d’un « dilemme du prisonnier »…</a:t>
            </a:r>
            <a:endParaRPr lang="fr-FR" sz="4000" dirty="0"/>
          </a:p>
        </p:txBody>
      </p:sp>
      <p:pic>
        <p:nvPicPr>
          <p:cNvPr id="1026" name="Picture 2"/>
          <p:cNvPicPr>
            <a:picLocks noGrp="1" noChangeAspect="1" noChangeArrowheads="1"/>
          </p:cNvPicPr>
          <p:nvPr>
            <p:ph idx="1"/>
          </p:nvPr>
        </p:nvPicPr>
        <p:blipFill>
          <a:blip r:embed="rId2"/>
          <a:srcRect/>
          <a:stretch>
            <a:fillRect/>
          </a:stretch>
        </p:blipFill>
        <p:spPr bwMode="auto">
          <a:xfrm>
            <a:off x="1201089" y="1935163"/>
            <a:ext cx="6741822" cy="4389437"/>
          </a:xfrm>
          <a:prstGeom prst="rect">
            <a:avLst/>
          </a:prstGeom>
          <a:noFill/>
          <a:ln w="9525">
            <a:noFill/>
            <a:miter lim="800000"/>
            <a:headEnd/>
            <a:tailEnd/>
          </a:ln>
          <a:effectLst/>
        </p:spPr>
      </p:pic>
      <p:sp>
        <p:nvSpPr>
          <p:cNvPr id="5" name="Text Box 95"/>
          <p:cNvSpPr txBox="1">
            <a:spLocks noChangeArrowheads="1"/>
          </p:cNvSpPr>
          <p:nvPr/>
        </p:nvSpPr>
        <p:spPr bwMode="auto">
          <a:xfrm>
            <a:off x="3563888" y="6381750"/>
            <a:ext cx="5400725"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fr-FR" u="sng" dirty="0"/>
              <a:t>Source</a:t>
            </a:r>
            <a:r>
              <a:rPr lang="fr-FR" dirty="0"/>
              <a:t> : </a:t>
            </a:r>
            <a:r>
              <a:rPr lang="fr-FR" dirty="0" err="1"/>
              <a:t>Mankiw</a:t>
            </a:r>
            <a:r>
              <a:rPr lang="fr-FR" dirty="0"/>
              <a:t>, </a:t>
            </a:r>
            <a:r>
              <a:rPr lang="fr-FR" dirty="0" smtClean="0"/>
              <a:t>Principes de l’économie, p</a:t>
            </a:r>
            <a:r>
              <a:rPr lang="fr-FR" dirty="0"/>
              <a:t>. 438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a:xfrm>
            <a:off x="457200" y="836613"/>
            <a:ext cx="8229600" cy="5289550"/>
          </a:xfrm>
        </p:spPr>
        <p:txBody>
          <a:bodyPr/>
          <a:lstStyle/>
          <a:p>
            <a:pPr eaLnBrk="1" hangingPunct="1">
              <a:lnSpc>
                <a:spcPct val="90000"/>
              </a:lnSpc>
            </a:pPr>
            <a:r>
              <a:rPr lang="fr-FR" sz="2000" smtClean="0"/>
              <a:t>Le profit joint est maximum si q = 6. Dans ce cas le prix de vente est de 6. En cas d’entente entre les entreprises A et B, chaque entreprise va vendre q/2 = 3 unités et faire un profit de 3x6 = 18.</a:t>
            </a:r>
          </a:p>
          <a:p>
            <a:pPr eaLnBrk="1" hangingPunct="1">
              <a:lnSpc>
                <a:spcPct val="90000"/>
              </a:lnSpc>
            </a:pPr>
            <a:endParaRPr lang="fr-FR" sz="2000" smtClean="0"/>
          </a:p>
          <a:p>
            <a:pPr eaLnBrk="1" hangingPunct="1">
              <a:lnSpc>
                <a:spcPct val="90000"/>
              </a:lnSpc>
            </a:pPr>
            <a:r>
              <a:rPr lang="fr-FR" sz="2000" smtClean="0"/>
              <a:t>L’entreprise A peut néanmoins tenir le raisonnement suivant : « supposons que B respecte l’accord et produise 3 unités de biens. Quelle est alors la production qui maximise mon propre profit ? »</a:t>
            </a:r>
          </a:p>
          <a:p>
            <a:pPr lvl="1" eaLnBrk="1" hangingPunct="1">
              <a:lnSpc>
                <a:spcPct val="90000"/>
              </a:lnSpc>
            </a:pPr>
            <a:r>
              <a:rPr lang="fr-FR" sz="1800" smtClean="0"/>
              <a:t>Si q</a:t>
            </a:r>
            <a:r>
              <a:rPr lang="fr-FR" sz="1800" baseline="-25000" smtClean="0"/>
              <a:t>A </a:t>
            </a:r>
            <a:r>
              <a:rPr lang="fr-FR" sz="1800" smtClean="0"/>
              <a:t>= 1 	</a:t>
            </a:r>
            <a:r>
              <a:rPr lang="fr-FR" sz="1800" smtClean="0">
                <a:cs typeface="Arial" charset="0"/>
              </a:rPr>
              <a:t>→ </a:t>
            </a:r>
            <a:r>
              <a:rPr lang="fr-FR" sz="1800" smtClean="0"/>
              <a:t>q = 4 	</a:t>
            </a:r>
            <a:r>
              <a:rPr lang="fr-FR" sz="1800" smtClean="0">
                <a:cs typeface="Arial" charset="0"/>
              </a:rPr>
              <a:t>→ p = </a:t>
            </a:r>
            <a:r>
              <a:rPr lang="fr-FR" sz="1800" smtClean="0"/>
              <a:t>8		Profit de A = p x q</a:t>
            </a:r>
            <a:r>
              <a:rPr lang="fr-FR" sz="1800" baseline="-25000" smtClean="0"/>
              <a:t>A</a:t>
            </a:r>
            <a:r>
              <a:rPr lang="fr-FR" sz="1800" smtClean="0"/>
              <a:t> = 8 x 1 = 8</a:t>
            </a:r>
          </a:p>
          <a:p>
            <a:pPr lvl="1" eaLnBrk="1" hangingPunct="1">
              <a:lnSpc>
                <a:spcPct val="90000"/>
              </a:lnSpc>
            </a:pPr>
            <a:r>
              <a:rPr lang="fr-FR" sz="1800" smtClean="0"/>
              <a:t>Si q</a:t>
            </a:r>
            <a:r>
              <a:rPr lang="fr-FR" sz="1800" baseline="-25000" smtClean="0"/>
              <a:t>A </a:t>
            </a:r>
            <a:r>
              <a:rPr lang="fr-FR" sz="1800" smtClean="0"/>
              <a:t>= 2 	</a:t>
            </a:r>
            <a:r>
              <a:rPr lang="fr-FR" sz="1800" smtClean="0">
                <a:cs typeface="Arial" charset="0"/>
              </a:rPr>
              <a:t>→ </a:t>
            </a:r>
            <a:r>
              <a:rPr lang="fr-FR" sz="1800" smtClean="0"/>
              <a:t>q = 5 	</a:t>
            </a:r>
            <a:r>
              <a:rPr lang="fr-FR" sz="1800" smtClean="0">
                <a:cs typeface="Arial" charset="0"/>
              </a:rPr>
              <a:t>→ p = </a:t>
            </a:r>
            <a:r>
              <a:rPr lang="fr-FR" sz="1800" smtClean="0"/>
              <a:t>7		Profit de A = p x q</a:t>
            </a:r>
            <a:r>
              <a:rPr lang="fr-FR" sz="1800" baseline="-25000" smtClean="0"/>
              <a:t>A</a:t>
            </a:r>
            <a:r>
              <a:rPr lang="fr-FR" sz="1800" smtClean="0"/>
              <a:t> = 7 x 2 = 14</a:t>
            </a:r>
          </a:p>
          <a:p>
            <a:pPr lvl="1" eaLnBrk="1" hangingPunct="1">
              <a:lnSpc>
                <a:spcPct val="90000"/>
              </a:lnSpc>
            </a:pPr>
            <a:r>
              <a:rPr lang="fr-FR" sz="1800" smtClean="0"/>
              <a:t>Si q</a:t>
            </a:r>
            <a:r>
              <a:rPr lang="fr-FR" sz="1800" baseline="-25000" smtClean="0"/>
              <a:t>A </a:t>
            </a:r>
            <a:r>
              <a:rPr lang="fr-FR" sz="1800" smtClean="0"/>
              <a:t>= 3 	</a:t>
            </a:r>
            <a:r>
              <a:rPr lang="fr-FR" sz="1800" smtClean="0">
                <a:cs typeface="Arial" charset="0"/>
              </a:rPr>
              <a:t>→ </a:t>
            </a:r>
            <a:r>
              <a:rPr lang="fr-FR" sz="1800" smtClean="0"/>
              <a:t>q = 6 	</a:t>
            </a:r>
            <a:r>
              <a:rPr lang="fr-FR" sz="1800" smtClean="0">
                <a:cs typeface="Arial" charset="0"/>
              </a:rPr>
              <a:t>→ p = </a:t>
            </a:r>
            <a:r>
              <a:rPr lang="fr-FR" sz="1800" smtClean="0"/>
              <a:t>6		Profit de A = p x q</a:t>
            </a:r>
            <a:r>
              <a:rPr lang="fr-FR" sz="1800" baseline="-25000" smtClean="0"/>
              <a:t>A</a:t>
            </a:r>
            <a:r>
              <a:rPr lang="fr-FR" sz="1800" smtClean="0"/>
              <a:t> = 6 x 3 = 18</a:t>
            </a:r>
          </a:p>
          <a:p>
            <a:pPr lvl="1" eaLnBrk="1" hangingPunct="1">
              <a:lnSpc>
                <a:spcPct val="90000"/>
              </a:lnSpc>
            </a:pPr>
            <a:r>
              <a:rPr lang="fr-FR" sz="1800" smtClean="0"/>
              <a:t>Si q</a:t>
            </a:r>
            <a:r>
              <a:rPr lang="fr-FR" sz="1800" baseline="-25000" smtClean="0"/>
              <a:t>A </a:t>
            </a:r>
            <a:r>
              <a:rPr lang="fr-FR" sz="1800" smtClean="0"/>
              <a:t>= 4 	</a:t>
            </a:r>
            <a:r>
              <a:rPr lang="fr-FR" sz="1800" smtClean="0">
                <a:cs typeface="Arial" charset="0"/>
              </a:rPr>
              <a:t>→ </a:t>
            </a:r>
            <a:r>
              <a:rPr lang="fr-FR" sz="1800" smtClean="0"/>
              <a:t>q = 7 	</a:t>
            </a:r>
            <a:r>
              <a:rPr lang="fr-FR" sz="1800" smtClean="0">
                <a:cs typeface="Arial" charset="0"/>
              </a:rPr>
              <a:t>→ p = </a:t>
            </a:r>
            <a:r>
              <a:rPr lang="fr-FR" sz="1800" smtClean="0"/>
              <a:t>5		Profit de A = p x q</a:t>
            </a:r>
            <a:r>
              <a:rPr lang="fr-FR" sz="1800" baseline="-25000" smtClean="0"/>
              <a:t>A</a:t>
            </a:r>
            <a:r>
              <a:rPr lang="fr-FR" sz="1800" smtClean="0"/>
              <a:t> = 5 x 4 = 20</a:t>
            </a:r>
          </a:p>
          <a:p>
            <a:pPr lvl="1" eaLnBrk="1" hangingPunct="1">
              <a:lnSpc>
                <a:spcPct val="90000"/>
              </a:lnSpc>
            </a:pPr>
            <a:r>
              <a:rPr lang="fr-FR" sz="1800" smtClean="0"/>
              <a:t>Si q</a:t>
            </a:r>
            <a:r>
              <a:rPr lang="fr-FR" sz="1800" baseline="-25000" smtClean="0"/>
              <a:t>A </a:t>
            </a:r>
            <a:r>
              <a:rPr lang="fr-FR" sz="1800" smtClean="0"/>
              <a:t>= 5 	</a:t>
            </a:r>
            <a:r>
              <a:rPr lang="fr-FR" sz="1800" smtClean="0">
                <a:cs typeface="Arial" charset="0"/>
              </a:rPr>
              <a:t>→ </a:t>
            </a:r>
            <a:r>
              <a:rPr lang="fr-FR" sz="1800" smtClean="0"/>
              <a:t>q = 8 	</a:t>
            </a:r>
            <a:r>
              <a:rPr lang="fr-FR" sz="1800" smtClean="0">
                <a:cs typeface="Arial" charset="0"/>
              </a:rPr>
              <a:t>→ p = </a:t>
            </a:r>
            <a:r>
              <a:rPr lang="fr-FR" sz="1800" smtClean="0"/>
              <a:t>4		Profit de A = p x q</a:t>
            </a:r>
            <a:r>
              <a:rPr lang="fr-FR" sz="1800" baseline="-25000" smtClean="0"/>
              <a:t>A</a:t>
            </a:r>
            <a:r>
              <a:rPr lang="fr-FR" sz="1800" smtClean="0"/>
              <a:t> = 4 x 5 = 20</a:t>
            </a:r>
          </a:p>
          <a:p>
            <a:pPr lvl="1" eaLnBrk="1" hangingPunct="1">
              <a:lnSpc>
                <a:spcPct val="90000"/>
              </a:lnSpc>
            </a:pPr>
            <a:r>
              <a:rPr lang="fr-FR" sz="1800" smtClean="0"/>
              <a:t>Si q</a:t>
            </a:r>
            <a:r>
              <a:rPr lang="fr-FR" sz="1800" baseline="-25000" smtClean="0"/>
              <a:t>A </a:t>
            </a:r>
            <a:r>
              <a:rPr lang="fr-FR" sz="1800" smtClean="0"/>
              <a:t>= 6 	</a:t>
            </a:r>
            <a:r>
              <a:rPr lang="fr-FR" sz="1800" smtClean="0">
                <a:cs typeface="Arial" charset="0"/>
              </a:rPr>
              <a:t>→ </a:t>
            </a:r>
            <a:r>
              <a:rPr lang="fr-FR" sz="1800" smtClean="0"/>
              <a:t>q = 9 	</a:t>
            </a:r>
            <a:r>
              <a:rPr lang="fr-FR" sz="1800" smtClean="0">
                <a:cs typeface="Arial" charset="0"/>
              </a:rPr>
              <a:t>→ p = </a:t>
            </a:r>
            <a:r>
              <a:rPr lang="fr-FR" sz="1800" smtClean="0"/>
              <a:t>3		Profit de A = p x q</a:t>
            </a:r>
            <a:r>
              <a:rPr lang="fr-FR" sz="1800" baseline="-25000" smtClean="0"/>
              <a:t>A</a:t>
            </a:r>
            <a:r>
              <a:rPr lang="fr-FR" sz="1800" smtClean="0"/>
              <a:t> = 3 x 6 = 18</a:t>
            </a:r>
          </a:p>
          <a:p>
            <a:pPr lvl="1" eaLnBrk="1" hangingPunct="1">
              <a:lnSpc>
                <a:spcPct val="90000"/>
              </a:lnSpc>
              <a:buFontTx/>
              <a:buNone/>
            </a:pPr>
            <a:r>
              <a:rPr lang="fr-FR" sz="1800" smtClean="0"/>
              <a:t>Etc.</a:t>
            </a:r>
          </a:p>
          <a:p>
            <a:pPr lvl="1" eaLnBrk="1" hangingPunct="1">
              <a:lnSpc>
                <a:spcPct val="90000"/>
              </a:lnSpc>
              <a:buFontTx/>
              <a:buNone/>
            </a:pPr>
            <a:endParaRPr lang="fr-FR" sz="1800" smtClean="0"/>
          </a:p>
          <a:p>
            <a:pPr eaLnBrk="1" hangingPunct="1">
              <a:lnSpc>
                <a:spcPct val="90000"/>
              </a:lnSpc>
            </a:pPr>
            <a:r>
              <a:rPr lang="fr-FR" sz="2000" smtClean="0"/>
              <a:t>En passant sa production de 3 à 4 unités, l’entreprise A augmente son profit propre de 18 à 20.</a:t>
            </a:r>
          </a:p>
        </p:txBody>
      </p:sp>
    </p:spTree>
    <p:extLst>
      <p:ext uri="{BB962C8B-B14F-4D97-AF65-F5344CB8AC3E}">
        <p14:creationId xmlns:p14="http://schemas.microsoft.com/office/powerpoint/2010/main" xmlns="" val="1648883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1"/>
          </p:nvPr>
        </p:nvSpPr>
        <p:spPr>
          <a:xfrm>
            <a:off x="395288" y="693738"/>
            <a:ext cx="8229600" cy="5759450"/>
          </a:xfrm>
        </p:spPr>
        <p:txBody>
          <a:bodyPr/>
          <a:lstStyle/>
          <a:p>
            <a:pPr eaLnBrk="1" hangingPunct="1">
              <a:lnSpc>
                <a:spcPct val="90000"/>
              </a:lnSpc>
            </a:pPr>
            <a:r>
              <a:rPr lang="fr-FR" sz="2000" smtClean="0"/>
              <a:t>Bien sûr, l’entreprise B va tenir le même raisonnement (et A sait que B va faire ce raisonnement) </a:t>
            </a:r>
            <a:r>
              <a:rPr lang="fr-FR" sz="2000" smtClean="0">
                <a:cs typeface="Arial" charset="0"/>
              </a:rPr>
              <a:t>→ B va aussi produire non pas 3 mais 4 unités.</a:t>
            </a:r>
          </a:p>
          <a:p>
            <a:pPr eaLnBrk="1" hangingPunct="1">
              <a:lnSpc>
                <a:spcPct val="90000"/>
              </a:lnSpc>
            </a:pPr>
            <a:endParaRPr lang="fr-FR" sz="2000" smtClean="0">
              <a:cs typeface="Arial" charset="0"/>
            </a:endParaRPr>
          </a:p>
          <a:p>
            <a:pPr eaLnBrk="1" hangingPunct="1">
              <a:lnSpc>
                <a:spcPct val="90000"/>
              </a:lnSpc>
            </a:pPr>
            <a:r>
              <a:rPr lang="fr-FR" sz="2000" smtClean="0">
                <a:cs typeface="Arial" charset="0"/>
              </a:rPr>
              <a:t>Si B produit 4 unités, combien A doit-elle produire ? </a:t>
            </a:r>
          </a:p>
          <a:p>
            <a:pPr eaLnBrk="1" hangingPunct="1">
              <a:lnSpc>
                <a:spcPct val="90000"/>
              </a:lnSpc>
              <a:buFontTx/>
              <a:buNone/>
            </a:pPr>
            <a:r>
              <a:rPr lang="fr-FR" sz="2000" smtClean="0">
                <a:cs typeface="Arial" charset="0"/>
              </a:rPr>
              <a:t>	Même raisonnement que précédemment pour A mais avec q</a:t>
            </a:r>
            <a:r>
              <a:rPr lang="fr-FR" sz="2000" baseline="-25000" smtClean="0">
                <a:cs typeface="Arial" charset="0"/>
              </a:rPr>
              <a:t>B</a:t>
            </a:r>
            <a:r>
              <a:rPr lang="fr-FR" sz="2000" smtClean="0">
                <a:cs typeface="Arial" charset="0"/>
              </a:rPr>
              <a:t> = 4 :</a:t>
            </a:r>
          </a:p>
          <a:p>
            <a:pPr lvl="1" eaLnBrk="1" hangingPunct="1">
              <a:lnSpc>
                <a:spcPct val="90000"/>
              </a:lnSpc>
            </a:pPr>
            <a:r>
              <a:rPr lang="fr-FR" sz="1800" smtClean="0"/>
              <a:t>Si q</a:t>
            </a:r>
            <a:r>
              <a:rPr lang="fr-FR" sz="1800" baseline="-25000" smtClean="0"/>
              <a:t>A </a:t>
            </a:r>
            <a:r>
              <a:rPr lang="fr-FR" sz="1800" smtClean="0"/>
              <a:t>= 3 	</a:t>
            </a:r>
            <a:r>
              <a:rPr lang="fr-FR" sz="1800" smtClean="0">
                <a:cs typeface="Arial" charset="0"/>
              </a:rPr>
              <a:t>→ </a:t>
            </a:r>
            <a:r>
              <a:rPr lang="fr-FR" sz="1800" smtClean="0"/>
              <a:t>q = 7 	</a:t>
            </a:r>
            <a:r>
              <a:rPr lang="fr-FR" sz="1800" smtClean="0">
                <a:cs typeface="Arial" charset="0"/>
              </a:rPr>
              <a:t>→ p = </a:t>
            </a:r>
            <a:r>
              <a:rPr lang="fr-FR" sz="1800" smtClean="0"/>
              <a:t>5		Profit de A = p x q</a:t>
            </a:r>
            <a:r>
              <a:rPr lang="fr-FR" sz="1800" baseline="-25000" smtClean="0"/>
              <a:t>A</a:t>
            </a:r>
            <a:r>
              <a:rPr lang="fr-FR" sz="1800" smtClean="0"/>
              <a:t> = 5 x 3 = 15</a:t>
            </a:r>
          </a:p>
          <a:p>
            <a:pPr lvl="1" eaLnBrk="1" hangingPunct="1">
              <a:lnSpc>
                <a:spcPct val="90000"/>
              </a:lnSpc>
            </a:pPr>
            <a:r>
              <a:rPr lang="fr-FR" sz="1800" smtClean="0"/>
              <a:t>Si q</a:t>
            </a:r>
            <a:r>
              <a:rPr lang="fr-FR" sz="1800" baseline="-25000" smtClean="0"/>
              <a:t>A </a:t>
            </a:r>
            <a:r>
              <a:rPr lang="fr-FR" sz="1800" smtClean="0"/>
              <a:t>= 4 	</a:t>
            </a:r>
            <a:r>
              <a:rPr lang="fr-FR" sz="1800" smtClean="0">
                <a:cs typeface="Arial" charset="0"/>
              </a:rPr>
              <a:t>→ </a:t>
            </a:r>
            <a:r>
              <a:rPr lang="fr-FR" sz="1800" smtClean="0"/>
              <a:t>q = 8 	</a:t>
            </a:r>
            <a:r>
              <a:rPr lang="fr-FR" sz="1800" smtClean="0">
                <a:cs typeface="Arial" charset="0"/>
              </a:rPr>
              <a:t>→ p = </a:t>
            </a:r>
            <a:r>
              <a:rPr lang="fr-FR" sz="1800" smtClean="0"/>
              <a:t>4		Profit de A = p x q</a:t>
            </a:r>
            <a:r>
              <a:rPr lang="fr-FR" sz="1800" baseline="-25000" smtClean="0"/>
              <a:t>A</a:t>
            </a:r>
            <a:r>
              <a:rPr lang="fr-FR" sz="1800" smtClean="0"/>
              <a:t> = 4 x 4 = 16</a:t>
            </a:r>
          </a:p>
          <a:p>
            <a:pPr lvl="1" eaLnBrk="1" hangingPunct="1">
              <a:lnSpc>
                <a:spcPct val="90000"/>
              </a:lnSpc>
            </a:pPr>
            <a:r>
              <a:rPr lang="fr-FR" sz="1800" smtClean="0"/>
              <a:t>Si q</a:t>
            </a:r>
            <a:r>
              <a:rPr lang="fr-FR" sz="1800" baseline="-25000" smtClean="0"/>
              <a:t>A </a:t>
            </a:r>
            <a:r>
              <a:rPr lang="fr-FR" sz="1800" smtClean="0"/>
              <a:t>= 5 	</a:t>
            </a:r>
            <a:r>
              <a:rPr lang="fr-FR" sz="1800" smtClean="0">
                <a:cs typeface="Arial" charset="0"/>
              </a:rPr>
              <a:t>→ </a:t>
            </a:r>
            <a:r>
              <a:rPr lang="fr-FR" sz="1800" smtClean="0"/>
              <a:t>q = 9 	</a:t>
            </a:r>
            <a:r>
              <a:rPr lang="fr-FR" sz="1800" smtClean="0">
                <a:cs typeface="Arial" charset="0"/>
              </a:rPr>
              <a:t>→ p = </a:t>
            </a:r>
            <a:r>
              <a:rPr lang="fr-FR" sz="1800" smtClean="0"/>
              <a:t>3		Profit de A = p x q</a:t>
            </a:r>
            <a:r>
              <a:rPr lang="fr-FR" sz="1800" baseline="-25000" smtClean="0"/>
              <a:t>A</a:t>
            </a:r>
            <a:r>
              <a:rPr lang="fr-FR" sz="1800" smtClean="0"/>
              <a:t> = 3 x 5 = 15</a:t>
            </a:r>
          </a:p>
          <a:p>
            <a:pPr lvl="1" eaLnBrk="1" hangingPunct="1">
              <a:lnSpc>
                <a:spcPct val="90000"/>
              </a:lnSpc>
            </a:pPr>
            <a:endParaRPr lang="fr-FR" sz="1800" smtClean="0"/>
          </a:p>
          <a:p>
            <a:pPr eaLnBrk="1" hangingPunct="1">
              <a:lnSpc>
                <a:spcPct val="90000"/>
              </a:lnSpc>
            </a:pPr>
            <a:r>
              <a:rPr lang="fr-FR" sz="2000" smtClean="0"/>
              <a:t>Dans ces conditions, on voit que A n’a plus intérêt à accroître sa production, qui reste à 4. Symétriquement, si A offre 4, B a intérêt à produire également 4.</a:t>
            </a:r>
          </a:p>
          <a:p>
            <a:pPr eaLnBrk="1" hangingPunct="1">
              <a:lnSpc>
                <a:spcPct val="90000"/>
              </a:lnSpc>
            </a:pPr>
            <a:endParaRPr lang="fr-FR" sz="2000" smtClean="0"/>
          </a:p>
          <a:p>
            <a:pPr eaLnBrk="1" hangingPunct="1">
              <a:lnSpc>
                <a:spcPct val="90000"/>
              </a:lnSpc>
            </a:pPr>
            <a:r>
              <a:rPr lang="fr-FR" sz="2000" smtClean="0"/>
              <a:t>Comme plus personne n’a intérêt à modifier son comportement, il s’agit d’une </a:t>
            </a:r>
            <a:r>
              <a:rPr lang="fr-FR" sz="2000" u="sng" smtClean="0"/>
              <a:t>situation d’équilibre</a:t>
            </a:r>
            <a:r>
              <a:rPr lang="fr-FR" sz="2000" smtClean="0"/>
              <a:t> : l’offre globale est de 8, le prix de 4, le profit global de 32 et le profit de chaque firme de 16, soit </a:t>
            </a:r>
            <a:r>
              <a:rPr lang="fr-FR" sz="2000" u="sng" smtClean="0"/>
              <a:t>un profit inférieur à ce qu’ils auraient gagné en préservant l’entente</a:t>
            </a:r>
            <a:r>
              <a:rPr lang="fr-FR" sz="2000" smtClean="0"/>
              <a:t>.</a:t>
            </a:r>
          </a:p>
        </p:txBody>
      </p:sp>
    </p:spTree>
    <p:extLst>
      <p:ext uri="{BB962C8B-B14F-4D97-AF65-F5344CB8AC3E}">
        <p14:creationId xmlns:p14="http://schemas.microsoft.com/office/powerpoint/2010/main" xmlns="" val="373908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10" name="Group 30"/>
          <p:cNvGraphicFramePr>
            <a:graphicFrameLocks noGrp="1" noChangeAspect="1"/>
          </p:cNvGraphicFramePr>
          <p:nvPr>
            <p:ph/>
            <p:extLst>
              <p:ext uri="{D42A27DB-BD31-4B8C-83A1-F6EECF244321}">
                <p14:modId xmlns:p14="http://schemas.microsoft.com/office/powerpoint/2010/main" xmlns="" val="3545752197"/>
              </p:ext>
            </p:extLst>
          </p:nvPr>
        </p:nvGraphicFramePr>
        <p:xfrm>
          <a:off x="457204" y="1546463"/>
          <a:ext cx="8229600" cy="4579717"/>
        </p:xfrm>
        <a:graphic>
          <a:graphicData uri="http://schemas.openxmlformats.org/drawingml/2006/table">
            <a:tbl>
              <a:tblPr/>
              <a:tblGrid>
                <a:gridCol w="2743200"/>
                <a:gridCol w="2743200"/>
                <a:gridCol w="2743200"/>
              </a:tblGrid>
              <a:tr h="15281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Comportement de B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800" b="1"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800" b="1"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800" b="1"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chemeClr val="tx1"/>
                          </a:solidFill>
                          <a:effectLst/>
                          <a:latin typeface="Arial" charset="0"/>
                        </a:rPr>
                        <a:t>Comportement de A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Respecte l’entente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(collusion = partage du profit de monopole)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smtClean="0">
                          <a:ln>
                            <a:noFill/>
                          </a:ln>
                          <a:solidFill>
                            <a:schemeClr val="tx1"/>
                          </a:solidFill>
                          <a:effectLst/>
                          <a:latin typeface="Arial" charset="0"/>
                        </a:rPr>
                        <a:t>Ne respecte pas l’entente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4802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smtClean="0">
                          <a:ln>
                            <a:noFill/>
                          </a:ln>
                          <a:solidFill>
                            <a:schemeClr val="tx1"/>
                          </a:solidFill>
                          <a:effectLst/>
                          <a:latin typeface="Arial" charset="0"/>
                        </a:rPr>
                        <a:t>Respecte l’entente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a:t>
                      </a:r>
                      <a:r>
                        <a:rPr kumimoji="0" lang="fr-FR" sz="2000" b="1" i="0" u="none" strike="noStrike" cap="none" normalizeH="0" baseline="0" dirty="0" err="1" smtClean="0">
                          <a:ln>
                            <a:noFill/>
                          </a:ln>
                          <a:solidFill>
                            <a:schemeClr val="tx1"/>
                          </a:solidFill>
                          <a:effectLst/>
                          <a:latin typeface="Arial" charset="0"/>
                        </a:rPr>
                        <a:t>q</a:t>
                      </a:r>
                      <a:r>
                        <a:rPr kumimoji="0" lang="fr-FR" sz="2000" b="1" i="0" u="none" strike="noStrike" cap="none" normalizeH="0" baseline="-25000" dirty="0" err="1" smtClean="0">
                          <a:ln>
                            <a:noFill/>
                          </a:ln>
                          <a:solidFill>
                            <a:schemeClr val="tx1"/>
                          </a:solidFill>
                          <a:effectLst/>
                          <a:latin typeface="Arial" charset="0"/>
                        </a:rPr>
                        <a:t>A</a:t>
                      </a:r>
                      <a:r>
                        <a:rPr kumimoji="0" lang="fr-FR" sz="2000" b="1" i="0" u="none" strike="noStrike" cap="none" normalizeH="0" baseline="-25000" dirty="0" smtClean="0">
                          <a:ln>
                            <a:noFill/>
                          </a:ln>
                          <a:solidFill>
                            <a:schemeClr val="tx1"/>
                          </a:solidFill>
                          <a:effectLst/>
                          <a:latin typeface="Arial" charset="0"/>
                        </a:rPr>
                        <a:t> </a:t>
                      </a:r>
                      <a:r>
                        <a:rPr kumimoji="0" lang="fr-FR" sz="2000" b="1" i="0" u="none" strike="noStrike" cap="none" normalizeH="0" baseline="0" dirty="0" smtClean="0">
                          <a:ln>
                            <a:noFill/>
                          </a:ln>
                          <a:solidFill>
                            <a:schemeClr val="tx1"/>
                          </a:solidFill>
                          <a:effectLst/>
                          <a:latin typeface="Arial" charset="0"/>
                        </a:rPr>
                        <a:t>= 3 ; </a:t>
                      </a:r>
                      <a:r>
                        <a:rPr kumimoji="0" lang="fr-FR" sz="2000" b="1" i="0" u="none" strike="noStrike" cap="none" normalizeH="0" baseline="0" dirty="0" err="1" smtClean="0">
                          <a:ln>
                            <a:noFill/>
                          </a:ln>
                          <a:solidFill>
                            <a:schemeClr val="tx1"/>
                          </a:solidFill>
                          <a:effectLst/>
                          <a:latin typeface="Arial" charset="0"/>
                        </a:rPr>
                        <a:t>q</a:t>
                      </a:r>
                      <a:r>
                        <a:rPr kumimoji="0" lang="fr-FR" sz="2000" b="1" i="0" u="none" strike="noStrike" cap="none" normalizeH="0" baseline="-25000" dirty="0" err="1" smtClean="0">
                          <a:ln>
                            <a:noFill/>
                          </a:ln>
                          <a:solidFill>
                            <a:schemeClr val="tx1"/>
                          </a:solidFill>
                          <a:effectLst/>
                          <a:latin typeface="Arial" charset="0"/>
                        </a:rPr>
                        <a:t>B</a:t>
                      </a:r>
                      <a:r>
                        <a:rPr kumimoji="0" lang="fr-FR" sz="2000" b="1" i="0" u="none" strike="noStrike" cap="none" normalizeH="0" baseline="0" dirty="0" smtClean="0">
                          <a:ln>
                            <a:noFill/>
                          </a:ln>
                          <a:solidFill>
                            <a:schemeClr val="tx1"/>
                          </a:solidFill>
                          <a:effectLst/>
                          <a:latin typeface="Arial" charset="0"/>
                        </a:rPr>
                        <a:t> = 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p = 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(P</a:t>
                      </a:r>
                      <a:r>
                        <a:rPr kumimoji="0" lang="fr-FR" sz="2000" b="1" i="0" u="none" strike="noStrike" cap="none" normalizeH="0" baseline="-25000" dirty="0" smtClean="0">
                          <a:ln>
                            <a:noFill/>
                          </a:ln>
                          <a:solidFill>
                            <a:schemeClr val="tx1"/>
                          </a:solidFill>
                          <a:effectLst/>
                          <a:latin typeface="Arial" charset="0"/>
                        </a:rPr>
                        <a:t>A </a:t>
                      </a:r>
                      <a:r>
                        <a:rPr kumimoji="0" lang="fr-FR" sz="2000" b="1" i="0" u="none" strike="noStrike" cap="none" normalizeH="0" baseline="0" dirty="0" smtClean="0">
                          <a:ln>
                            <a:noFill/>
                          </a:ln>
                          <a:solidFill>
                            <a:schemeClr val="tx1"/>
                          </a:solidFill>
                          <a:effectLst/>
                          <a:latin typeface="Arial" charset="0"/>
                        </a:rPr>
                        <a:t>= 18 ; P</a:t>
                      </a:r>
                      <a:r>
                        <a:rPr kumimoji="0" lang="fr-FR" sz="2000" b="1" i="0" u="none" strike="noStrike" cap="none" normalizeH="0" baseline="-25000" dirty="0" smtClean="0">
                          <a:ln>
                            <a:noFill/>
                          </a:ln>
                          <a:solidFill>
                            <a:schemeClr val="tx1"/>
                          </a:solidFill>
                          <a:effectLst/>
                          <a:latin typeface="Arial" charset="0"/>
                        </a:rPr>
                        <a:t>B</a:t>
                      </a:r>
                      <a:r>
                        <a:rPr kumimoji="0" lang="fr-FR" sz="2000" b="1" i="0" u="none" strike="noStrike" cap="none" normalizeH="0" baseline="0" dirty="0" smtClean="0">
                          <a:ln>
                            <a:noFill/>
                          </a:ln>
                          <a:solidFill>
                            <a:schemeClr val="tx1"/>
                          </a:solidFill>
                          <a:effectLst/>
                          <a:latin typeface="Arial" charset="0"/>
                        </a:rPr>
                        <a:t> = 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a:t>
                      </a:r>
                      <a:r>
                        <a:rPr kumimoji="0" lang="fr-FR" sz="2000" b="1" i="0" u="none" strike="noStrike" cap="none" normalizeH="0" baseline="0" dirty="0" err="1" smtClean="0">
                          <a:ln>
                            <a:noFill/>
                          </a:ln>
                          <a:solidFill>
                            <a:schemeClr val="tx1"/>
                          </a:solidFill>
                          <a:effectLst/>
                          <a:latin typeface="Arial" charset="0"/>
                        </a:rPr>
                        <a:t>q</a:t>
                      </a:r>
                      <a:r>
                        <a:rPr kumimoji="0" lang="fr-FR" sz="2000" b="1" i="0" u="none" strike="noStrike" cap="none" normalizeH="0" baseline="-25000" dirty="0" err="1" smtClean="0">
                          <a:ln>
                            <a:noFill/>
                          </a:ln>
                          <a:solidFill>
                            <a:schemeClr val="tx1"/>
                          </a:solidFill>
                          <a:effectLst/>
                          <a:latin typeface="Arial" charset="0"/>
                        </a:rPr>
                        <a:t>A</a:t>
                      </a:r>
                      <a:r>
                        <a:rPr kumimoji="0" lang="fr-FR" sz="2000" b="1" i="0" u="none" strike="noStrike" cap="none" normalizeH="0" baseline="-25000" dirty="0" smtClean="0">
                          <a:ln>
                            <a:noFill/>
                          </a:ln>
                          <a:solidFill>
                            <a:schemeClr val="tx1"/>
                          </a:solidFill>
                          <a:effectLst/>
                          <a:latin typeface="Arial" charset="0"/>
                        </a:rPr>
                        <a:t> </a:t>
                      </a:r>
                      <a:r>
                        <a:rPr kumimoji="0" lang="fr-FR" sz="2000" b="1" i="0" u="none" strike="noStrike" cap="none" normalizeH="0" baseline="0" dirty="0" smtClean="0">
                          <a:ln>
                            <a:noFill/>
                          </a:ln>
                          <a:solidFill>
                            <a:schemeClr val="tx1"/>
                          </a:solidFill>
                          <a:effectLst/>
                          <a:latin typeface="Arial" charset="0"/>
                        </a:rPr>
                        <a:t>= 3 ; </a:t>
                      </a:r>
                      <a:r>
                        <a:rPr kumimoji="0" lang="fr-FR" sz="2000" b="1" i="0" u="none" strike="noStrike" cap="none" normalizeH="0" baseline="0" dirty="0" err="1" smtClean="0">
                          <a:ln>
                            <a:noFill/>
                          </a:ln>
                          <a:solidFill>
                            <a:schemeClr val="tx1"/>
                          </a:solidFill>
                          <a:effectLst/>
                          <a:latin typeface="Arial" charset="0"/>
                        </a:rPr>
                        <a:t>q</a:t>
                      </a:r>
                      <a:r>
                        <a:rPr kumimoji="0" lang="fr-FR" sz="2000" b="1" i="0" u="none" strike="noStrike" cap="none" normalizeH="0" baseline="-25000" dirty="0" err="1" smtClean="0">
                          <a:ln>
                            <a:noFill/>
                          </a:ln>
                          <a:solidFill>
                            <a:schemeClr val="tx1"/>
                          </a:solidFill>
                          <a:effectLst/>
                          <a:latin typeface="Arial" charset="0"/>
                        </a:rPr>
                        <a:t>B</a:t>
                      </a:r>
                      <a:r>
                        <a:rPr kumimoji="0" lang="fr-FR" sz="2000" b="1" i="0" u="none" strike="noStrike" cap="none" normalizeH="0" baseline="0" dirty="0" smtClean="0">
                          <a:ln>
                            <a:noFill/>
                          </a:ln>
                          <a:solidFill>
                            <a:schemeClr val="tx1"/>
                          </a:solidFill>
                          <a:effectLst/>
                          <a:latin typeface="Arial" charset="0"/>
                        </a:rPr>
                        <a:t> = 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p = 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(P</a:t>
                      </a:r>
                      <a:r>
                        <a:rPr kumimoji="0" lang="fr-FR" sz="2000" b="1" i="0" u="none" strike="noStrike" cap="none" normalizeH="0" baseline="-25000" dirty="0" smtClean="0">
                          <a:ln>
                            <a:noFill/>
                          </a:ln>
                          <a:solidFill>
                            <a:schemeClr val="tx1"/>
                          </a:solidFill>
                          <a:effectLst/>
                          <a:latin typeface="Arial" charset="0"/>
                        </a:rPr>
                        <a:t>A </a:t>
                      </a:r>
                      <a:r>
                        <a:rPr kumimoji="0" lang="fr-FR" sz="2000" b="1" i="0" u="none" strike="noStrike" cap="none" normalizeH="0" baseline="0" dirty="0" smtClean="0">
                          <a:ln>
                            <a:noFill/>
                          </a:ln>
                          <a:solidFill>
                            <a:schemeClr val="tx1"/>
                          </a:solidFill>
                          <a:effectLst/>
                          <a:latin typeface="Arial" charset="0"/>
                        </a:rPr>
                        <a:t>= 15 ; P</a:t>
                      </a:r>
                      <a:r>
                        <a:rPr kumimoji="0" lang="fr-FR" sz="2000" b="1" i="0" u="none" strike="noStrike" cap="none" normalizeH="0" baseline="-25000" dirty="0" smtClean="0">
                          <a:ln>
                            <a:noFill/>
                          </a:ln>
                          <a:solidFill>
                            <a:schemeClr val="tx1"/>
                          </a:solidFill>
                          <a:effectLst/>
                          <a:latin typeface="Arial" charset="0"/>
                        </a:rPr>
                        <a:t>B</a:t>
                      </a:r>
                      <a:r>
                        <a:rPr kumimoji="0" lang="fr-FR" sz="2000" b="1" i="0" u="none" strike="noStrike" cap="none" normalizeH="0" baseline="0" dirty="0" smtClean="0">
                          <a:ln>
                            <a:noFill/>
                          </a:ln>
                          <a:solidFill>
                            <a:schemeClr val="tx1"/>
                          </a:solidFill>
                          <a:effectLst/>
                          <a:latin typeface="Arial" charset="0"/>
                        </a:rPr>
                        <a:t> = 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49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Ne respecte pas l’entente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a:t>
                      </a:r>
                      <a:r>
                        <a:rPr kumimoji="0" lang="fr-FR" sz="2000" b="1" i="0" u="none" strike="noStrike" cap="none" normalizeH="0" baseline="0" dirty="0" err="1" smtClean="0">
                          <a:ln>
                            <a:noFill/>
                          </a:ln>
                          <a:solidFill>
                            <a:schemeClr val="tx1"/>
                          </a:solidFill>
                          <a:effectLst/>
                          <a:latin typeface="Arial" charset="0"/>
                        </a:rPr>
                        <a:t>q</a:t>
                      </a:r>
                      <a:r>
                        <a:rPr kumimoji="0" lang="fr-FR" sz="2000" b="1" i="0" u="none" strike="noStrike" cap="none" normalizeH="0" baseline="-25000" dirty="0" err="1" smtClean="0">
                          <a:ln>
                            <a:noFill/>
                          </a:ln>
                          <a:solidFill>
                            <a:schemeClr val="tx1"/>
                          </a:solidFill>
                          <a:effectLst/>
                          <a:latin typeface="Arial" charset="0"/>
                        </a:rPr>
                        <a:t>A</a:t>
                      </a:r>
                      <a:r>
                        <a:rPr kumimoji="0" lang="fr-FR" sz="2000" b="1" i="0" u="none" strike="noStrike" cap="none" normalizeH="0" baseline="-25000" dirty="0" smtClean="0">
                          <a:ln>
                            <a:noFill/>
                          </a:ln>
                          <a:solidFill>
                            <a:schemeClr val="tx1"/>
                          </a:solidFill>
                          <a:effectLst/>
                          <a:latin typeface="Arial" charset="0"/>
                        </a:rPr>
                        <a:t> </a:t>
                      </a:r>
                      <a:r>
                        <a:rPr kumimoji="0" lang="fr-FR" sz="2000" b="1" i="0" u="none" strike="noStrike" cap="none" normalizeH="0" baseline="0" dirty="0" smtClean="0">
                          <a:ln>
                            <a:noFill/>
                          </a:ln>
                          <a:solidFill>
                            <a:schemeClr val="tx1"/>
                          </a:solidFill>
                          <a:effectLst/>
                          <a:latin typeface="Arial" charset="0"/>
                        </a:rPr>
                        <a:t>= 4 ; </a:t>
                      </a:r>
                      <a:r>
                        <a:rPr kumimoji="0" lang="fr-FR" sz="2000" b="1" i="0" u="none" strike="noStrike" cap="none" normalizeH="0" baseline="0" dirty="0" err="1" smtClean="0">
                          <a:ln>
                            <a:noFill/>
                          </a:ln>
                          <a:solidFill>
                            <a:schemeClr val="tx1"/>
                          </a:solidFill>
                          <a:effectLst/>
                          <a:latin typeface="Arial" charset="0"/>
                        </a:rPr>
                        <a:t>q</a:t>
                      </a:r>
                      <a:r>
                        <a:rPr kumimoji="0" lang="fr-FR" sz="2000" b="1" i="0" u="none" strike="noStrike" cap="none" normalizeH="0" baseline="-25000" dirty="0" err="1" smtClean="0">
                          <a:ln>
                            <a:noFill/>
                          </a:ln>
                          <a:solidFill>
                            <a:schemeClr val="tx1"/>
                          </a:solidFill>
                          <a:effectLst/>
                          <a:latin typeface="Arial" charset="0"/>
                        </a:rPr>
                        <a:t>B</a:t>
                      </a:r>
                      <a:r>
                        <a:rPr kumimoji="0" lang="fr-FR" sz="2000" b="1" i="0" u="none" strike="noStrike" cap="none" normalizeH="0" baseline="0" dirty="0" smtClean="0">
                          <a:ln>
                            <a:noFill/>
                          </a:ln>
                          <a:solidFill>
                            <a:schemeClr val="tx1"/>
                          </a:solidFill>
                          <a:effectLst/>
                          <a:latin typeface="Arial" charset="0"/>
                        </a:rPr>
                        <a:t> = 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p = 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(P</a:t>
                      </a:r>
                      <a:r>
                        <a:rPr kumimoji="0" lang="fr-FR" sz="2000" b="1" i="0" u="none" strike="noStrike" cap="none" normalizeH="0" baseline="-25000" dirty="0" smtClean="0">
                          <a:ln>
                            <a:noFill/>
                          </a:ln>
                          <a:solidFill>
                            <a:schemeClr val="tx1"/>
                          </a:solidFill>
                          <a:effectLst/>
                          <a:latin typeface="Arial" charset="0"/>
                        </a:rPr>
                        <a:t>A </a:t>
                      </a:r>
                      <a:r>
                        <a:rPr kumimoji="0" lang="fr-FR" sz="2000" b="1" i="0" u="none" strike="noStrike" cap="none" normalizeH="0" baseline="0" dirty="0" smtClean="0">
                          <a:ln>
                            <a:noFill/>
                          </a:ln>
                          <a:solidFill>
                            <a:schemeClr val="tx1"/>
                          </a:solidFill>
                          <a:effectLst/>
                          <a:latin typeface="Arial" charset="0"/>
                        </a:rPr>
                        <a:t>= 20 ; P</a:t>
                      </a:r>
                      <a:r>
                        <a:rPr kumimoji="0" lang="fr-FR" sz="2000" b="1" i="0" u="none" strike="noStrike" cap="none" normalizeH="0" baseline="-25000" dirty="0" smtClean="0">
                          <a:ln>
                            <a:noFill/>
                          </a:ln>
                          <a:solidFill>
                            <a:schemeClr val="tx1"/>
                          </a:solidFill>
                          <a:effectLst/>
                          <a:latin typeface="Arial" charset="0"/>
                        </a:rPr>
                        <a:t>B</a:t>
                      </a:r>
                      <a:r>
                        <a:rPr kumimoji="0" lang="fr-FR" sz="2000" b="1" i="0" u="none" strike="noStrike" cap="none" normalizeH="0" baseline="0" dirty="0" smtClean="0">
                          <a:ln>
                            <a:noFill/>
                          </a:ln>
                          <a:solidFill>
                            <a:schemeClr val="tx1"/>
                          </a:solidFill>
                          <a:effectLst/>
                          <a:latin typeface="Arial" charset="0"/>
                        </a:rPr>
                        <a:t> = 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a:t>
                      </a:r>
                      <a:r>
                        <a:rPr kumimoji="0" lang="fr-FR" sz="2000" b="1" i="0" u="none" strike="noStrike" cap="none" normalizeH="0" baseline="0" dirty="0" err="1" smtClean="0">
                          <a:ln>
                            <a:noFill/>
                          </a:ln>
                          <a:solidFill>
                            <a:schemeClr val="tx1"/>
                          </a:solidFill>
                          <a:effectLst/>
                          <a:latin typeface="Arial" charset="0"/>
                        </a:rPr>
                        <a:t>q</a:t>
                      </a:r>
                      <a:r>
                        <a:rPr kumimoji="0" lang="fr-FR" sz="2000" b="1" i="0" u="none" strike="noStrike" cap="none" normalizeH="0" baseline="-25000" dirty="0" err="1" smtClean="0">
                          <a:ln>
                            <a:noFill/>
                          </a:ln>
                          <a:solidFill>
                            <a:schemeClr val="tx1"/>
                          </a:solidFill>
                          <a:effectLst/>
                          <a:latin typeface="Arial" charset="0"/>
                        </a:rPr>
                        <a:t>A</a:t>
                      </a:r>
                      <a:r>
                        <a:rPr kumimoji="0" lang="fr-FR" sz="2000" b="1" i="0" u="none" strike="noStrike" cap="none" normalizeH="0" baseline="-25000" dirty="0" smtClean="0">
                          <a:ln>
                            <a:noFill/>
                          </a:ln>
                          <a:solidFill>
                            <a:schemeClr val="tx1"/>
                          </a:solidFill>
                          <a:effectLst/>
                          <a:latin typeface="Arial" charset="0"/>
                        </a:rPr>
                        <a:t> </a:t>
                      </a:r>
                      <a:r>
                        <a:rPr kumimoji="0" lang="fr-FR" sz="2000" b="1" i="0" u="none" strike="noStrike" cap="none" normalizeH="0" baseline="0" dirty="0" smtClean="0">
                          <a:ln>
                            <a:noFill/>
                          </a:ln>
                          <a:solidFill>
                            <a:schemeClr val="tx1"/>
                          </a:solidFill>
                          <a:effectLst/>
                          <a:latin typeface="Arial" charset="0"/>
                        </a:rPr>
                        <a:t>= 4 ; </a:t>
                      </a:r>
                      <a:r>
                        <a:rPr kumimoji="0" lang="fr-FR" sz="2000" b="1" i="0" u="none" strike="noStrike" cap="none" normalizeH="0" baseline="0" dirty="0" err="1" smtClean="0">
                          <a:ln>
                            <a:noFill/>
                          </a:ln>
                          <a:solidFill>
                            <a:schemeClr val="tx1"/>
                          </a:solidFill>
                          <a:effectLst/>
                          <a:latin typeface="Arial" charset="0"/>
                        </a:rPr>
                        <a:t>q</a:t>
                      </a:r>
                      <a:r>
                        <a:rPr kumimoji="0" lang="fr-FR" sz="2000" b="1" i="0" u="none" strike="noStrike" cap="none" normalizeH="0" baseline="-25000" dirty="0" err="1" smtClean="0">
                          <a:ln>
                            <a:noFill/>
                          </a:ln>
                          <a:solidFill>
                            <a:schemeClr val="tx1"/>
                          </a:solidFill>
                          <a:effectLst/>
                          <a:latin typeface="Arial" charset="0"/>
                        </a:rPr>
                        <a:t>B</a:t>
                      </a:r>
                      <a:r>
                        <a:rPr kumimoji="0" lang="fr-FR" sz="2000" b="1" i="0" u="none" strike="noStrike" cap="none" normalizeH="0" baseline="0" dirty="0" smtClean="0">
                          <a:ln>
                            <a:noFill/>
                          </a:ln>
                          <a:solidFill>
                            <a:schemeClr val="tx1"/>
                          </a:solidFill>
                          <a:effectLst/>
                          <a:latin typeface="Arial" charset="0"/>
                        </a:rPr>
                        <a:t> = 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p = 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charset="0"/>
                        </a:rPr>
                        <a:t>(P</a:t>
                      </a:r>
                      <a:r>
                        <a:rPr kumimoji="0" lang="fr-FR" sz="2000" b="1" i="0" u="none" strike="noStrike" cap="none" normalizeH="0" baseline="-25000" dirty="0" smtClean="0">
                          <a:ln>
                            <a:noFill/>
                          </a:ln>
                          <a:solidFill>
                            <a:schemeClr val="tx1"/>
                          </a:solidFill>
                          <a:effectLst/>
                          <a:latin typeface="Arial" charset="0"/>
                        </a:rPr>
                        <a:t>A </a:t>
                      </a:r>
                      <a:r>
                        <a:rPr kumimoji="0" lang="fr-FR" sz="2000" b="1" i="0" u="none" strike="noStrike" cap="none" normalizeH="0" baseline="0" dirty="0" smtClean="0">
                          <a:ln>
                            <a:noFill/>
                          </a:ln>
                          <a:solidFill>
                            <a:schemeClr val="tx1"/>
                          </a:solidFill>
                          <a:effectLst/>
                          <a:latin typeface="Arial" charset="0"/>
                        </a:rPr>
                        <a:t>= 16 ; P</a:t>
                      </a:r>
                      <a:r>
                        <a:rPr kumimoji="0" lang="fr-FR" sz="2000" b="1" i="0" u="none" strike="noStrike" cap="none" normalizeH="0" baseline="-25000" dirty="0" smtClean="0">
                          <a:ln>
                            <a:noFill/>
                          </a:ln>
                          <a:solidFill>
                            <a:schemeClr val="tx1"/>
                          </a:solidFill>
                          <a:effectLst/>
                          <a:latin typeface="Arial" charset="0"/>
                        </a:rPr>
                        <a:t>B</a:t>
                      </a:r>
                      <a:r>
                        <a:rPr kumimoji="0" lang="fr-FR" sz="2000" b="1" i="0" u="none" strike="noStrike" cap="none" normalizeH="0" baseline="0" dirty="0" smtClean="0">
                          <a:ln>
                            <a:noFill/>
                          </a:ln>
                          <a:solidFill>
                            <a:schemeClr val="tx1"/>
                          </a:solidFill>
                          <a:effectLst/>
                          <a:latin typeface="Arial" charset="0"/>
                        </a:rPr>
                        <a:t> = 16)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884" name="Text Box 26"/>
          <p:cNvSpPr txBox="1">
            <a:spLocks noChangeArrowheads="1"/>
          </p:cNvSpPr>
          <p:nvPr/>
        </p:nvSpPr>
        <p:spPr bwMode="auto">
          <a:xfrm>
            <a:off x="4859338" y="6237288"/>
            <a:ext cx="3744912"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fr-FR"/>
              <a:t>P</a:t>
            </a:r>
            <a:r>
              <a:rPr lang="fr-FR" baseline="-25000"/>
              <a:t>A</a:t>
            </a:r>
            <a:r>
              <a:rPr lang="fr-FR"/>
              <a:t> et P</a:t>
            </a:r>
            <a:r>
              <a:rPr lang="fr-FR" baseline="-25000"/>
              <a:t>B</a:t>
            </a:r>
            <a:r>
              <a:rPr lang="fr-FR"/>
              <a:t> sont les profits de A et B.</a:t>
            </a:r>
          </a:p>
        </p:txBody>
      </p:sp>
      <p:cxnSp>
        <p:nvCxnSpPr>
          <p:cNvPr id="3" name="Connecteur droit avec flèche 2"/>
          <p:cNvCxnSpPr/>
          <p:nvPr/>
        </p:nvCxnSpPr>
        <p:spPr>
          <a:xfrm>
            <a:off x="5724128" y="4005064"/>
            <a:ext cx="504056" cy="0"/>
          </a:xfrm>
          <a:prstGeom prst="straightConnector1">
            <a:avLst/>
          </a:prstGeom>
          <a:ln w="38100">
            <a:headEnd w="lg" len="med"/>
            <a:tailEnd type="arrow"/>
          </a:ln>
        </p:spPr>
        <p:style>
          <a:lnRef idx="1">
            <a:schemeClr val="accent1"/>
          </a:lnRef>
          <a:fillRef idx="0">
            <a:schemeClr val="accent1"/>
          </a:fillRef>
          <a:effectRef idx="0">
            <a:schemeClr val="accent1"/>
          </a:effectRef>
          <a:fontRef idx="minor">
            <a:schemeClr val="tx1"/>
          </a:fontRef>
        </p:style>
      </p:cxnSp>
      <p:cxnSp>
        <p:nvCxnSpPr>
          <p:cNvPr id="6" name="Connecteur droit avec flèche 5"/>
          <p:cNvCxnSpPr/>
          <p:nvPr/>
        </p:nvCxnSpPr>
        <p:spPr>
          <a:xfrm>
            <a:off x="5724128" y="5373216"/>
            <a:ext cx="504056" cy="0"/>
          </a:xfrm>
          <a:prstGeom prst="straightConnector1">
            <a:avLst/>
          </a:prstGeom>
          <a:ln w="38100">
            <a:headEnd w="lg" len="med"/>
            <a:tailEnd type="arrow"/>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a:off x="4499992" y="4509120"/>
            <a:ext cx="0" cy="432048"/>
          </a:xfrm>
          <a:prstGeom prst="straightConnector1">
            <a:avLst/>
          </a:prstGeom>
          <a:ln w="38100">
            <a:headEnd w="lg" len="med"/>
            <a:tailEnd type="arrow"/>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a:off x="7236296" y="4509120"/>
            <a:ext cx="0" cy="432048"/>
          </a:xfrm>
          <a:prstGeom prst="straightConnector1">
            <a:avLst/>
          </a:prstGeom>
          <a:ln w="38100">
            <a:headEnd w="lg" len="me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501617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1143000"/>
          </a:xfrm>
        </p:spPr>
        <p:txBody>
          <a:bodyPr>
            <a:normAutofit/>
          </a:bodyPr>
          <a:lstStyle/>
          <a:p>
            <a:r>
              <a:rPr lang="fr-FR" sz="4000" dirty="0" smtClean="0"/>
              <a:t>2. Concurrence et dynamique des prix</a:t>
            </a:r>
            <a:endParaRPr lang="fr-FR" sz="4000" dirty="0"/>
          </a:p>
        </p:txBody>
      </p:sp>
      <p:sp>
        <p:nvSpPr>
          <p:cNvPr id="3" name="Espace réservé du contenu 2"/>
          <p:cNvSpPr>
            <a:spLocks noGrp="1"/>
          </p:cNvSpPr>
          <p:nvPr>
            <p:ph idx="1"/>
          </p:nvPr>
        </p:nvSpPr>
        <p:spPr/>
        <p:txBody>
          <a:bodyPr>
            <a:normAutofit fontScale="92500" lnSpcReduction="20000"/>
          </a:bodyPr>
          <a:lstStyle/>
          <a:p>
            <a:r>
              <a:rPr lang="fr-FR" sz="2400" dirty="0" smtClean="0"/>
              <a:t>De fait, le recours à la théorie des jeux afin d’étudier les interactions stratégiques entre les firmes s’est énormément développé en « économie industrielle » depuis 2 à 3 décennies (</a:t>
            </a:r>
            <a:r>
              <a:rPr lang="fr-FR" sz="2400" dirty="0" err="1" smtClean="0"/>
              <a:t>Fudenberg</a:t>
            </a:r>
            <a:r>
              <a:rPr lang="fr-FR" sz="2400" dirty="0" smtClean="0"/>
              <a:t> et </a:t>
            </a:r>
            <a:r>
              <a:rPr lang="fr-FR" sz="2400" dirty="0" err="1" smtClean="0"/>
              <a:t>Tirole</a:t>
            </a:r>
            <a:r>
              <a:rPr lang="fr-FR" sz="2400" dirty="0" smtClean="0"/>
              <a:t>, 1987).</a:t>
            </a:r>
          </a:p>
          <a:p>
            <a:endParaRPr lang="fr-FR" sz="2400" dirty="0" smtClean="0"/>
          </a:p>
          <a:p>
            <a:r>
              <a:rPr lang="fr-FR" sz="2400" dirty="0" smtClean="0"/>
              <a:t>De nombreux travaux ont notamment cherché à étudier les facteurs permettant d’expliquer pourquoi les entreprises d’un secteur parviennent parfois à maintenir l’équilibre de collusion et pourquoi elles se lancent parfois dans une guerre des prix visant à accroître leurs parts de marché.</a:t>
            </a:r>
          </a:p>
          <a:p>
            <a:endParaRPr lang="fr-FR" sz="2400" dirty="0" smtClean="0"/>
          </a:p>
          <a:p>
            <a:r>
              <a:rPr lang="fr-FR" sz="2400" dirty="0" smtClean="0"/>
              <a:t>Le cadre théorique utilisé est généralement celui d’un dilemme du prisonnier </a:t>
            </a:r>
            <a:r>
              <a:rPr lang="fr-FR" sz="2400" b="1" dirty="0" smtClean="0"/>
              <a:t>répété</a:t>
            </a:r>
            <a:r>
              <a:rPr lang="fr-FR" sz="2400" dirty="0" smtClean="0"/>
              <a:t>, dans lequel l’équilibre « </a:t>
            </a:r>
            <a:r>
              <a:rPr lang="fr-FR" sz="2400" dirty="0" err="1" smtClean="0"/>
              <a:t>pareto</a:t>
            </a:r>
            <a:r>
              <a:rPr lang="fr-FR" sz="2400" dirty="0" smtClean="0"/>
              <a:t>-optimal » peut plus facilement être atteint (</a:t>
            </a:r>
            <a:r>
              <a:rPr lang="fr-FR" sz="2400" dirty="0" smtClean="0"/>
              <a:t>mesures </a:t>
            </a:r>
            <a:r>
              <a:rPr lang="fr-FR" sz="2400" dirty="0" smtClean="0"/>
              <a:t>de rétorsion possibles).</a:t>
            </a:r>
          </a:p>
          <a:p>
            <a:endParaRPr lang="fr-FR" dirty="0" smtClean="0"/>
          </a:p>
        </p:txBody>
      </p:sp>
    </p:spTree>
    <p:extLst>
      <p:ext uri="{BB962C8B-B14F-4D97-AF65-F5344CB8AC3E}">
        <p14:creationId xmlns:p14="http://schemas.microsoft.com/office/powerpoint/2010/main" xmlns="" val="3459341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980728"/>
            <a:ext cx="8363272" cy="5343872"/>
          </a:xfrm>
        </p:spPr>
        <p:txBody>
          <a:bodyPr>
            <a:normAutofit fontScale="85000" lnSpcReduction="20000"/>
          </a:bodyPr>
          <a:lstStyle/>
          <a:p>
            <a:r>
              <a:rPr lang="fr-FR" dirty="0" smtClean="0"/>
              <a:t>La capacité des entreprises à s’entendre tacitement sur le partage du profit de monopole va dépendre :</a:t>
            </a:r>
          </a:p>
          <a:p>
            <a:endParaRPr lang="fr-FR" dirty="0" smtClean="0"/>
          </a:p>
          <a:p>
            <a:pPr lvl="1"/>
            <a:r>
              <a:rPr lang="fr-FR" dirty="0" smtClean="0"/>
              <a:t>Des évolutions de la conjoncture ou de la demande des biens : plus les perspectives de gains futurs sont importantes, moins les entreprises auront intérêt à se lancer aujourd’hui dans une guerre des prix (</a:t>
            </a:r>
            <a:r>
              <a:rPr lang="fr-FR" dirty="0" err="1" smtClean="0"/>
              <a:t>Bagwell</a:t>
            </a:r>
            <a:r>
              <a:rPr lang="fr-FR" dirty="0" smtClean="0"/>
              <a:t> et Staiger, 1997). </a:t>
            </a:r>
          </a:p>
          <a:p>
            <a:pPr lvl="1"/>
            <a:endParaRPr lang="fr-FR" dirty="0" smtClean="0"/>
          </a:p>
          <a:p>
            <a:pPr lvl="1"/>
            <a:r>
              <a:rPr lang="fr-FR" dirty="0" smtClean="0"/>
              <a:t>De l’horizon temporel des firmes : plus l’horizon de la firme est court, moins elle intègre les pertes futures consécutives à une guerre des prix conduites à la période courante (</a:t>
            </a:r>
            <a:r>
              <a:rPr lang="fr-FR" dirty="0" err="1" smtClean="0"/>
              <a:t>Haltiwanger</a:t>
            </a:r>
            <a:r>
              <a:rPr lang="fr-FR" dirty="0" smtClean="0"/>
              <a:t> et Harrington, 1997).</a:t>
            </a:r>
          </a:p>
          <a:p>
            <a:pPr lvl="1"/>
            <a:endParaRPr lang="fr-FR" dirty="0" smtClean="0"/>
          </a:p>
          <a:p>
            <a:pPr lvl="1"/>
            <a:r>
              <a:rPr lang="fr-FR" dirty="0" smtClean="0"/>
              <a:t>De la capacité des firmes à évaluer l’évolution du marché (déficit informationnel, asymétrie d’information) : plus le déficit informationnel est important moins les entreprises sont en mesure de maintenir une entente tacite (comment savoir si une baisse des prix du concurrent résulte de la baisse de la demande ou d’une stratégie agressive de sa part) ? (Green et Porter, 1984).</a:t>
            </a:r>
            <a:endParaRPr lang="fr-FR" dirty="0"/>
          </a:p>
        </p:txBody>
      </p:sp>
    </p:spTree>
    <p:extLst>
      <p:ext uri="{BB962C8B-B14F-4D97-AF65-F5344CB8AC3E}">
        <p14:creationId xmlns:p14="http://schemas.microsoft.com/office/powerpoint/2010/main" xmlns="" val="16218719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Flow</Template>
  <TotalTime>574</TotalTime>
  <Words>1322</Words>
  <Application>Microsoft Office PowerPoint</Application>
  <PresentationFormat>Affichage à l'écran (4:3)</PresentationFormat>
  <Paragraphs>201</Paragraphs>
  <Slides>25</Slides>
  <Notes>2</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25</vt:i4>
      </vt:variant>
    </vt:vector>
  </HeadingPairs>
  <TitlesOfParts>
    <vt:vector size="28" baseType="lpstr">
      <vt:lpstr>Débit</vt:lpstr>
      <vt:lpstr>Équation</vt:lpstr>
      <vt:lpstr>Equation</vt:lpstr>
      <vt:lpstr>La concurrence</vt:lpstr>
      <vt:lpstr>Concurrence parfaite</vt:lpstr>
      <vt:lpstr>Nature de la concurrence et bien être</vt:lpstr>
      <vt:lpstr>1. La concurrence, résultat d’un « dilemme du prisonnier »…</vt:lpstr>
      <vt:lpstr>Diapositive 5</vt:lpstr>
      <vt:lpstr>Diapositive 6</vt:lpstr>
      <vt:lpstr>Diapositive 7</vt:lpstr>
      <vt:lpstr>2. Concurrence et dynamique des prix</vt:lpstr>
      <vt:lpstr>Diapositive 9</vt:lpstr>
      <vt:lpstr>3. Concurrence et répartition des revenus (Blanchard et Giavazzi, 2003)</vt:lpstr>
      <vt:lpstr>Diapositive 11</vt:lpstr>
      <vt:lpstr>Diapositive 12</vt:lpstr>
      <vt:lpstr>Diapositive 13</vt:lpstr>
      <vt:lpstr>Les liens avec le modèle WS-PS</vt:lpstr>
      <vt:lpstr>Diapositive 15</vt:lpstr>
      <vt:lpstr>Baisse des revendications salariales (baisse de γ0 ) et accroissement de la concurrence (baisse de β0)</vt:lpstr>
      <vt:lpstr>4. Concurrence, innovation, croissance</vt:lpstr>
      <vt:lpstr>Diapositive 18</vt:lpstr>
      <vt:lpstr>Diapositive 19</vt:lpstr>
      <vt:lpstr>Diapositive 20</vt:lpstr>
      <vt:lpstr>Diapositive 21</vt:lpstr>
      <vt:lpstr>Concurrence et innovation : une relation en cloche</vt:lpstr>
      <vt:lpstr>5. Ouverture internationale, concurrence et incitation à innover</vt:lpstr>
      <vt:lpstr>Diapositive 24</vt:lpstr>
      <vt:lpstr>Diapositive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concurrence</dc:title>
  <dc:creator>Christelle Nicolas</dc:creator>
  <cp:lastModifiedBy>Nicolas Canry</cp:lastModifiedBy>
  <cp:revision>81</cp:revision>
  <dcterms:created xsi:type="dcterms:W3CDTF">2012-05-13T20:04:18Z</dcterms:created>
  <dcterms:modified xsi:type="dcterms:W3CDTF">2012-05-15T13:22:05Z</dcterms:modified>
</cp:coreProperties>
</file>